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51" r:id="rId1"/>
  </p:sldMasterIdLst>
  <p:sldIdLst>
    <p:sldId id="256" r:id="rId2"/>
    <p:sldId id="258" r:id="rId3"/>
    <p:sldId id="260" r:id="rId4"/>
    <p:sldId id="261" r:id="rId5"/>
    <p:sldId id="262" r:id="rId6"/>
    <p:sldId id="283" r:id="rId7"/>
    <p:sldId id="263" r:id="rId8"/>
    <p:sldId id="266" r:id="rId9"/>
    <p:sldId id="267" r:id="rId10"/>
    <p:sldId id="268" r:id="rId11"/>
    <p:sldId id="259" r:id="rId12"/>
    <p:sldId id="271" r:id="rId13"/>
    <p:sldId id="272" r:id="rId14"/>
    <p:sldId id="273" r:id="rId15"/>
    <p:sldId id="275" r:id="rId16"/>
    <p:sldId id="277" r:id="rId17"/>
    <p:sldId id="279" r:id="rId18"/>
    <p:sldId id="281" r:id="rId19"/>
    <p:sldId id="278" r:id="rId20"/>
    <p:sldId id="276" r:id="rId21"/>
    <p:sldId id="282" r:id="rId22"/>
    <p:sldId id="284" r:id="rId23"/>
    <p:sldId id="285" r:id="rId2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 autoAdjust="0"/>
    <p:restoredTop sz="94660" autoAdjust="0"/>
  </p:normalViewPr>
  <p:slideViewPr>
    <p:cSldViewPr>
      <p:cViewPr>
        <p:scale>
          <a:sx n="100" d="100"/>
          <a:sy n="100" d="100"/>
        </p:scale>
        <p:origin x="1424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21613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681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4978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27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4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8692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4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22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2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53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1855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0769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1" lang="en-US" altLang="zh-TW" sz="2400" i="1">
                <a:solidFill>
                  <a:schemeClr val="bg1"/>
                </a:solidFill>
                <a:latin typeface="Futura Md BT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fld id="{F52B48F2-C6C5-CC44-BCCA-D9C34CE982DB}" type="slidenum">
              <a:rPr lang="en-US" altLang="zh-TW" sz="1400">
                <a:solidFill>
                  <a:schemeClr val="bg1"/>
                </a:solidFill>
                <a:latin typeface="Futura Md BT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Backups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zh-TW" altLang="zh-TW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Backup Media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Enterprise Product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NAS (Network Attached Storage)</a:t>
            </a:r>
          </a:p>
          <a:p>
            <a:pPr lvl="1" eaLnBrk="1" hangingPunct="1"/>
            <a:r>
              <a:rPr lang="en-US" altLang="zh-TW" sz="1600">
                <a:ea typeface="新細明體" charset="-120"/>
              </a:rPr>
              <a:t>Storage + Server + Cross-platform access OS + network access protocol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38400"/>
            <a:ext cx="548640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nas2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667000"/>
            <a:ext cx="33147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685800" y="5181600"/>
            <a:ext cx="26431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2000">
                <a:latin typeface="Times" charset="0"/>
              </a:rPr>
              <a:t>IBM NAS 300G</a:t>
            </a:r>
          </a:p>
          <a:p>
            <a:r>
              <a:rPr lang="en-US" altLang="zh-TW" sz="2000">
                <a:latin typeface="Times" charset="0"/>
              </a:rPr>
              <a:t>Supported Protocol:</a:t>
            </a:r>
          </a:p>
          <a:p>
            <a:r>
              <a:rPr lang="en-US" altLang="zh-TW" sz="2000">
                <a:latin typeface="Times" charset="0"/>
              </a:rPr>
              <a:t>NFS, HTTP, FTP, CIFS</a:t>
            </a:r>
          </a:p>
          <a:p>
            <a:r>
              <a:rPr lang="en-US" altLang="zh-TW" sz="2000">
                <a:latin typeface="Times" charset="0"/>
              </a:rPr>
              <a:t>Netware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Backup Philosophy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charset="-120"/>
              </a:rPr>
              <a:t>Perform all dumps from one machine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charset="-120"/>
              </a:rPr>
              <a:t>Label your taps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charset="-120"/>
              </a:rPr>
              <a:t>Pick a reasonable backup interval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charset="-120"/>
              </a:rPr>
              <a:t>Choose filesystems carefully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charset="-120"/>
              </a:rPr>
              <a:t>Make daily dumps fit on one tape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charset="-120"/>
              </a:rPr>
              <a:t>Make filesystems smaller than your dump device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charset="-120"/>
              </a:rPr>
              <a:t>Keep Tapes off-site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charset="-120"/>
              </a:rPr>
              <a:t>Protect your backups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charset="-120"/>
              </a:rPr>
              <a:t>Limit activity during dumps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charset="-120"/>
              </a:rPr>
              <a:t>Check your tapes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charset="-120"/>
              </a:rPr>
              <a:t>Develop a tape life cycle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charset="-120"/>
              </a:rPr>
              <a:t>Design your data for backups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charset="-120"/>
              </a:rPr>
              <a:t>Prepare for the worst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Dumping filesystems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dump command (1)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6482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charset="-120"/>
              </a:rPr>
              <a:t>Used to backup filesystem into a large file to archive to an external device </a:t>
            </a:r>
          </a:p>
          <a:p>
            <a:pPr eaLnBrk="1" hangingPunct="1"/>
            <a:r>
              <a:rPr lang="en-US" altLang="zh-TW" sz="2000">
                <a:ea typeface="新細明體" charset="-120"/>
              </a:rPr>
              <a:t>Advantages: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Backups can span multiple output media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Files of any type can be backed up and restored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Permissions, ownerships, and modification times are preserved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Files with holes are handled correctly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Backups can be performed </a:t>
            </a:r>
            <a:r>
              <a:rPr lang="en-US" altLang="zh-TW" sz="1800">
                <a:solidFill>
                  <a:srgbClr val="FF0000"/>
                </a:solidFill>
                <a:ea typeface="新細明體" charset="-120"/>
              </a:rPr>
              <a:t>incrementally</a:t>
            </a:r>
          </a:p>
          <a:p>
            <a:pPr eaLnBrk="1" hangingPunct="1"/>
            <a:r>
              <a:rPr lang="en-US" altLang="zh-TW" sz="2000">
                <a:ea typeface="新細明體" charset="-120"/>
              </a:rPr>
              <a:t>Limitations: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Each filesystems must be dumped </a:t>
            </a:r>
            <a:r>
              <a:rPr lang="en-US" altLang="zh-TW" sz="1800">
                <a:solidFill>
                  <a:srgbClr val="FF0000"/>
                </a:solidFill>
                <a:ea typeface="新細明體" charset="-120"/>
              </a:rPr>
              <a:t>individually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Only filesystems on the local machine can be dumped</a:t>
            </a:r>
          </a:p>
          <a:p>
            <a:pPr lvl="2" eaLnBrk="1" hangingPunct="1"/>
            <a:r>
              <a:rPr lang="en-US" altLang="zh-TW" sz="1600">
                <a:ea typeface="新細明體" charset="-120"/>
              </a:rPr>
              <a:t>NFS filesystem is not allowed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Dumping filesystems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dump command 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Backup level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0 ~ 9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ea typeface="新細明體" charset="-120"/>
              </a:rPr>
              <a:t>Level 0 </a:t>
            </a:r>
            <a:r>
              <a:rPr lang="en-US" altLang="zh-TW" sz="1600" b="1">
                <a:ea typeface="新細明體" charset="-120"/>
                <a:sym typeface="Wingdings" charset="2"/>
              </a:rPr>
              <a:t> full backup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ea typeface="新細明體" charset="-120"/>
                <a:sym typeface="Wingdings" charset="2"/>
              </a:rPr>
              <a:t>Level N  incremental backup of Level≦ N-1</a:t>
            </a:r>
          </a:p>
          <a:p>
            <a:pPr lvl="2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zh-TW" sz="1600" b="1">
                <a:ea typeface="新細明體" charset="-120"/>
                <a:sym typeface="Wingdings" charset="2"/>
              </a:rPr>
              <a:t>		        for N = 1 ~ 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dump command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% dump [arguments] file-system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dump command arguments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charset="-120"/>
              </a:rPr>
              <a:t>u: update the </a:t>
            </a:r>
            <a:r>
              <a:rPr lang="en-US" altLang="zh-TW" sz="1800" b="1">
                <a:solidFill>
                  <a:srgbClr val="FF0000"/>
                </a:solidFill>
                <a:ea typeface="新細明體" charset="-120"/>
              </a:rPr>
              <a:t>/etc/dumpdates </a:t>
            </a:r>
            <a:r>
              <a:rPr lang="en-US" altLang="zh-TW" sz="1800" b="1">
                <a:ea typeface="新細明體" charset="-120"/>
              </a:rPr>
              <a:t>file after dump</a:t>
            </a:r>
            <a:endParaRPr lang="en-US" altLang="zh-TW" sz="1600" b="1">
              <a:ea typeface="新細明體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charset="-120"/>
              </a:rPr>
              <a:t>f: the output backup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ea typeface="新細明體" charset="-120"/>
              </a:rPr>
              <a:t>Special device file, like /dev/nrsa0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ea typeface="新細明體" charset="-120"/>
              </a:rPr>
              <a:t>Ordinary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latin typeface="Verdana" charset="0"/>
                <a:ea typeface="新細明體" charset="-120"/>
              </a:rPr>
              <a:t>‘</a:t>
            </a:r>
            <a:r>
              <a:rPr lang="en-US" altLang="zh-TW" sz="1600" b="1">
                <a:ea typeface="新細明體" charset="-120"/>
              </a:rPr>
              <a:t>-</a:t>
            </a:r>
            <a:r>
              <a:rPr lang="en-US" altLang="zh-TW" sz="1600" b="1">
                <a:latin typeface="Verdana" charset="0"/>
                <a:ea typeface="新細明體" charset="-120"/>
              </a:rPr>
              <a:t>’</a:t>
            </a:r>
            <a:r>
              <a:rPr lang="en-US" altLang="zh-TW" sz="1600" b="1">
                <a:ea typeface="新細明體" charset="-120"/>
              </a:rPr>
              <a:t> to standard out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latin typeface="Verdana" charset="0"/>
                <a:ea typeface="新細明體" charset="-120"/>
              </a:rPr>
              <a:t>“</a:t>
            </a:r>
            <a:r>
              <a:rPr lang="en-US" altLang="zh-TW" sz="1600" b="1">
                <a:ea typeface="新細明體" charset="-120"/>
              </a:rPr>
              <a:t>user@host:file</a:t>
            </a:r>
            <a:r>
              <a:rPr lang="en-US" altLang="zh-TW" sz="1600" b="1">
                <a:latin typeface="Verdana" charset="0"/>
                <a:ea typeface="新細明體" charset="-120"/>
              </a:rPr>
              <a:t>”</a:t>
            </a:r>
            <a:endParaRPr lang="en-US" altLang="zh-TW" sz="1600" b="1">
              <a:ea typeface="新細明體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charset="-120"/>
              </a:rPr>
              <a:t>d: tape density in bytes per inch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charset="-120"/>
              </a:rPr>
              <a:t>s: tape length in feet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charset="-120"/>
              </a:rPr>
              <a:t>a: auto-size, bypass all tape length considerations (default d = 1600, s = 2300)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Dumping filesystems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dump command 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charset="-120"/>
              </a:rPr>
              <a:t>Example: Full backup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671638" y="1600200"/>
            <a:ext cx="5186362" cy="50942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mnt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ls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lh</a:t>
            </a:r>
            <a:endParaRPr lang="en-US" altLang="zh-TW" sz="13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drwxr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xr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-x   3 root  wheel      512B Nov 22 15:34 ./</a:t>
            </a: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drwxr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xr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-x  20 root  wheel       25B Nov 18 20:02 ../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rw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-r--r--   1 root  wheel      512M Nov 21 22:20 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haha</a:t>
            </a:r>
            <a:endParaRPr lang="en-US" altLang="zh-TW" sz="13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mnt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 cat /etc/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dumpdates</a:t>
            </a:r>
            <a:endParaRPr lang="en-US" altLang="zh-TW" sz="13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mnt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df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-h</a:t>
            </a: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Filesystem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   Size    Used   Avail Capacity  Mounted on</a:t>
            </a: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           15G    4.1G     11G    27%    /</a:t>
            </a: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devfs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        1.0K    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1.0K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    0B   100%    /dev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/dev/da0s1a    8.7G    512M    7.5G     6%    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mnt</a:t>
            </a:r>
            <a:endParaRPr lang="en-US" altLang="zh-TW" sz="13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mnt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dump 0uLf - /dev/da0s1a &gt; ~/dump.0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Date of this level 0 dump: Sun Nov 22 15:37:44 2009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Date of last level 0 dump: the epoch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Dumping snapshot of /dev/da0s1a to standard output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mapping (Pass I) [regular files]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mapping (Pass II) [directories]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estimated 525772 tape blocks.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dumping (Pass III) [directories]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dumping (Pass IV) [regular files]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DUMP: 525625 tape blocks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finished in 36 seconds, throughput 14600 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KBytes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/sec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level 0 dump on Sun Nov 22 15:37:44 2009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DUMP IS DONE</a:t>
            </a: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mnt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 cat /etc/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dumpdates</a:t>
            </a:r>
            <a:endParaRPr lang="en-US" altLang="zh-TW" sz="13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/dev/da0s1a                      0 Sun Nov 22 15:37:44 2009</a:t>
            </a:r>
            <a:endParaRPr lang="zh-TW" altLang="en-US" sz="13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Dumping filesystems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dump command (4)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charset="-120"/>
              </a:rPr>
              <a:t>Example: Incremental backup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600200" y="1535113"/>
            <a:ext cx="6019800" cy="50942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mnt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cp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Rp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/etc 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mnt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mnt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ls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lh</a:t>
            </a:r>
            <a:endParaRPr lang="en-US" altLang="zh-TW" sz="13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drwxr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xr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-x   4 root  wheel      512B Nov 22 15:48 ./</a:t>
            </a: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drwxr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xr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-x  20 root  wheel       25B Nov 18 20:02 ../</a:t>
            </a: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drwxr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xr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-x  20 root  wheel      2.0K Nov 22 15:35 etc/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rw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-r--r--   1 root  wheel      512M Nov 21 22:20 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haha</a:t>
            </a:r>
            <a:endParaRPr lang="en-US" altLang="zh-TW" sz="13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mnt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dump 2uLf - /dev/da0s1a &gt; ~/dump.2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Date of this level 2 dump: Sun Nov 22 15:49:04 2009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Date of last level 0 dump: Sun Nov 22 15:37:44 2009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Dumping snapshot of /dev/da0s1a to standard output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mapping (Pass I) [regular files]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mapping (Pass II) [directories]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estimated 2267 tape blocks.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dumping (Pass III) [directories]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dumping (Pass IV) [regular files]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DUMP: 2124 tape blocks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finished in less than a second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level 2 dump on Sun Nov 22 15:49:04 2009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DUMP: DUMP IS DONE</a:t>
            </a: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mnt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 cat /etc/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dumpdates</a:t>
            </a:r>
            <a:endParaRPr lang="en-US" altLang="zh-TW" sz="13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/dev/da0s1a                      0 Sun Nov 22 15:37:44 2009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/dev/da0s1a                      2 Sun Nov 22 15:49:04 2009</a:t>
            </a:r>
          </a:p>
          <a:p>
            <a:pPr>
              <a:defRPr/>
            </a:pP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mnt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ls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lh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~/dump*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rw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rw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-r--  1 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user   513M Nov 22 15:38 /home/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/dump.0</a:t>
            </a:r>
          </a:p>
          <a:p>
            <a:pPr>
              <a:defRPr/>
            </a:pP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rw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rw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-r--  1 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  user   2.1M Nov 22 15:49 /home/</a:t>
            </a:r>
            <a:r>
              <a:rPr lang="en-US" altLang="zh-TW" sz="13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細明體" pitchFamily="49" charset="-120"/>
                <a:ea typeface="細明體" pitchFamily="49" charset="-120"/>
              </a:rPr>
              <a:t>/dump.2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Restoring from dumps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restore command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Restore can do 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Restoring individual files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Restoring entire filesystem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Options of restore command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i: interactive restore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r: restore an entire filesystem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f: the backup file that restore is going to use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Restoring from dumps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restore command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Restore individual file interactively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066800" y="1905000"/>
            <a:ext cx="7391400" cy="40925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tmp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- cat ~/dump.2 | restore if -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restore &gt; ?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Available commands are: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  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ls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[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arg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] - list directory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  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cd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arg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- change directory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  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pwd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- print current directory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  add [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arg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] - add `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arg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' to list of files to be extracted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  delete [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arg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] - delete `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arg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' from list of files to be extracted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  extract - extract requested files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  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setmodes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- set modes of requested directories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  quit - immediately exit program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  what - list dump header information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  verbose - toggle verbose flag (useful with ``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ls'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')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  help or `?' - print this list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If no `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arg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' is supplied, the current directory is us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ed</a:t>
            </a:r>
          </a:p>
          <a:p>
            <a:pPr>
              <a:defRPr/>
            </a:pPr>
            <a:endParaRPr lang="en-US" altLang="zh-TW" b="1" dirty="0">
              <a:solidFill>
                <a:schemeClr val="bg1"/>
              </a:solidFill>
              <a:latin typeface="細明體" pitchFamily="49" charset="-120"/>
              <a:ea typeface="細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Restoring from dumps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restore command (4)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Restore individual file interactively (cont.)</a:t>
            </a:r>
          </a:p>
          <a:p>
            <a:pPr eaLnBrk="1" hangingPunct="1">
              <a:buFont typeface="Wingdings" charset="2"/>
              <a:buNone/>
            </a:pPr>
            <a:endParaRPr lang="en-US" altLang="zh-TW" sz="2800">
              <a:ea typeface="新細明體" charset="-12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503363" y="1828800"/>
            <a:ext cx="6878637" cy="480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tmp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- cat ~/dump.2 | restore if -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restore &gt;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ls</a:t>
            </a:r>
            <a:endParaRPr lang="en-US" altLang="zh-TW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.: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.snap/ etc/</a:t>
            </a:r>
          </a:p>
          <a:p>
            <a:pPr>
              <a:defRPr/>
            </a:pPr>
            <a:endParaRPr lang="en-US" altLang="zh-TW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restore &gt;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cd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etc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restore &gt; add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make.conf</a:t>
            </a:r>
            <a:endParaRPr lang="en-US" altLang="zh-TW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restore &gt; extract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set owner/mode for '.'? [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yn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] n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restore &gt; quit</a:t>
            </a:r>
          </a:p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tmp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ls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-ld etc</a:t>
            </a:r>
          </a:p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drwxr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xr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-x  2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 wheel  3 Nov 22 15:35 etc/</a:t>
            </a:r>
          </a:p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tmp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] -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ls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-l etc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total 6</a:t>
            </a:r>
          </a:p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drwxr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xr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-x   2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 wheel    3 Nov 22 15:35 ./</a:t>
            </a:r>
          </a:p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drwxrwxrwt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 10 root      wheel   42 Nov 22 15:58 ../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rw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-r--r--   1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 wheel  590 Nov 19 23:04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make.conf</a:t>
            </a:r>
            <a:endParaRPr lang="en-US" altLang="zh-TW" dirty="0">
              <a:latin typeface="細明體" pitchFamily="49" charset="-120"/>
              <a:ea typeface="細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Restoring from dumps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restore command (5)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Restore entire filesystem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% restore -rf  /home/temp/root.0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Steps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Restore level 0 first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Restore incremental dumps</a:t>
            </a:r>
          </a:p>
          <a:p>
            <a:pPr lvl="3" eaLnBrk="1" hangingPunct="1"/>
            <a:r>
              <a:rPr lang="en-US" altLang="zh-TW">
                <a:ea typeface="新細明體" charset="-120"/>
              </a:rPr>
              <a:t>0 0 0 0 </a:t>
            </a:r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0</a:t>
            </a:r>
          </a:p>
          <a:p>
            <a:pPr lvl="3" eaLnBrk="1" hangingPunct="1"/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0</a:t>
            </a:r>
            <a:r>
              <a:rPr lang="en-US" altLang="zh-TW">
                <a:ea typeface="新細明體" charset="-120"/>
              </a:rPr>
              <a:t> 5 5 5 </a:t>
            </a:r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5</a:t>
            </a:r>
          </a:p>
          <a:p>
            <a:pPr lvl="3" eaLnBrk="1" hangingPunct="1"/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0</a:t>
            </a:r>
            <a:r>
              <a:rPr lang="en-US" altLang="zh-TW">
                <a:ea typeface="新細明體" charset="-120"/>
              </a:rPr>
              <a:t> 3 </a:t>
            </a:r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 5 </a:t>
            </a:r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4</a:t>
            </a:r>
            <a:r>
              <a:rPr lang="en-US" altLang="zh-TW">
                <a:ea typeface="新細明體" charset="-120"/>
              </a:rPr>
              <a:t> </a:t>
            </a:r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5</a:t>
            </a:r>
          </a:p>
          <a:p>
            <a:pPr lvl="3" eaLnBrk="1" hangingPunct="1"/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0</a:t>
            </a:r>
            <a:r>
              <a:rPr lang="en-US" altLang="zh-TW">
                <a:ea typeface="新細明體" charset="-120"/>
              </a:rPr>
              <a:t> 9 9 5 9 9 </a:t>
            </a:r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3</a:t>
            </a:r>
            <a:r>
              <a:rPr lang="en-US" altLang="zh-TW">
                <a:ea typeface="新細明體" charset="-120"/>
              </a:rPr>
              <a:t> 9 9 </a:t>
            </a:r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5</a:t>
            </a:r>
            <a:r>
              <a:rPr lang="en-US" altLang="zh-TW">
                <a:ea typeface="新細明體" charset="-120"/>
              </a:rPr>
              <a:t> 9 </a:t>
            </a:r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9</a:t>
            </a:r>
          </a:p>
          <a:p>
            <a:pPr lvl="3" eaLnBrk="1" hangingPunct="1"/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0</a:t>
            </a:r>
            <a:r>
              <a:rPr lang="en-US" altLang="zh-TW">
                <a:ea typeface="新細明體" charset="-120"/>
              </a:rPr>
              <a:t> 3 5 9 </a:t>
            </a:r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3</a:t>
            </a:r>
            <a:r>
              <a:rPr lang="en-US" altLang="zh-TW">
                <a:ea typeface="新細明體" charset="-120"/>
              </a:rPr>
              <a:t> </a:t>
            </a:r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5 9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Outline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Backup devices and media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Backup philosophy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Unix backup and archiving commands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Other archiving programs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>
                <a:ea typeface="新細明體" charset="-120"/>
              </a:rPr>
              <a:t>tar command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Read multiple files and packages them into one file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Example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zh-TW" sz="1600">
                <a:ea typeface="新細明體" charset="-120"/>
              </a:rPr>
              <a:t>% tar czvf etc.tar.gz /etc/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zh-TW" sz="1600">
                <a:ea typeface="新細明體" charset="-120"/>
              </a:rPr>
              <a:t>% tar xzvf etc.tar.gz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zh-TW" sz="1600">
                <a:ea typeface="新細明體" charset="-120"/>
              </a:rPr>
              <a:t>% tar cf </a:t>
            </a:r>
            <a:r>
              <a:rPr lang="en-US" altLang="zh-TW" sz="1600">
                <a:latin typeface="Verdana" charset="0"/>
                <a:ea typeface="新細明體" charset="-120"/>
              </a:rPr>
              <a:t>–</a:t>
            </a:r>
            <a:r>
              <a:rPr lang="en-US" altLang="zh-TW" sz="1600">
                <a:ea typeface="新細明體" charset="-120"/>
              </a:rPr>
              <a:t> fromdir | tar xfp </a:t>
            </a:r>
            <a:r>
              <a:rPr lang="en-US" altLang="zh-TW" sz="1600">
                <a:latin typeface="Verdana" charset="0"/>
                <a:ea typeface="新細明體" charset="-120"/>
              </a:rPr>
              <a:t>–</a:t>
            </a:r>
            <a:r>
              <a:rPr lang="en-US" altLang="zh-TW" sz="1600">
                <a:ea typeface="新細明體" charset="-120"/>
              </a:rPr>
              <a:t> </a:t>
            </a:r>
            <a:r>
              <a:rPr lang="en-US" altLang="zh-TW" sz="1600">
                <a:latin typeface="Verdana" charset="0"/>
                <a:ea typeface="新細明體" charset="-120"/>
              </a:rPr>
              <a:t>–</a:t>
            </a:r>
            <a:r>
              <a:rPr lang="en-US" altLang="zh-TW" sz="1600">
                <a:ea typeface="新細明體" charset="-120"/>
              </a:rPr>
              <a:t>C todir</a:t>
            </a:r>
          </a:p>
          <a:p>
            <a:pPr eaLnBrk="1" hangingPunct="1"/>
            <a:r>
              <a:rPr lang="en-US" altLang="zh-TW" sz="2000">
                <a:ea typeface="新細明體" charset="-120"/>
              </a:rPr>
              <a:t>dd command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Copy filesystems between partitions of exactly the same size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Example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zh-TW" sz="1600">
                <a:ea typeface="新細明體" charset="-120"/>
              </a:rPr>
              <a:t>% dd if=/dev/rst0 of=/dev/rst1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zh-TW" sz="1600">
                <a:ea typeface="新細明體" charset="-120"/>
              </a:rPr>
              <a:t>% dd if=/tmp/kern.flp of=/dev/fd0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zh-TW" sz="1600">
                <a:ea typeface="新細明體" charset="-120"/>
              </a:rPr>
              <a:t>% dd if=/dev/da1 of=/dev/da2 bs=1048576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CS home backup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Using rsync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% rsync </a:t>
            </a:r>
            <a:r>
              <a:rPr lang="en-US" altLang="zh-TW">
                <a:latin typeface="Times" charset="0"/>
                <a:ea typeface="新細明體" charset="-120"/>
              </a:rPr>
              <a:t>–</a:t>
            </a:r>
            <a:r>
              <a:rPr lang="en-US" altLang="zh-TW">
                <a:ea typeface="新細明體" charset="-120"/>
              </a:rPr>
              <a:t>a --delete </a:t>
            </a:r>
          </a:p>
          <a:p>
            <a:pPr lvl="2" eaLnBrk="1" hangingPunct="1"/>
            <a:r>
              <a:rPr lang="en-US" altLang="zh-TW" b="1">
                <a:ea typeface="新細明體" charset="-120"/>
              </a:rPr>
              <a:t>-a: archive mode</a:t>
            </a:r>
            <a:r>
              <a:rPr lang="en-US" altLang="zh-TW">
                <a:ea typeface="新細明體" charset="-120"/>
              </a:rPr>
              <a:t> </a:t>
            </a:r>
          </a:p>
          <a:p>
            <a:pPr lvl="3" eaLnBrk="1" hangingPunct="1"/>
            <a:r>
              <a:rPr lang="en-US" altLang="zh-TW">
                <a:ea typeface="新細明體" charset="-120"/>
              </a:rPr>
              <a:t>Recursive and preserve everything</a:t>
            </a:r>
          </a:p>
          <a:p>
            <a:pPr lvl="2" eaLnBrk="1" hangingPunct="1"/>
            <a:r>
              <a:rPr lang="en-US" altLang="zh-TW" b="1">
                <a:ea typeface="新細明體" charset="-120"/>
              </a:rPr>
              <a:t>--delete:</a:t>
            </a:r>
            <a:r>
              <a:rPr lang="en-US" altLang="zh-TW">
                <a:ea typeface="新細明體" charset="-120"/>
              </a:rPr>
              <a:t> </a:t>
            </a:r>
          </a:p>
          <a:p>
            <a:pPr lvl="3" eaLnBrk="1" hangingPunct="1"/>
            <a:r>
              <a:rPr lang="en-US" altLang="zh-TW">
                <a:ea typeface="新細明體" charset="-120"/>
              </a:rPr>
              <a:t>Delete any file that are not in the sending side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43000" y="3929063"/>
            <a:ext cx="7045325" cy="1200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0 4 * * 1 (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cd</a:t>
            </a:r>
            <a:r>
              <a:rPr lang="en-US" altLang="zh-TW" dirty="0">
                <a:latin typeface="+mn-lt"/>
                <a:ea typeface="新細明體" pitchFamily="18" charset="-120"/>
              </a:rPr>
              <a:t> /raid;/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usr</a:t>
            </a:r>
            <a:r>
              <a:rPr lang="en-US" altLang="zh-TW" dirty="0">
                <a:latin typeface="+mn-lt"/>
                <a:ea typeface="新細明體" pitchFamily="18" charset="-120"/>
              </a:rPr>
              <a:t>/local/bin/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rsync</a:t>
            </a:r>
            <a:r>
              <a:rPr lang="en-US" altLang="zh-TW" dirty="0">
                <a:latin typeface="+mn-lt"/>
                <a:ea typeface="新細明體" pitchFamily="18" charset="-120"/>
              </a:rPr>
              <a:t> -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aH</a:t>
            </a:r>
            <a:r>
              <a:rPr lang="en-US" altLang="zh-TW" dirty="0">
                <a:latin typeface="+mn-lt"/>
                <a:ea typeface="新細明體" pitchFamily="18" charset="-120"/>
              </a:rPr>
              <a:t> --delete 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cs</a:t>
            </a:r>
            <a:r>
              <a:rPr lang="en-US" altLang="zh-TW" dirty="0">
                <a:latin typeface="+mn-lt"/>
                <a:ea typeface="新細明體" pitchFamily="18" charset="-120"/>
              </a:rPr>
              <a:t>	/backup/user/)</a:t>
            </a:r>
          </a:p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0 4 * * 2 (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cd</a:t>
            </a:r>
            <a:r>
              <a:rPr lang="en-US" altLang="zh-TW" dirty="0">
                <a:latin typeface="+mn-lt"/>
                <a:ea typeface="新細明體" pitchFamily="18" charset="-120"/>
              </a:rPr>
              <a:t> /raid;/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usr</a:t>
            </a:r>
            <a:r>
              <a:rPr lang="en-US" altLang="zh-TW" dirty="0">
                <a:latin typeface="+mn-lt"/>
                <a:ea typeface="新細明體" pitchFamily="18" charset="-120"/>
              </a:rPr>
              <a:t>/local/bin/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rsync</a:t>
            </a:r>
            <a:r>
              <a:rPr lang="en-US" altLang="zh-TW" dirty="0">
                <a:latin typeface="+mn-lt"/>
                <a:ea typeface="新細明體" pitchFamily="18" charset="-120"/>
              </a:rPr>
              <a:t> -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aH</a:t>
            </a:r>
            <a:r>
              <a:rPr lang="en-US" altLang="zh-TW" dirty="0">
                <a:latin typeface="+mn-lt"/>
                <a:ea typeface="新細明體" pitchFamily="18" charset="-120"/>
              </a:rPr>
              <a:t> --delete 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gcs</a:t>
            </a:r>
            <a:r>
              <a:rPr lang="en-US" altLang="zh-TW" dirty="0">
                <a:latin typeface="+mn-lt"/>
                <a:ea typeface="新細明體" pitchFamily="18" charset="-120"/>
              </a:rPr>
              <a:t>	/backup/user/)</a:t>
            </a:r>
          </a:p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0 4 * * 3 (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cd</a:t>
            </a:r>
            <a:r>
              <a:rPr lang="en-US" altLang="zh-TW" dirty="0">
                <a:latin typeface="+mn-lt"/>
                <a:ea typeface="新細明體" pitchFamily="18" charset="-120"/>
              </a:rPr>
              <a:t> /raid;/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usr</a:t>
            </a:r>
            <a:r>
              <a:rPr lang="en-US" altLang="zh-TW" dirty="0">
                <a:latin typeface="+mn-lt"/>
                <a:ea typeface="新細明體" pitchFamily="18" charset="-120"/>
              </a:rPr>
              <a:t>/local/bin/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rsync</a:t>
            </a:r>
            <a:r>
              <a:rPr lang="en-US" altLang="zh-TW" dirty="0">
                <a:latin typeface="+mn-lt"/>
                <a:ea typeface="新細明體" pitchFamily="18" charset="-120"/>
              </a:rPr>
              <a:t> -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aH</a:t>
            </a:r>
            <a:r>
              <a:rPr lang="en-US" altLang="zh-TW" dirty="0">
                <a:latin typeface="+mn-lt"/>
                <a:ea typeface="新細明體" pitchFamily="18" charset="-120"/>
              </a:rPr>
              <a:t> --delete 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dcs</a:t>
            </a:r>
            <a:r>
              <a:rPr lang="en-US" altLang="zh-TW" dirty="0">
                <a:latin typeface="+mn-lt"/>
                <a:ea typeface="新細明體" pitchFamily="18" charset="-120"/>
              </a:rPr>
              <a:t>	/backup/user/)</a:t>
            </a:r>
          </a:p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0 4 * * 4 (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cd</a:t>
            </a:r>
            <a:r>
              <a:rPr lang="en-US" altLang="zh-TW" dirty="0">
                <a:latin typeface="+mn-lt"/>
                <a:ea typeface="新細明體" pitchFamily="18" charset="-120"/>
              </a:rPr>
              <a:t> /raid;/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usr</a:t>
            </a:r>
            <a:r>
              <a:rPr lang="en-US" altLang="zh-TW" dirty="0">
                <a:latin typeface="+mn-lt"/>
                <a:ea typeface="新細明體" pitchFamily="18" charset="-120"/>
              </a:rPr>
              <a:t>/local/bin/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rsync</a:t>
            </a:r>
            <a:r>
              <a:rPr lang="en-US" altLang="zh-TW" dirty="0">
                <a:latin typeface="+mn-lt"/>
                <a:ea typeface="新細明體" pitchFamily="18" charset="-120"/>
              </a:rPr>
              <a:t> -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aH</a:t>
            </a:r>
            <a:r>
              <a:rPr lang="en-US" altLang="zh-TW" dirty="0">
                <a:latin typeface="+mn-lt"/>
                <a:ea typeface="新細明體" pitchFamily="18" charset="-120"/>
              </a:rPr>
              <a:t> --delete alumni	/backup/user/)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CS home backup</a:t>
            </a:r>
            <a:endParaRPr lang="zh-TW" altLang="en-US" dirty="0" smtClean="0"/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Snapshot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CS home snapshot  </a:t>
            </a: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55738" y="2338388"/>
            <a:ext cx="6469062" cy="2462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csduty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[/net/account/.snapshot/hourly.0] -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/net/account/</a:t>
            </a: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csduty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[/net/account] -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ls</a:t>
            </a:r>
            <a:endParaRPr lang="en-US" altLang="zh-TW" sz="14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./         .snapshot/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dcs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    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gcs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       relative/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../     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cs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        faculty/   other/     staff/</a:t>
            </a: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csduty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[/net/account] -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.snapshot/</a:t>
            </a: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csduty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[/net/account/.snapshot] -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ls</a:t>
            </a:r>
            <a:endParaRPr lang="en-US" altLang="zh-TW" sz="14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./          hourly.11/  hourly.6/   nightly.1/  nightly.2/  nightly.7/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../         hourly.2/   hourly.7/   nightly.10/ nightly.3/  nightly.8/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hourly.0/   hourly.3/   hourly.8/   nightly.11/ nightly.4/  nightly.9/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hourly.1/   hourly.4/   hourly.9/   nightly.12/ nightly.5/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hourly.10/  hourly.5/   nightly.0/  nightly.13/ nightly.6/00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Snapshot </a:t>
            </a:r>
            <a:endParaRPr lang="zh-TW" altLang="en-US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393825" y="1543050"/>
            <a:ext cx="6378575" cy="4400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derek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[/] -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df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-h</a:t>
            </a: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Filesystem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    Size    Used   Avail Capacity  Mounted on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/dev/ad4s1a     70G     16G     48G    25%    /</a:t>
            </a: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devfs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         1.0K 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1.0K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     0B   100%    /dev</a:t>
            </a: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derek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[/] -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mount -u -o snapshot /.snap/snapshot /</a:t>
            </a: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derek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[/] -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df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-h</a:t>
            </a: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Filesystem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    Size    Used   Avail Capacity  Mounted on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/dev/ad4s1a     70G     16G     48G    25%    /</a:t>
            </a: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devfs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         1.0K 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1.0K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     0B   100%    /dev</a:t>
            </a: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derek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[~] -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mdconfig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-a -t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vnode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-f /.snap/snapshot -u 1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WARNING: opening backing store: /.snap/snapshot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readonly</a:t>
            </a:r>
            <a:endParaRPr lang="en-US" altLang="zh-TW" sz="14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derek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[~] -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mount -r /dev/md1 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mnt</a:t>
            </a:r>
            <a:endParaRPr lang="en-US" altLang="zh-TW" sz="14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derek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[~] -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ls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mnt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./         COPYRIGHT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compat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@    ftp/    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mnt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       sys@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../        bin/       dev/       home/      proc/   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tmp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.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cshrc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    boot/      dist/      lib/       rescue/ 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.profile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cdrom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     entropy 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libexec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   root/   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.snap/     cdrom1/    etc/       media/  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sbin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derek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[~] -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umount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mnt</a:t>
            </a:r>
            <a:endParaRPr lang="en-US" altLang="zh-TW" sz="14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derek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[~] -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mdconfig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-d -u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Backup Media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Storage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6482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charset="-120"/>
              </a:rPr>
              <a:t>By Storage category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Hard disk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IDE/ SATA / SCSI</a:t>
            </a:r>
          </a:p>
          <a:p>
            <a:pPr lvl="3" eaLnBrk="1" hangingPunct="1"/>
            <a:r>
              <a:rPr lang="en-US" altLang="zh-TW" sz="1400" b="1">
                <a:ea typeface="新細明體" charset="-120"/>
              </a:rPr>
              <a:t>40 ~ 60 MB /s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1 TB SATA : NT 2100.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2 TB SATA : NT 3600.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73GB SCSI: NT 7200.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CD/DVD R RW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CD</a:t>
            </a:r>
          </a:p>
          <a:p>
            <a:pPr lvl="3" eaLnBrk="1" hangingPunct="1"/>
            <a:r>
              <a:rPr lang="en-US" altLang="zh-TW" sz="1400" b="1">
                <a:ea typeface="新細明體" charset="-120"/>
              </a:rPr>
              <a:t>6 ~ 8 MB/s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DVD</a:t>
            </a:r>
          </a:p>
          <a:p>
            <a:pPr lvl="3" eaLnBrk="1" hangingPunct="1"/>
            <a:r>
              <a:rPr lang="en-US" altLang="zh-TW" sz="1400" b="1">
                <a:ea typeface="新細明體" charset="-120"/>
              </a:rPr>
              <a:t>8 ~ 15 MB/s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CD-R 0.7G : NT 6.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DVD-R 4.7G : NT 10.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DVD DL 8.5GB : NT 150~300.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Backup Media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By Storage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Tape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>
                <a:ea typeface="新細明體" charset="-120"/>
              </a:rPr>
              <a:t>DAT (Digital Audio Tape) 4mm tapes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charset="-120"/>
              </a:rPr>
              <a:t>DDS (Digital Data Storage), Minimal Error Rate, Higher Efficiency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charset="-120"/>
              </a:rPr>
              <a:t>DDS-4 (often used)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charset="-120"/>
              </a:rPr>
              <a:t>20/40GB(compressed), about NT 400.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charset="-120"/>
              </a:rPr>
              <a:t>1.0~3.0MB/s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>
                <a:ea typeface="新細明體" charset="-120"/>
              </a:rPr>
              <a:t>Travan tapes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charset="-120"/>
              </a:rPr>
              <a:t>High Transfer Rate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charset="-120"/>
              </a:rPr>
              <a:t>Travan 40 (often used)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charset="-120"/>
              </a:rPr>
              <a:t>20/40GB(compressed), about NT 2000.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charset="-120"/>
              </a:rPr>
              <a:t>Up to 8.0MB/s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>
                <a:ea typeface="新細明體" charset="-120"/>
              </a:rPr>
              <a:t>DLT (Digital Linear Tape)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charset="-120"/>
              </a:rPr>
              <a:t>High Capacity, Solid Reliability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charset="-120"/>
              </a:rPr>
              <a:t>Media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charset="-120"/>
              </a:rPr>
              <a:t>Max 800 GB, about NT 4000.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charset="-120"/>
              </a:rPr>
              <a:t>Speed: Up to 60 MB/s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>
                <a:ea typeface="新細明體" charset="-120"/>
              </a:rPr>
              <a:t>LTO Ultrium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charset="-120"/>
              </a:rPr>
              <a:t>Fast Transfer Rate, High Performance, and High Storage Capacity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charset="-120"/>
              </a:rPr>
              <a:t>LTO Ultrium 3 (often used)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charset="-120"/>
              </a:rPr>
              <a:t>Max 1600 GB, about NT 5000.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charset="-120"/>
              </a:rPr>
              <a:t>Speed: up to 80 MB/s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charset="-120"/>
              </a:rPr>
              <a:t>Tape Drive is much more expensive</a:t>
            </a:r>
            <a:r>
              <a:rPr lang="en-US" altLang="zh-TW" sz="1000" b="1">
                <a:latin typeface="Verdana" charset="0"/>
                <a:ea typeface="新細明體" charset="-120"/>
              </a:rPr>
              <a:t>……</a:t>
            </a:r>
            <a:endParaRPr lang="en-US" altLang="zh-TW" sz="1000" b="1">
              <a:ea typeface="新細明體" charset="-120"/>
            </a:endParaRPr>
          </a:p>
        </p:txBody>
      </p:sp>
      <p:pic>
        <p:nvPicPr>
          <p:cNvPr id="6148" name="圖片 3" descr="745px-Super_DLTtape_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2362200"/>
            <a:ext cx="2814637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Backup Media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Storage (3)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z="1800" b="1">
                <a:ea typeface="新細明體" charset="-120"/>
              </a:rPr>
              <a:t>MO (Magneto-Optical)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MO 540, 640, 1.3G, 2.3G</a:t>
            </a:r>
          </a:p>
          <a:p>
            <a:pPr lvl="1" eaLnBrk="1" hangingPunct="1"/>
            <a:r>
              <a:rPr lang="en-US" altLang="zh-TW" sz="1800" b="1">
                <a:ea typeface="新細明體" charset="-120"/>
              </a:rPr>
              <a:t>Removable Media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Floppy, LS-120, ZIP</a:t>
            </a:r>
          </a:p>
          <a:p>
            <a:pPr lvl="1" eaLnBrk="1" hangingPunct="1"/>
            <a:endParaRPr lang="en-US" altLang="zh-TW" sz="1800" b="1">
              <a:ea typeface="新細明體" charset="-120"/>
            </a:endParaRPr>
          </a:p>
          <a:p>
            <a:pPr lvl="1" eaLnBrk="1" hangingPunct="1"/>
            <a:r>
              <a:rPr lang="en-US" altLang="zh-TW" sz="1800" b="1">
                <a:ea typeface="新細明體" charset="-120"/>
              </a:rPr>
              <a:t>Jukebox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Automatically change removable media</a:t>
            </a:r>
          </a:p>
          <a:p>
            <a:pPr lvl="3" eaLnBrk="1" hangingPunct="1"/>
            <a:r>
              <a:rPr lang="en-US" altLang="zh-TW" sz="1400" b="1">
                <a:ea typeface="新細明體" charset="-120"/>
              </a:rPr>
              <a:t>DAT, DLT, CD, </a:t>
            </a:r>
            <a:r>
              <a:rPr lang="en-US" altLang="zh-TW" sz="1400" b="1">
                <a:latin typeface="Verdana" charset="0"/>
                <a:ea typeface="新細明體" charset="-120"/>
              </a:rPr>
              <a:t>…</a:t>
            </a:r>
            <a:endParaRPr lang="en-US" altLang="zh-TW" sz="1400" b="1">
              <a:ea typeface="新細明體" charset="-120"/>
            </a:endParaRPr>
          </a:p>
          <a:p>
            <a:pPr lvl="1" eaLnBrk="1" hangingPunct="1"/>
            <a:r>
              <a:rPr lang="en-US" altLang="zh-TW" sz="1800" b="1">
                <a:ea typeface="新細明體" charset="-120"/>
              </a:rPr>
              <a:t>Tape Library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Hardware backup solution for large data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49500"/>
            <a:ext cx="65532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Backup Media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Storage (5)</a:t>
            </a:r>
          </a:p>
        </p:txBody>
      </p:sp>
      <p:pic>
        <p:nvPicPr>
          <p:cNvPr id="8196" name="Picture 4" descr="38126DRM-3000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r="12546"/>
          <a:stretch>
            <a:fillRect/>
          </a:stretch>
        </p:blipFill>
        <p:spPr bwMode="auto">
          <a:xfrm>
            <a:off x="6934200" y="3048000"/>
            <a:ext cx="20050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1066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zh-TW" dirty="0" smtClean="0"/>
              <a:t>Jukebox</a:t>
            </a:r>
          </a:p>
          <a:p>
            <a:pPr lvl="1" eaLnBrk="1" hangingPunct="1">
              <a:defRPr/>
            </a:pPr>
            <a:r>
              <a:rPr lang="en-US" altLang="zh-TW" dirty="0" smtClean="0"/>
              <a:t>Automatically change removable media</a:t>
            </a:r>
          </a:p>
          <a:p>
            <a:pPr lvl="1" eaLnBrk="1" hangingPunct="1">
              <a:defRPr/>
            </a:pPr>
            <a:r>
              <a:rPr lang="en-US" altLang="zh-TW" dirty="0" smtClean="0"/>
              <a:t>Available for several types of media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altLang="zh-TW" dirty="0" smtClean="0"/>
              <a:t>DAT, DLT, CD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Backup Media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Storage (4)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zh-TW">
                <a:ea typeface="新細明體" charset="-120"/>
              </a:rPr>
              <a:t>Tape Library </a:t>
            </a:r>
          </a:p>
        </p:txBody>
      </p:sp>
      <p:pic>
        <p:nvPicPr>
          <p:cNvPr id="9220" name="Picture 4" descr="3583_ultr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3584_ultr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25908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0"/>
            <a:ext cx="4419600" cy="23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4572000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Backup Media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Availability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Off-line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CD</a:t>
            </a:r>
            <a:r>
              <a:rPr lang="zh-TW" altLang="en-US" sz="1800">
                <a:ea typeface="新細明體" charset="-120"/>
              </a:rPr>
              <a:t>、</a:t>
            </a:r>
            <a:r>
              <a:rPr lang="en-US" altLang="zh-TW" sz="1800">
                <a:ea typeface="新細明體" charset="-120"/>
              </a:rPr>
              <a:t>DVD</a:t>
            </a:r>
            <a:r>
              <a:rPr lang="zh-TW" altLang="en-US" sz="1800">
                <a:ea typeface="新細明體" charset="-120"/>
              </a:rPr>
              <a:t>、</a:t>
            </a:r>
            <a:r>
              <a:rPr lang="en-US" altLang="zh-TW" sz="1800">
                <a:ea typeface="新細明體" charset="-120"/>
              </a:rPr>
              <a:t>MO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Adv: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>
                <a:ea typeface="新細明體" charset="-120"/>
              </a:rPr>
              <a:t>low cost, high reliability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Disadv: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>
                <a:ea typeface="新細明體" charset="-120"/>
              </a:rPr>
              <a:t>Not-convenient, low speed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Near-line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JukeBox</a:t>
            </a:r>
            <a:r>
              <a:rPr lang="zh-TW" altLang="en-US" sz="1800">
                <a:ea typeface="新細明體" charset="-120"/>
              </a:rPr>
              <a:t>、</a:t>
            </a:r>
            <a:r>
              <a:rPr lang="en-US" altLang="zh-TW" sz="1800">
                <a:ea typeface="新細明體" charset="-120"/>
              </a:rPr>
              <a:t>Tape Library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Adv: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>
                <a:ea typeface="新細明體" charset="-120"/>
              </a:rPr>
              <a:t>High capacity, high reliability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Disadv: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>
                <a:ea typeface="新細明體" charset="-120"/>
              </a:rPr>
              <a:t>High malfunction rate, Not-convenient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On-line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Disk Array (RAID)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Adv: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>
                <a:ea typeface="新細明體" charset="-120"/>
              </a:rPr>
              <a:t>Fast and high availability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Disadv: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>
                <a:ea typeface="新細明體" charset="-120"/>
              </a:rPr>
              <a:t>High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Backup Media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Enterprise Product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RAID architecture 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33575"/>
            <a:ext cx="47244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ds6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314575"/>
            <a:ext cx="2286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37025"/>
            <a:ext cx="617220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2425</TotalTime>
  <Words>1858</Words>
  <Application>Microsoft Macintosh PowerPoint</Application>
  <PresentationFormat>如螢幕大小 (4:3)</PresentationFormat>
  <Paragraphs>307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6" baseType="lpstr">
      <vt:lpstr>Arial</vt:lpstr>
      <vt:lpstr>新細明體</vt:lpstr>
      <vt:lpstr>Times New Roman</vt:lpstr>
      <vt:lpstr>華康儷粗黑(P)</vt:lpstr>
      <vt:lpstr>華康儷中黑(P)</vt:lpstr>
      <vt:lpstr>Wingdings</vt:lpstr>
      <vt:lpstr>華康標楷體(P)</vt:lpstr>
      <vt:lpstr>Calibri</vt:lpstr>
      <vt:lpstr>Futura Md BT</vt:lpstr>
      <vt:lpstr>Verdana</vt:lpstr>
      <vt:lpstr>Times</vt:lpstr>
      <vt:lpstr>細明體</vt:lpstr>
      <vt:lpstr>Computer Center</vt:lpstr>
      <vt:lpstr>Backups</vt:lpstr>
      <vt:lpstr>Outline </vt:lpstr>
      <vt:lpstr>Backup Media –  By Storage (1)</vt:lpstr>
      <vt:lpstr>Backup Media –  By Storage (2)</vt:lpstr>
      <vt:lpstr>Backup Media –  By Storage (3)</vt:lpstr>
      <vt:lpstr>Backup Media –  By Storage (5)</vt:lpstr>
      <vt:lpstr>Backup Media –  By Storage (4)</vt:lpstr>
      <vt:lpstr>Backup Media –  By Availability </vt:lpstr>
      <vt:lpstr>Backup Media –  By Enterprise Product (1)</vt:lpstr>
      <vt:lpstr>Backup Media –  By Enterprise Product (2)</vt:lpstr>
      <vt:lpstr>Backup Philosophy </vt:lpstr>
      <vt:lpstr>Dumping filesystems –  dump command (1)</vt:lpstr>
      <vt:lpstr>Dumping filesystems –  dump command (2)</vt:lpstr>
      <vt:lpstr>Dumping filesystems –  dump command (3)</vt:lpstr>
      <vt:lpstr>Dumping filesystems –  dump command (4)</vt:lpstr>
      <vt:lpstr>Restoring from dumps –  restore command (1)</vt:lpstr>
      <vt:lpstr>Restoring from dumps –  restore command (2)</vt:lpstr>
      <vt:lpstr>Restoring from dumps –  restore command (4)</vt:lpstr>
      <vt:lpstr>Restoring from dumps –  restore command (5)</vt:lpstr>
      <vt:lpstr>Other archiving programs</vt:lpstr>
      <vt:lpstr>CS home backup</vt:lpstr>
      <vt:lpstr>CS home backup</vt:lpstr>
      <vt:lpstr>Snapshot 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Yung-Hsiang Liu</dc:creator>
  <cp:lastModifiedBy>Microsoft Office 使用者</cp:lastModifiedBy>
  <cp:revision>489</cp:revision>
  <cp:lastPrinted>1601-01-01T00:00:00Z</cp:lastPrinted>
  <dcterms:created xsi:type="dcterms:W3CDTF">1601-01-01T00:00:00Z</dcterms:created>
  <dcterms:modified xsi:type="dcterms:W3CDTF">2017-01-05T11:23:11Z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