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92" r:id="rId3"/>
    <p:sldId id="257" r:id="rId4"/>
    <p:sldId id="261" r:id="rId5"/>
    <p:sldId id="280" r:id="rId6"/>
    <p:sldId id="282" r:id="rId7"/>
    <p:sldId id="262" r:id="rId8"/>
    <p:sldId id="263" r:id="rId9"/>
    <p:sldId id="293" r:id="rId10"/>
    <p:sldId id="264" r:id="rId11"/>
    <p:sldId id="265" r:id="rId12"/>
    <p:sldId id="266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94" r:id="rId21"/>
    <p:sldId id="274" r:id="rId22"/>
    <p:sldId id="275" r:id="rId23"/>
    <p:sldId id="276" r:id="rId24"/>
    <p:sldId id="277" r:id="rId25"/>
    <p:sldId id="278" r:id="rId26"/>
    <p:sldId id="283" r:id="rId27"/>
    <p:sldId id="284" r:id="rId28"/>
    <p:sldId id="285" r:id="rId29"/>
    <p:sldId id="279" r:id="rId30"/>
    <p:sldId id="286" r:id="rId31"/>
    <p:sldId id="296" r:id="rId32"/>
    <p:sldId id="295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482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3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3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3213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04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754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54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4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94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9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4987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77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81ECAD24-EB27-124B-9205-C5C3D6998A55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charset="2"/>
        <a:buChar char="Ø"/>
        <a:defRPr kumimoji="1" sz="2400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Disks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TW">
                <a:ea typeface="新細明體" charset="-120"/>
              </a:rPr>
              <a:t>frank</a:t>
            </a:r>
            <a:endParaRPr lang="zh-TW" altLang="zh-TW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The procedure involves the following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Connecting the disk to the 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IDE: master/slave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SATA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SCSI: ID, terminator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Creating </a:t>
            </a:r>
            <a:r>
              <a:rPr lang="en-US" altLang="zh-TW" u="sng">
                <a:ea typeface="新細明體" charset="-120"/>
              </a:rPr>
              <a:t>device files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Auto created by </a:t>
            </a:r>
            <a:r>
              <a:rPr lang="en-US" altLang="zh-TW" sz="1800" u="sng">
                <a:ea typeface="新細明體" charset="-120"/>
              </a:rPr>
              <a:t>devfs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Formatting the disk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Low-level format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Manufacturer diagnostic utility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b="1">
                <a:ea typeface="新細明體" charset="-120"/>
              </a:rPr>
              <a:t>Kill all </a:t>
            </a:r>
            <a:r>
              <a:rPr lang="en-US" altLang="zh-TW">
                <a:ea typeface="新細明體" charset="-120"/>
              </a:rPr>
              <a:t>address information and timing marks on platters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  <a:sym typeface="Wingdings" charset="2"/>
              </a:rPr>
              <a:t>Repair bad sectors  mark the bad sectors and don’t use them!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800">
              <a:ea typeface="新細明體" charset="-120"/>
            </a:endParaRPr>
          </a:p>
        </p:txBody>
      </p:sp>
      <p:cxnSp>
        <p:nvCxnSpPr>
          <p:cNvPr id="12292" name="直線接點 11"/>
          <p:cNvCxnSpPr>
            <a:cxnSpLocks noChangeShapeType="1"/>
          </p:cNvCxnSpPr>
          <p:nvPr/>
        </p:nvCxnSpPr>
        <p:spPr bwMode="auto">
          <a:xfrm>
            <a:off x="2057400" y="3429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矩形 19"/>
          <p:cNvSpPr>
            <a:spLocks noChangeArrowheads="1"/>
          </p:cNvSpPr>
          <p:nvPr/>
        </p:nvSpPr>
        <p:spPr bwMode="auto">
          <a:xfrm>
            <a:off x="4800600" y="2438400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Please do it offline…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294" name="矩形 19"/>
          <p:cNvSpPr>
            <a:spLocks noChangeArrowheads="1"/>
          </p:cNvSpPr>
          <p:nvPr/>
        </p:nvSpPr>
        <p:spPr bwMode="auto">
          <a:xfrm>
            <a:off x="5791200" y="29718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Arial" charset="0"/>
                <a:ea typeface="新細明體" charset="-120"/>
              </a:rPr>
              <a:t>Meta data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6858000" y="3733800"/>
            <a:ext cx="1524000" cy="914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2296" name="直線接點 10"/>
          <p:cNvCxnSpPr>
            <a:cxnSpLocks noChangeShapeType="1"/>
          </p:cNvCxnSpPr>
          <p:nvPr/>
        </p:nvCxnSpPr>
        <p:spPr bwMode="auto">
          <a:xfrm>
            <a:off x="6858000" y="38862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直線接點 12"/>
          <p:cNvCxnSpPr>
            <a:cxnSpLocks noChangeShapeType="1"/>
          </p:cNvCxnSpPr>
          <p:nvPr/>
        </p:nvCxnSpPr>
        <p:spPr bwMode="auto">
          <a:xfrm>
            <a:off x="6705600" y="34290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直線接點 14"/>
          <p:cNvCxnSpPr>
            <a:cxnSpLocks noChangeShapeType="1"/>
          </p:cNvCxnSpPr>
          <p:nvPr/>
        </p:nvCxnSpPr>
        <p:spPr bwMode="auto">
          <a:xfrm>
            <a:off x="6553200" y="3962400"/>
            <a:ext cx="838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矩形 19"/>
          <p:cNvSpPr>
            <a:spLocks noChangeArrowheads="1"/>
          </p:cNvSpPr>
          <p:nvPr/>
        </p:nvSpPr>
        <p:spPr bwMode="auto">
          <a:xfrm>
            <a:off x="5943600" y="3657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Arial" charset="0"/>
                <a:ea typeface="新細明體" charset="-120"/>
              </a:rPr>
              <a:t>data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300" name="矩形 19"/>
          <p:cNvSpPr>
            <a:spLocks noChangeArrowheads="1"/>
          </p:cNvSpPr>
          <p:nvPr/>
        </p:nvSpPr>
        <p:spPr bwMode="auto">
          <a:xfrm>
            <a:off x="7620000" y="32766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Arial" charset="0"/>
                <a:ea typeface="新細明體" charset="-120"/>
              </a:rPr>
              <a:t>a HD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301" name="矩形 19"/>
          <p:cNvSpPr>
            <a:spLocks noChangeArrowheads="1"/>
          </p:cNvSpPr>
          <p:nvPr/>
        </p:nvSpPr>
        <p:spPr bwMode="auto">
          <a:xfrm>
            <a:off x="3922713" y="4383088"/>
            <a:ext cx="2935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Format (meta data + data) </a:t>
            </a:r>
            <a:b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</a:b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vs. fast format (data only)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lvl="1" eaLnBrk="1" hangingPunct="1"/>
            <a:r>
              <a:rPr lang="en-US" altLang="zh-TW" b="1">
                <a:ea typeface="新細明體" charset="-120"/>
              </a:rPr>
              <a:t>Partitioning and Labeling  the disk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Allow the disk to be treated as a group of </a:t>
            </a:r>
            <a:r>
              <a:rPr lang="en-US" altLang="zh-TW" sz="1800" b="1" u="sng">
                <a:ea typeface="新細明體" charset="-120"/>
              </a:rPr>
              <a:t>independent data area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e.g. root, home, swap partitions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Former Suggestions: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/var, /tmp </a:t>
            </a:r>
            <a:r>
              <a:rPr lang="en-US" altLang="zh-TW" b="1">
                <a:ea typeface="新細明體" charset="-120"/>
                <a:sym typeface="Wingdings" charset="2"/>
              </a:rPr>
              <a:t> separate partition (for backup issue)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Make a copy of root filesystem for emergency</a:t>
            </a:r>
          </a:p>
          <a:p>
            <a:pPr lvl="1" eaLnBrk="1" hangingPunct="1"/>
            <a:r>
              <a:rPr lang="en-US" altLang="zh-TW" b="1">
                <a:ea typeface="新細明體" charset="-120"/>
              </a:rPr>
              <a:t>Establishing logical </a:t>
            </a:r>
            <a:r>
              <a:rPr lang="en-US" altLang="zh-TW" b="1" u="sng">
                <a:ea typeface="新細明體" charset="-120"/>
              </a:rPr>
              <a:t>volumes</a:t>
            </a:r>
          </a:p>
          <a:p>
            <a:pPr lvl="2" eaLnBrk="1" hangingPunct="1"/>
            <a:r>
              <a:rPr lang="en-US" altLang="zh-TW" sz="1800" b="1" u="sng">
                <a:ea typeface="新細明體" charset="-120"/>
              </a:rPr>
              <a:t>Combine multiple partitions into a logical volume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Related to RAID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Software RAID technology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GEOM: geom(4)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geom(8)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ZFS: zpool(8)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zfs(8)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zdb(8)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lvl="1" eaLnBrk="1" hangingPunct="1"/>
            <a:r>
              <a:rPr lang="en-US" altLang="zh-TW" b="1">
                <a:ea typeface="新細明體" charset="-120"/>
              </a:rPr>
              <a:t>Creating UNIX filesystems within disk partitions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Use </a:t>
            </a:r>
            <a:r>
              <a:rPr lang="en-US" altLang="zh-TW" sz="1800" b="1">
                <a:solidFill>
                  <a:srgbClr val="FF0000"/>
                </a:solidFill>
                <a:latin typeface="Verdana" charset="0"/>
                <a:ea typeface="新細明體" charset="-120"/>
              </a:rPr>
              <a:t>“</a:t>
            </a:r>
            <a:r>
              <a:rPr lang="en-US" altLang="zh-TW" sz="1800" b="1">
                <a:solidFill>
                  <a:srgbClr val="FF0000"/>
                </a:solidFill>
                <a:ea typeface="新細明體" charset="-120"/>
              </a:rPr>
              <a:t>newfs</a:t>
            </a:r>
            <a:r>
              <a:rPr lang="en-US" altLang="zh-TW" sz="1800" b="1">
                <a:solidFill>
                  <a:srgbClr val="FF0000"/>
                </a:solidFill>
                <a:latin typeface="Verdana" charset="0"/>
                <a:ea typeface="新細明體" charset="-120"/>
              </a:rPr>
              <a:t>”</a:t>
            </a:r>
            <a:r>
              <a:rPr lang="en-US" altLang="zh-TW" sz="1800" b="1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1800" b="1">
                <a:ea typeface="新細明體" charset="-120"/>
              </a:rPr>
              <a:t>to install a filesystem for a partition</a:t>
            </a:r>
          </a:p>
          <a:p>
            <a:pPr lvl="2" eaLnBrk="1" hangingPunct="1"/>
            <a:endParaRPr lang="en-US" altLang="zh-TW" sz="1800" b="1">
              <a:ea typeface="新細明體" charset="-120"/>
            </a:endParaRP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Establish all filesystem components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A set </a:t>
            </a:r>
            <a:r>
              <a:rPr lang="en-US" altLang="zh-TW" b="1" u="sng">
                <a:ea typeface="新細明體" charset="-120"/>
              </a:rPr>
              <a:t>of inode storage cells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A set of </a:t>
            </a:r>
            <a:r>
              <a:rPr lang="en-US" altLang="zh-TW" b="1" u="sng">
                <a:ea typeface="新細明體" charset="-120"/>
              </a:rPr>
              <a:t>data blocks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A set of </a:t>
            </a:r>
            <a:r>
              <a:rPr lang="en-US" altLang="zh-TW" b="1" u="sng">
                <a:ea typeface="新細明體" charset="-120"/>
              </a:rPr>
              <a:t>superblocks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A map of the disk blocks in the filesystem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A block usage summary</a:t>
            </a:r>
          </a:p>
          <a:p>
            <a:pPr lvl="3" eaLnBrk="1" hangingPunct="1">
              <a:buFontTx/>
              <a:buNone/>
            </a:pPr>
            <a:endParaRPr lang="en-US" altLang="zh-TW" b="1">
              <a:ea typeface="新細明體" charset="-120"/>
            </a:endParaRPr>
          </a:p>
          <a:p>
            <a:pPr lvl="3" eaLnBrk="1" hangingPunct="1">
              <a:buFontTx/>
              <a:buNone/>
            </a:pPr>
            <a:endParaRPr lang="en-US" altLang="zh-TW" b="1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(4)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 sz="2000">
                <a:ea typeface="新細明體" charset="-120"/>
              </a:rPr>
              <a:t>Superblock contents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The </a:t>
            </a:r>
            <a:r>
              <a:rPr lang="en-US" altLang="zh-TW" sz="1800" u="sng">
                <a:ea typeface="新細明體" charset="-120"/>
              </a:rPr>
              <a:t>length</a:t>
            </a:r>
            <a:r>
              <a:rPr lang="en-US" altLang="zh-TW" sz="1800">
                <a:ea typeface="新細明體" charset="-120"/>
              </a:rPr>
              <a:t> of a disk block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Inode table’s size and location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Disk block map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Usage information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Other filesystem’s parameters</a:t>
            </a:r>
          </a:p>
          <a:p>
            <a:pPr lvl="3" eaLnBrk="1" hangingPunct="1">
              <a:buFontTx/>
              <a:buNone/>
            </a:pPr>
            <a:endParaRPr lang="en-US" altLang="zh-TW" sz="1800">
              <a:ea typeface="新細明體" charset="-120"/>
            </a:endParaRPr>
          </a:p>
          <a:p>
            <a:pPr lvl="2" eaLnBrk="1" hangingPunct="1"/>
            <a:r>
              <a:rPr lang="en-US" altLang="zh-TW" sz="2000">
                <a:ea typeface="新細明體" charset="-120"/>
              </a:rPr>
              <a:t>sync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The </a:t>
            </a:r>
            <a:r>
              <a:rPr lang="en-US" altLang="zh-TW" sz="1800" b="1" i="1">
                <a:ea typeface="新細明體" charset="-120"/>
              </a:rPr>
              <a:t>sync() system call</a:t>
            </a:r>
            <a:r>
              <a:rPr lang="en-US" altLang="zh-TW" sz="1800">
                <a:ea typeface="新細明體" charset="-120"/>
              </a:rPr>
              <a:t> </a:t>
            </a:r>
            <a:r>
              <a:rPr lang="en-US" altLang="zh-TW" sz="1800" u="sng">
                <a:ea typeface="新細明體" charset="-120"/>
              </a:rPr>
              <a:t>forces a write of dirty (modified) buffers </a:t>
            </a:r>
            <a:r>
              <a:rPr lang="en-US" altLang="zh-TW" sz="1800">
                <a:ea typeface="新細明體" charset="-120"/>
              </a:rPr>
              <a:t>in the block buffer cache out to disk.</a:t>
            </a:r>
          </a:p>
          <a:p>
            <a:pPr lvl="3" eaLnBrk="1" hangingPunct="1"/>
            <a:r>
              <a:rPr lang="en-US" altLang="zh-TW" sz="1800">
                <a:ea typeface="新細明體" charset="-120"/>
              </a:rPr>
              <a:t>The </a:t>
            </a:r>
            <a:r>
              <a:rPr lang="en-US" altLang="zh-TW" sz="1800" b="1" i="1">
                <a:ea typeface="新細明體" charset="-120"/>
              </a:rPr>
              <a:t>sync utility</a:t>
            </a:r>
            <a:r>
              <a:rPr lang="en-US" altLang="zh-TW" sz="1800">
                <a:ea typeface="新細明體" charset="-120"/>
              </a:rPr>
              <a:t> can be called to </a:t>
            </a:r>
            <a:r>
              <a:rPr lang="en-US" altLang="zh-TW" sz="1800" u="sng">
                <a:ea typeface="新細明體" charset="-120"/>
              </a:rPr>
              <a:t>ensure that all disk writes have been completed before the processor is halted </a:t>
            </a:r>
            <a:r>
              <a:rPr lang="en-US" altLang="zh-TW" sz="1800">
                <a:ea typeface="新細明體" charset="-120"/>
              </a:rPr>
              <a:t>in a way not suitably done by reboot(8) or halt(8).</a:t>
            </a: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4876800" y="1371600"/>
            <a:ext cx="159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Software info.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3124200" y="36576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SoftUpdate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5366" name="矩形 5"/>
          <p:cNvSpPr>
            <a:spLocks noChangeArrowheads="1"/>
          </p:cNvSpPr>
          <p:nvPr/>
        </p:nvSpPr>
        <p:spPr bwMode="auto">
          <a:xfrm>
            <a:off x="3124200" y="5791200"/>
            <a:ext cx="364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done automatically nowadays~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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Disk Installation Procedure (5)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lvl="1" eaLnBrk="1" hangingPunct="1"/>
            <a:r>
              <a:rPr lang="en-US" altLang="zh-TW" b="1">
                <a:ea typeface="新細明體" charset="-120"/>
              </a:rPr>
              <a:t>mount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Bring the new partition to the filesystem tree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mount point can be </a:t>
            </a:r>
            <a:r>
              <a:rPr lang="en-US" altLang="zh-TW" sz="1800" b="1" u="sng">
                <a:ea typeface="新細明體" charset="-120"/>
              </a:rPr>
              <a:t>any directory (empty)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# mount /dev/ad1s1e /home2</a:t>
            </a:r>
          </a:p>
          <a:p>
            <a:pPr lvl="1" eaLnBrk="1" hangingPunct="1"/>
            <a:r>
              <a:rPr lang="en-US" altLang="zh-TW" b="1">
                <a:ea typeface="新細明體" charset="-120"/>
              </a:rPr>
              <a:t>Setting up automatic mounting</a:t>
            </a:r>
          </a:p>
          <a:p>
            <a:pPr lvl="2" eaLnBrk="1" hangingPunct="1"/>
            <a:r>
              <a:rPr lang="en-US" altLang="zh-TW" sz="1800" b="1" u="sng">
                <a:ea typeface="新細明體" charset="-120"/>
              </a:rPr>
              <a:t>Automount at boot time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/etc/fstab</a:t>
            </a:r>
          </a:p>
          <a:p>
            <a:pPr lvl="3" eaLnBrk="1" hangingPunct="1"/>
            <a:r>
              <a:rPr lang="en-US" altLang="zh-TW" sz="1400" b="1">
                <a:ea typeface="新細明體" charset="-120"/>
              </a:rPr>
              <a:t>% mount –t ufs /dev/ad2s1a /backup</a:t>
            </a:r>
          </a:p>
          <a:p>
            <a:pPr lvl="3" eaLnBrk="1" hangingPunct="1"/>
            <a:r>
              <a:rPr lang="en-US" altLang="zh-TW" sz="1400" b="1" u="sng">
                <a:ea typeface="新細明體" charset="-120"/>
              </a:rPr>
              <a:t>% mount –t cd9600 –o ro,noauto /dev/acd0c /cdrom</a:t>
            </a:r>
            <a:endParaRPr lang="en-US" altLang="zh-TW" u="sng">
              <a:ea typeface="新細明體" charset="-12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4156075"/>
            <a:ext cx="8123238" cy="208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liuyh@NASA:/etc&gt; cat fstab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# Device		Mountpoint	Fstype	Options		Dump	Pass#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/dev/ad0s1b	none		swap	sw		0	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/dev/ad2s1b	none		swap	sw		0	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/dev/ad0s1a	/		ufs	rw		1	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/dev/acd0	/cdrom		cd9660	ro,noauto	0	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/dev/ad2s1a	/backup		ufs	rw,noauto	2	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chemeClr val="bg1"/>
                </a:solidFill>
                <a:latin typeface="Times" charset="0"/>
                <a:ea typeface="新細明體" charset="-120"/>
              </a:rPr>
              <a:t>csduty:/bsdhome	/bsdhome	nfs	rw,noauto	0	0</a:t>
            </a:r>
          </a:p>
        </p:txBody>
      </p:sp>
      <p:grpSp>
        <p:nvGrpSpPr>
          <p:cNvPr id="16389" name="群組 21"/>
          <p:cNvGrpSpPr>
            <a:grpSpLocks/>
          </p:cNvGrpSpPr>
          <p:nvPr/>
        </p:nvGrpSpPr>
        <p:grpSpPr bwMode="auto">
          <a:xfrm>
            <a:off x="5867400" y="2438400"/>
            <a:ext cx="2670175" cy="979488"/>
            <a:chOff x="5867400" y="2667000"/>
            <a:chExt cx="2669724" cy="978932"/>
          </a:xfrm>
        </p:grpSpPr>
        <p:sp>
          <p:nvSpPr>
            <p:cNvPr id="16396" name="矩形 4"/>
            <p:cNvSpPr>
              <a:spLocks noChangeArrowheads="1"/>
            </p:cNvSpPr>
            <p:nvPr/>
          </p:nvSpPr>
          <p:spPr bwMode="auto">
            <a:xfrm>
              <a:off x="5867400" y="2667000"/>
              <a:ext cx="762000" cy="914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ad1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16397" name="矩形 6"/>
            <p:cNvSpPr>
              <a:spLocks noChangeArrowheads="1"/>
            </p:cNvSpPr>
            <p:nvPr/>
          </p:nvSpPr>
          <p:spPr bwMode="auto">
            <a:xfrm>
              <a:off x="5943600" y="2971800"/>
              <a:ext cx="609600" cy="558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s1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16398" name="矩形 9"/>
            <p:cNvSpPr>
              <a:spLocks noChangeArrowheads="1"/>
            </p:cNvSpPr>
            <p:nvPr/>
          </p:nvSpPr>
          <p:spPr bwMode="auto">
            <a:xfrm>
              <a:off x="6781800" y="2895600"/>
              <a:ext cx="609600" cy="635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16399" name="向右箭號 7"/>
            <p:cNvSpPr>
              <a:spLocks noChangeArrowheads="1"/>
            </p:cNvSpPr>
            <p:nvPr/>
          </p:nvSpPr>
          <p:spPr bwMode="auto">
            <a:xfrm>
              <a:off x="6477000" y="3124200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cxnSp>
          <p:nvCxnSpPr>
            <p:cNvPr id="16400" name="直線接點 11"/>
            <p:cNvCxnSpPr>
              <a:cxnSpLocks noChangeShapeType="1"/>
            </p:cNvCxnSpPr>
            <p:nvPr/>
          </p:nvCxnSpPr>
          <p:spPr bwMode="auto">
            <a:xfrm>
              <a:off x="6781800" y="3124200"/>
              <a:ext cx="609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直線接點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609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2" name="矩形 14"/>
            <p:cNvSpPr>
              <a:spLocks noChangeArrowheads="1"/>
            </p:cNvSpPr>
            <p:nvPr/>
          </p:nvSpPr>
          <p:spPr bwMode="auto">
            <a:xfrm>
              <a:off x="7467600" y="2895600"/>
              <a:ext cx="10695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partition,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newfs</a:t>
              </a:r>
            </a:p>
          </p:txBody>
        </p:sp>
        <p:sp>
          <p:nvSpPr>
            <p:cNvPr id="16403" name="矩形 15"/>
            <p:cNvSpPr>
              <a:spLocks noChangeArrowheads="1"/>
            </p:cNvSpPr>
            <p:nvPr/>
          </p:nvSpPr>
          <p:spPr bwMode="auto">
            <a:xfrm>
              <a:off x="7010400" y="28194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d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16404" name="矩形 16"/>
            <p:cNvSpPr>
              <a:spLocks noChangeArrowheads="1"/>
            </p:cNvSpPr>
            <p:nvPr/>
          </p:nvSpPr>
          <p:spPr bwMode="auto">
            <a:xfrm>
              <a:off x="7010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e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16405" name="矩形 17"/>
            <p:cNvSpPr>
              <a:spLocks noChangeArrowheads="1"/>
            </p:cNvSpPr>
            <p:nvPr/>
          </p:nvSpPr>
          <p:spPr bwMode="auto">
            <a:xfrm>
              <a:off x="7010400" y="3276600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f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cxnSp>
          <p:nvCxnSpPr>
            <p:cNvPr id="16406" name="直線單箭頭接點 19"/>
            <p:cNvCxnSpPr>
              <a:cxnSpLocks noChangeShapeType="1"/>
              <a:stCxn id="16402" idx="1"/>
              <a:endCxn id="16404" idx="3"/>
            </p:cNvCxnSpPr>
            <p:nvPr/>
          </p:nvCxnSpPr>
          <p:spPr bwMode="auto">
            <a:xfrm flipH="1">
              <a:off x="7323306" y="3218766"/>
              <a:ext cx="144294" cy="13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0" name="弧形箭號 (上彎) 20"/>
          <p:cNvSpPr>
            <a:spLocks noChangeArrowheads="1"/>
          </p:cNvSpPr>
          <p:nvPr/>
        </p:nvSpPr>
        <p:spPr bwMode="auto">
          <a:xfrm>
            <a:off x="3810000" y="2590800"/>
            <a:ext cx="533400" cy="228600"/>
          </a:xfrm>
          <a:prstGeom prst="curvedUpArrow">
            <a:avLst>
              <a:gd name="adj1" fmla="val 25008"/>
              <a:gd name="adj2" fmla="val 50005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391" name="矩形 24"/>
          <p:cNvSpPr>
            <a:spLocks noChangeArrowheads="1"/>
          </p:cNvSpPr>
          <p:nvPr/>
        </p:nvSpPr>
        <p:spPr bwMode="auto">
          <a:xfrm>
            <a:off x="6781800" y="3505200"/>
            <a:ext cx="231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Usually: 2, 1 for root;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No write = 0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392" name="橢圓 26"/>
          <p:cNvSpPr>
            <a:spLocks noChangeArrowheads="1"/>
          </p:cNvSpPr>
          <p:nvPr/>
        </p:nvSpPr>
        <p:spPr bwMode="auto">
          <a:xfrm>
            <a:off x="762000" y="5943600"/>
            <a:ext cx="2057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393" name="矩形 27"/>
          <p:cNvSpPr>
            <a:spLocks noChangeArrowheads="1"/>
          </p:cNvSpPr>
          <p:nvPr/>
        </p:nvSpPr>
        <p:spPr bwMode="auto">
          <a:xfrm>
            <a:off x="2743200" y="6259513"/>
            <a:ext cx="5075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Mount from the network; talk about it in “NFS”…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394" name="矩形 28"/>
          <p:cNvSpPr>
            <a:spLocks noChangeArrowheads="1"/>
          </p:cNvSpPr>
          <p:nvPr/>
        </p:nvSpPr>
        <p:spPr bwMode="auto">
          <a:xfrm>
            <a:off x="74613" y="3392488"/>
            <a:ext cx="2287587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Mount CD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Also for ISO img. file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cxnSp>
        <p:nvCxnSpPr>
          <p:cNvPr id="16395" name="直線接點 31"/>
          <p:cNvCxnSpPr>
            <a:cxnSpLocks noChangeShapeType="1"/>
          </p:cNvCxnSpPr>
          <p:nvPr/>
        </p:nvCxnSpPr>
        <p:spPr bwMode="auto">
          <a:xfrm>
            <a:off x="2133600" y="3962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(6)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1905000"/>
          </a:xfrm>
        </p:spPr>
        <p:txBody>
          <a:bodyPr/>
          <a:lstStyle/>
          <a:p>
            <a:pPr lvl="1" eaLnBrk="1" hangingPunct="1"/>
            <a:r>
              <a:rPr lang="en-US" altLang="zh-TW" b="1">
                <a:ea typeface="新細明體" charset="-120"/>
              </a:rPr>
              <a:t>Setting up swapping on swap partitions</a:t>
            </a:r>
          </a:p>
          <a:p>
            <a:pPr lvl="2" eaLnBrk="1" hangingPunct="1"/>
            <a:r>
              <a:rPr lang="en-US" altLang="zh-TW" sz="1800">
                <a:ea typeface="新細明體" charset="-120"/>
              </a:rPr>
              <a:t>swapon, swapoff, swapctl</a:t>
            </a:r>
          </a:p>
          <a:p>
            <a:pPr lvl="2" eaLnBrk="1" hangingPunct="1"/>
            <a:r>
              <a:rPr lang="en-US" altLang="zh-TW" sz="1800" u="sng">
                <a:ea typeface="新細明體" charset="-120"/>
              </a:rPr>
              <a:t>swapinfo</a:t>
            </a:r>
            <a:r>
              <a:rPr lang="en-US" altLang="zh-TW" sz="1800">
                <a:ea typeface="新細明體" charset="-120"/>
              </a:rPr>
              <a:t>, pstat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1447800" y="2743200"/>
            <a:ext cx="557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e.g. swapon –a // mount all partitions for swap usage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9" r="33826"/>
          <a:stretch>
            <a:fillRect/>
          </a:stretch>
        </p:blipFill>
        <p:spPr bwMode="auto">
          <a:xfrm>
            <a:off x="1371600" y="3657600"/>
            <a:ext cx="6778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弧形向右箭號 7"/>
          <p:cNvSpPr>
            <a:spLocks noChangeArrowheads="1"/>
          </p:cNvSpPr>
          <p:nvPr/>
        </p:nvSpPr>
        <p:spPr bwMode="auto">
          <a:xfrm>
            <a:off x="1066800" y="2362200"/>
            <a:ext cx="381000" cy="1524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fsck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check and repair filesystem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System crash will cause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Inconsistency between </a:t>
            </a:r>
            <a:r>
              <a:rPr lang="en-US" altLang="zh-TW" sz="1800" u="sng">
                <a:ea typeface="新細明體" charset="-120"/>
              </a:rPr>
              <a:t>memory image </a:t>
            </a:r>
            <a:r>
              <a:rPr lang="en-US" altLang="zh-TW" sz="1800">
                <a:ea typeface="新細明體" charset="-120"/>
              </a:rPr>
              <a:t>and </a:t>
            </a:r>
            <a:r>
              <a:rPr lang="en-US" altLang="zh-TW" sz="1800" u="sng">
                <a:ea typeface="新細明體" charset="-120"/>
              </a:rPr>
              <a:t>disk contents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fsck 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Examine all local </a:t>
            </a:r>
            <a:r>
              <a:rPr lang="en-US" altLang="zh-TW" sz="1800" u="sng">
                <a:ea typeface="新細明體" charset="-120"/>
              </a:rPr>
              <a:t>filesystem listed in /etc/fstab </a:t>
            </a:r>
            <a:r>
              <a:rPr lang="en-US" altLang="zh-TW" sz="1800">
                <a:ea typeface="新細明體" charset="-120"/>
              </a:rPr>
              <a:t>at boot time. (fsck -p)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Automatically correct the following damages:</a:t>
            </a:r>
          </a:p>
          <a:p>
            <a:pPr lvl="2" eaLnBrk="1" hangingPunct="1"/>
            <a:r>
              <a:rPr lang="en-US" altLang="zh-TW" sz="1600" u="sng">
                <a:ea typeface="新細明體" charset="-120"/>
              </a:rPr>
              <a:t>Unreferenced inodes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Inexplicably large link counts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Unused data blocks not recorded in block maps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Data blocks listed as free but used in file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Incorrect summary information in the superblock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fsck(8)</a:t>
            </a:r>
            <a:r>
              <a:rPr lang="zh-TW" altLang="en-US" sz="1600">
                <a:ea typeface="新細明體" charset="-120"/>
              </a:rPr>
              <a:t>、</a:t>
            </a:r>
            <a:r>
              <a:rPr lang="en-US" altLang="zh-TW" sz="1600">
                <a:ea typeface="新細明體" charset="-120"/>
              </a:rPr>
              <a:t>fsck_ffs(8)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ffsinfo(8): dump metadata</a:t>
            </a: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6611938" y="2895600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auto. Do it at boot time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810000" y="5334000"/>
            <a:ext cx="281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check if filesys. is clean…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 dirty (rw) 1 clean (ro)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fsck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check and repair filesystem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Run fsck in manual to fix serious damages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Blocks claimed by more than one file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Blocks claimed outside the range of the filesystem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Link counts that are too small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Blocks that are not accounted for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Directories that refer to unallocated inodes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Other errors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fsck will suggest you the action to perform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Delete, repair, </a:t>
            </a:r>
            <a:r>
              <a:rPr lang="en-US" altLang="zh-TW" sz="1800">
                <a:latin typeface="Times" charset="0"/>
                <a:ea typeface="新細明體" charset="-120"/>
              </a:rPr>
              <a:t>…</a:t>
            </a:r>
            <a:endParaRPr lang="en-US" altLang="zh-TW" sz="1800">
              <a:ea typeface="新細明體" charset="-120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6248400" y="1371600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No guarantee 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fully recover you HD…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Adding a disk to FreeBSD (1)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>
                <a:ea typeface="新細明體" charset="-120"/>
              </a:rPr>
              <a:t>Check disk connection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>
                <a:ea typeface="新細明體" charset="-120"/>
              </a:rPr>
              <a:t>Look </a:t>
            </a:r>
            <a:r>
              <a:rPr lang="en-US" altLang="zh-TW" sz="1800" u="sng">
                <a:ea typeface="新細明體" charset="-120"/>
              </a:rPr>
              <a:t>system boot message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>
              <a:ea typeface="新細明體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>
              <a:ea typeface="新細明體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>
                <a:ea typeface="新細明體" charset="-120"/>
              </a:rPr>
              <a:t>Use /usr/sbin/sysinstall to install the new HD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>
                <a:ea typeface="新細明體" charset="-120"/>
              </a:rPr>
              <a:t>Configure </a:t>
            </a:r>
            <a:r>
              <a:rPr lang="en-US" altLang="zh-TW" sz="1800">
                <a:ea typeface="新細明體" charset="-120"/>
                <a:sym typeface="Wingdings" charset="2"/>
              </a:rPr>
              <a:t> Fdisk  Label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600">
                <a:ea typeface="新細明體" charset="-120"/>
              </a:rPr>
              <a:t>Don</a:t>
            </a:r>
            <a:r>
              <a:rPr lang="en-US" altLang="zh-TW" sz="1600">
                <a:latin typeface="Times" charset="0"/>
                <a:ea typeface="新細明體" charset="-120"/>
              </a:rPr>
              <a:t>’</a:t>
            </a:r>
            <a:r>
              <a:rPr lang="en-US" altLang="zh-TW" sz="1600">
                <a:ea typeface="新細明體" charset="-120"/>
              </a:rPr>
              <a:t>t forget to </a:t>
            </a:r>
            <a:r>
              <a:rPr lang="en-US" altLang="zh-TW" sz="1600">
                <a:latin typeface="Times" charset="0"/>
                <a:ea typeface="新細明體" charset="-120"/>
              </a:rPr>
              <a:t>“</a:t>
            </a:r>
            <a:r>
              <a:rPr lang="en-US" altLang="zh-TW" sz="1600">
                <a:ea typeface="新細明體" charset="-120"/>
              </a:rPr>
              <a:t>W</a:t>
            </a:r>
            <a:r>
              <a:rPr lang="en-US" altLang="zh-TW" sz="1600">
                <a:latin typeface="Times" charset="0"/>
                <a:ea typeface="新細明體" charset="-120"/>
              </a:rPr>
              <a:t>”</a:t>
            </a:r>
            <a:r>
              <a:rPr lang="en-US" altLang="zh-TW" sz="1600">
                <a:ea typeface="新細明體" charset="-120"/>
              </a:rPr>
              <a:t> the actions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600">
                <a:ea typeface="新細明體" charset="-120"/>
              </a:rPr>
              <a:t>Easiest approach, but has some problems.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>
                <a:ea typeface="新細明體" charset="-120"/>
              </a:rPr>
              <a:t>fdisk(8), bsdlabel(8), newfs(8)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>
                <a:ea typeface="新細明體" charset="-120"/>
              </a:rPr>
              <a:t>Make mount point and mount it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>
                <a:ea typeface="新細明體" charset="-120"/>
              </a:rPr>
              <a:t># mkdir /home2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>
                <a:ea typeface="新細明體" charset="-120"/>
              </a:rPr>
              <a:t># mount </a:t>
            </a:r>
            <a:r>
              <a:rPr lang="en-US" altLang="zh-TW" sz="1800">
                <a:latin typeface="Times" charset="0"/>
                <a:ea typeface="新細明體" charset="-120"/>
              </a:rPr>
              <a:t>–</a:t>
            </a:r>
            <a:r>
              <a:rPr lang="en-US" altLang="zh-TW" sz="1800">
                <a:ea typeface="新細明體" charset="-120"/>
              </a:rPr>
              <a:t>t ufs /dev/ad3s1e /home2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>
                <a:ea typeface="新細明體" charset="-120"/>
              </a:rPr>
              <a:t># df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zh-TW" sz="2000">
                <a:ea typeface="新細明體" charset="-120"/>
              </a:rPr>
              <a:t>Edit /etc/fstab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2133600"/>
            <a:ext cx="70358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a-DK" altLang="zh-TW" sz="1400" b="1">
                <a:solidFill>
                  <a:schemeClr val="bg1"/>
                </a:solidFill>
                <a:latin typeface="Arial" charset="0"/>
                <a:ea typeface="新細明體" charset="-120"/>
              </a:rPr>
              <a:t>ad3: 238475MB &lt;Hitachi HDS722525VLAT80 V36OA6MA&gt; at ata1-slave UDMA100</a:t>
            </a:r>
            <a:endParaRPr kumimoji="0" lang="en-US" altLang="zh-TW" sz="1400" b="1">
              <a:solidFill>
                <a:schemeClr val="bg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6629400" y="2438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Line, speed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Adding a disk to FreeBSD (2)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If you </a:t>
            </a:r>
            <a:r>
              <a:rPr lang="en-US" altLang="zh-TW" u="sng">
                <a:ea typeface="新細明體" charset="-120"/>
              </a:rPr>
              <a:t>forget to enable soft-update </a:t>
            </a:r>
            <a:r>
              <a:rPr lang="en-US" altLang="zh-TW">
                <a:ea typeface="新細明體" charset="-120"/>
              </a:rPr>
              <a:t>when you add the disk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% umount /home2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% tunefs </a:t>
            </a:r>
            <a:r>
              <a:rPr lang="en-US" altLang="zh-TW">
                <a:latin typeface="Times" charset="0"/>
                <a:ea typeface="新細明體" charset="-120"/>
              </a:rPr>
              <a:t>–</a:t>
            </a:r>
            <a:r>
              <a:rPr lang="en-US" altLang="zh-TW">
                <a:ea typeface="新細明體" charset="-120"/>
              </a:rPr>
              <a:t>n 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enable</a:t>
            </a:r>
            <a:r>
              <a:rPr lang="en-US" altLang="zh-TW">
                <a:ea typeface="新細明體" charset="-120"/>
              </a:rPr>
              <a:t> /dev/ad3s1e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% mount </a:t>
            </a:r>
            <a:r>
              <a:rPr lang="en-US" altLang="zh-TW">
                <a:latin typeface="Times" charset="0"/>
                <a:ea typeface="新細明體" charset="-120"/>
              </a:rPr>
              <a:t>–</a:t>
            </a:r>
            <a:r>
              <a:rPr lang="en-US" altLang="zh-TW">
                <a:ea typeface="新細明體" charset="-120"/>
              </a:rPr>
              <a:t>t ufs /dev/ad3s1e /home2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% mount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4572000"/>
            <a:ext cx="5262563" cy="13112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/dev/ad0s1a on / (ufs, local, soft-updates)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/dev/ad1s1e on /home (ufs, local, soft-updates)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bg1"/>
                </a:solidFill>
                <a:latin typeface="Times" charset="0"/>
                <a:ea typeface="新細明體" charset="-120"/>
              </a:rPr>
              <a:t>procfs on /proc (procfs, local)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bg1"/>
                </a:solidFill>
                <a:latin typeface="Times" charset="0"/>
                <a:ea typeface="新細明體" charset="-120"/>
              </a:rPr>
              <a:t>/dev/ad3s1e on /home2 (ufs, local, </a:t>
            </a:r>
            <a:r>
              <a:rPr kumimoji="0" lang="en-US" altLang="zh-TW" sz="2000" b="1">
                <a:solidFill>
                  <a:srgbClr val="FF0000"/>
                </a:solidFill>
                <a:latin typeface="Times" charset="0"/>
                <a:ea typeface="新細明體" charset="-120"/>
              </a:rPr>
              <a:t>soft-updates</a:t>
            </a:r>
            <a:r>
              <a:rPr kumimoji="0" lang="en-US" altLang="zh-TW" sz="2000" b="1">
                <a:solidFill>
                  <a:schemeClr val="bg1"/>
                </a:solidFill>
                <a:latin typeface="Times" charset="0"/>
                <a:ea typeface="新細明體" charset="-120"/>
              </a:rPr>
              <a:t>)</a:t>
            </a:r>
          </a:p>
        </p:txBody>
      </p:sp>
      <p:sp>
        <p:nvSpPr>
          <p:cNvPr id="21509" name="弧形箭號 (左彎) 4"/>
          <p:cNvSpPr>
            <a:spLocks noChangeArrowheads="1"/>
          </p:cNvSpPr>
          <p:nvPr/>
        </p:nvSpPr>
        <p:spPr bwMode="auto">
          <a:xfrm>
            <a:off x="7620000" y="2362200"/>
            <a:ext cx="838200" cy="3352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Outline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Interfaces</a:t>
            </a:r>
          </a:p>
          <a:p>
            <a:pPr eaLnBrk="1" hangingPunct="1"/>
            <a:r>
              <a:rPr lang="en-US" altLang="zh-TW"/>
              <a:t>Geometry</a:t>
            </a:r>
          </a:p>
          <a:p>
            <a:pPr eaLnBrk="1" hangingPunct="1"/>
            <a:r>
              <a:rPr lang="en-US" altLang="zh-TW"/>
              <a:t>Add new disks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Installation procedure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Filesystem check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Add a disk using sysinstall</a:t>
            </a:r>
          </a:p>
          <a:p>
            <a:pPr eaLnBrk="1" hangingPunct="1"/>
            <a:r>
              <a:rPr lang="en-US" altLang="zh-TW"/>
              <a:t>RAID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GEOM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ZFS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RAID</a:t>
            </a:r>
            <a:endParaRPr lang="zh-TW" altLang="en-US" dirty="0" smtClean="0"/>
          </a:p>
        </p:txBody>
      </p:sp>
      <p:sp>
        <p:nvSpPr>
          <p:cNvPr id="2253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– (1)	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Redundant Array of </a:t>
            </a:r>
            <a:r>
              <a:rPr lang="en-US" altLang="zh-TW" u="sng">
                <a:ea typeface="新細明體" charset="-120"/>
              </a:rPr>
              <a:t>Inexpensive Disks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A method to </a:t>
            </a:r>
            <a:r>
              <a:rPr lang="en-US" altLang="zh-TW" u="sng">
                <a:ea typeface="新細明體" charset="-120"/>
              </a:rPr>
              <a:t>combine several physical hard drives into one logical unit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Depending on the type of RAID, it has the following benefits: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Fault tolerance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Higher throughput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Real-time data recovery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RAID Level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RAID 0, 1, 0+1, 2, 3, 4, 5, 6</a:t>
            </a:r>
          </a:p>
          <a:p>
            <a:pPr lvl="1" eaLnBrk="1" hangingPunct="1"/>
            <a:r>
              <a:rPr lang="en-US" altLang="zh-TW" u="sng">
                <a:ea typeface="新細明體" charset="-120"/>
              </a:rPr>
              <a:t>Hierarchical RAID</a:t>
            </a:r>
          </a:p>
        </p:txBody>
      </p:sp>
      <p:pic>
        <p:nvPicPr>
          <p:cNvPr id="23556" name="Picture 4" descr="C:\Users\Ben\Downloads\google_273x1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9796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5410200" y="2209800"/>
            <a:ext cx="352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e.g. HD1, HD2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 D:\ in windows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grpSp>
        <p:nvGrpSpPr>
          <p:cNvPr id="23558" name="群組 22"/>
          <p:cNvGrpSpPr>
            <a:grpSpLocks/>
          </p:cNvGrpSpPr>
          <p:nvPr/>
        </p:nvGrpSpPr>
        <p:grpSpPr bwMode="auto">
          <a:xfrm>
            <a:off x="3962400" y="5334000"/>
            <a:ext cx="4724400" cy="1219200"/>
            <a:chOff x="4191000" y="5410200"/>
            <a:chExt cx="4724400" cy="1219200"/>
          </a:xfrm>
        </p:grpSpPr>
        <p:sp>
          <p:nvSpPr>
            <p:cNvPr id="23561" name="橢圓 8"/>
            <p:cNvSpPr>
              <a:spLocks noChangeArrowheads="1"/>
            </p:cNvSpPr>
            <p:nvPr/>
          </p:nvSpPr>
          <p:spPr bwMode="auto">
            <a:xfrm>
              <a:off x="45720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2" name="橢圓 9"/>
            <p:cNvSpPr>
              <a:spLocks noChangeArrowheads="1"/>
            </p:cNvSpPr>
            <p:nvPr/>
          </p:nvSpPr>
          <p:spPr bwMode="auto">
            <a:xfrm>
              <a:off x="52578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3" name="橢圓 10"/>
            <p:cNvSpPr>
              <a:spLocks noChangeArrowheads="1"/>
            </p:cNvSpPr>
            <p:nvPr/>
          </p:nvSpPr>
          <p:spPr bwMode="auto">
            <a:xfrm>
              <a:off x="5943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4" name="橢圓 11"/>
            <p:cNvSpPr>
              <a:spLocks noChangeArrowheads="1"/>
            </p:cNvSpPr>
            <p:nvPr/>
          </p:nvSpPr>
          <p:spPr bwMode="auto">
            <a:xfrm>
              <a:off x="6705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5" name="橢圓 12"/>
            <p:cNvSpPr>
              <a:spLocks noChangeArrowheads="1"/>
            </p:cNvSpPr>
            <p:nvPr/>
          </p:nvSpPr>
          <p:spPr bwMode="auto">
            <a:xfrm>
              <a:off x="73914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6" name="橢圓 13"/>
            <p:cNvSpPr>
              <a:spLocks noChangeArrowheads="1"/>
            </p:cNvSpPr>
            <p:nvPr/>
          </p:nvSpPr>
          <p:spPr bwMode="auto">
            <a:xfrm>
              <a:off x="80772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7" name="圓角矩形 14"/>
            <p:cNvSpPr>
              <a:spLocks noChangeArrowheads="1"/>
            </p:cNvSpPr>
            <p:nvPr/>
          </p:nvSpPr>
          <p:spPr bwMode="auto">
            <a:xfrm>
              <a:off x="4343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8" name="圓角矩形 15"/>
            <p:cNvSpPr>
              <a:spLocks noChangeArrowheads="1"/>
            </p:cNvSpPr>
            <p:nvPr/>
          </p:nvSpPr>
          <p:spPr bwMode="auto">
            <a:xfrm>
              <a:off x="6629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69" name="圓角矩形 16"/>
            <p:cNvSpPr>
              <a:spLocks noChangeArrowheads="1"/>
            </p:cNvSpPr>
            <p:nvPr/>
          </p:nvSpPr>
          <p:spPr bwMode="auto">
            <a:xfrm>
              <a:off x="4191000" y="5486400"/>
              <a:ext cx="4724400" cy="11430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70" name="矩形 17"/>
            <p:cNvSpPr>
              <a:spLocks noChangeArrowheads="1"/>
            </p:cNvSpPr>
            <p:nvPr/>
          </p:nvSpPr>
          <p:spPr bwMode="auto">
            <a:xfrm>
              <a:off x="6629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RAID0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71" name="矩形 18"/>
            <p:cNvSpPr>
              <a:spLocks noChangeArrowheads="1"/>
            </p:cNvSpPr>
            <p:nvPr/>
          </p:nvSpPr>
          <p:spPr bwMode="auto">
            <a:xfrm>
              <a:off x="4343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RAID0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23572" name="矩形 19"/>
            <p:cNvSpPr>
              <a:spLocks noChangeArrowheads="1"/>
            </p:cNvSpPr>
            <p:nvPr/>
          </p:nvSpPr>
          <p:spPr bwMode="auto">
            <a:xfrm>
              <a:off x="6019800" y="54102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charset="2"/>
                <a:buChar char="q"/>
                <a:defRPr kumimoji="1" sz="2400">
                  <a:solidFill>
                    <a:schemeClr val="tx1"/>
                  </a:solidFill>
                  <a:latin typeface="Times New Roman" charset="0"/>
                  <a:ea typeface="華康儷中黑(P)" charset="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charset="2"/>
                <a:buChar char="Ø"/>
                <a:defRPr kumimoji="1" sz="24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charset="0"/>
                  <a:ea typeface="華康標楷體(P)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Arial" charset="0"/>
                  <a:ea typeface="新細明體" charset="-120"/>
                </a:rPr>
                <a:t>RAID1</a:t>
              </a:r>
              <a:endParaRPr kumimoji="0" lang="zh-TW" altLang="en-US" sz="1800"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3559" name="矩形 21"/>
          <p:cNvSpPr>
            <a:spLocks noChangeArrowheads="1"/>
          </p:cNvSpPr>
          <p:nvPr/>
        </p:nvSpPr>
        <p:spPr bwMode="auto">
          <a:xfrm>
            <a:off x="6477000" y="3048000"/>
            <a:ext cx="2400300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RAID1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- RAID0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	- HD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	- HD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	- HD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- RAID0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	- HD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	- HD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FF0000"/>
                </a:solidFill>
                <a:latin typeface="Arial" charset="0"/>
                <a:ea typeface="新細明體" charset="-120"/>
              </a:rPr>
              <a:t>		- HD</a:t>
            </a:r>
          </a:p>
        </p:txBody>
      </p:sp>
      <p:sp>
        <p:nvSpPr>
          <p:cNvPr id="23560" name="弧形箭號 (下彎) 23"/>
          <p:cNvSpPr>
            <a:spLocks noChangeArrowheads="1"/>
          </p:cNvSpPr>
          <p:nvPr/>
        </p:nvSpPr>
        <p:spPr bwMode="auto">
          <a:xfrm rot="-3353419">
            <a:off x="5151438" y="4302125"/>
            <a:ext cx="1619250" cy="603250"/>
          </a:xfrm>
          <a:prstGeom prst="curvedDownArrow">
            <a:avLst>
              <a:gd name="adj1" fmla="val 24966"/>
              <a:gd name="adj2" fmla="val 49944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– (2)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Hardware RAID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There is a </a:t>
            </a:r>
            <a:r>
              <a:rPr lang="en-US" altLang="zh-TW" u="sng">
                <a:ea typeface="新細明體" charset="-120"/>
              </a:rPr>
              <a:t>dedicate controller </a:t>
            </a:r>
            <a:r>
              <a:rPr lang="en-US" altLang="zh-TW">
                <a:ea typeface="新細明體" charset="-120"/>
              </a:rPr>
              <a:t>to take over the whole business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RAID Configuration Utility after BIOS</a:t>
            </a:r>
          </a:p>
          <a:p>
            <a:pPr lvl="2" eaLnBrk="1" hangingPunct="1"/>
            <a:r>
              <a:rPr lang="en-US" altLang="zh-TW" sz="1800">
                <a:ea typeface="新細明體" charset="-120"/>
              </a:rPr>
              <a:t>Create RAID array, build Array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Software RAID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GEOM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CACHE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CONCAT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ELI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JOURNAL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LABEL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MIRROR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MULTIPATH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NOP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PART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RAID3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SHSEC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STRIPE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VIRSTOR</a:t>
            </a:r>
          </a:p>
          <a:p>
            <a:pPr lvl="2" eaLnBrk="1" hangingPunct="1"/>
            <a:r>
              <a:rPr lang="en-US" altLang="zh-TW" sz="1800" b="1">
                <a:ea typeface="新細明體" charset="-120"/>
              </a:rPr>
              <a:t>ZFS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STRIPE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MIRROR</a:t>
            </a:r>
          </a:p>
          <a:p>
            <a:pPr lvl="3" eaLnBrk="1" hangingPunct="1"/>
            <a:r>
              <a:rPr lang="en-US" altLang="zh-TW" b="1">
                <a:ea typeface="新細明體" charset="-120"/>
              </a:rPr>
              <a:t>RAID-Z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RAID-Z2</a:t>
            </a:r>
            <a:r>
              <a:rPr lang="zh-TW" altLang="en-US" b="1">
                <a:ea typeface="新細明體" charset="-120"/>
              </a:rPr>
              <a:t>、</a:t>
            </a:r>
            <a:r>
              <a:rPr lang="en-US" altLang="zh-TW" b="1">
                <a:ea typeface="新細明體" charset="-120"/>
              </a:rPr>
              <a:t>RAID-Z3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0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u="sng">
                <a:ea typeface="新細明體" charset="-120"/>
              </a:rPr>
              <a:t>Stripped data intro several disks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charset="-120"/>
              </a:rPr>
              <a:t>Minimum number of drives: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charset="-120"/>
              </a:rPr>
              <a:t>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u="sng">
                <a:ea typeface="新細明體" charset="-120"/>
              </a:rPr>
              <a:t>Performance increase in proportional to n </a:t>
            </a:r>
            <a:r>
              <a:rPr lang="en-US" altLang="zh-TW" sz="1800" b="1" u="sng">
                <a:solidFill>
                  <a:srgbClr val="FF0000"/>
                </a:solidFill>
                <a:ea typeface="新細明體" charset="-120"/>
              </a:rPr>
              <a:t>theoretically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Simple to implement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charset="-120"/>
              </a:rPr>
              <a:t>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No fault tolerance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charset="-120"/>
              </a:rPr>
              <a:t>Recommended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Non-critical data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charset="-120"/>
              </a:rPr>
              <a:t>Application requiring high bandwidth (such as video editing)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4512"/>
          <a:stretch>
            <a:fillRect/>
          </a:stretch>
        </p:blipFill>
        <p:spPr bwMode="auto">
          <a:xfrm>
            <a:off x="5638800" y="228600"/>
            <a:ext cx="32670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5"/>
          <p:cNvSpPr>
            <a:spLocks noChangeArrowheads="1"/>
          </p:cNvSpPr>
          <p:nvPr/>
        </p:nvSpPr>
        <p:spPr bwMode="auto">
          <a:xfrm>
            <a:off x="4953000" y="1981200"/>
            <a:ext cx="355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e.g. HD1 (500GB), HD2 (500GB)</a:t>
            </a:r>
            <a:b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</a:b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 D:\ in windows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(1TB)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5029200" y="32766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parallel file io from/to different HDs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5607" name="矩形 7"/>
          <p:cNvSpPr>
            <a:spLocks noChangeArrowheads="1"/>
          </p:cNvSpPr>
          <p:nvPr/>
        </p:nvSpPr>
        <p:spPr bwMode="auto">
          <a:xfrm>
            <a:off x="914400" y="121920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(500GB+500GB=1TB)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1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97038"/>
            <a:ext cx="7772400" cy="4398962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Mirror data into several disks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Minimum number of drives: 2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Advantage</a:t>
            </a:r>
          </a:p>
          <a:p>
            <a:pPr lvl="1" eaLnBrk="1" hangingPunct="1"/>
            <a:r>
              <a:rPr lang="en-US" altLang="zh-TW" sz="1800" u="sng">
                <a:ea typeface="新細明體" charset="-120"/>
              </a:rPr>
              <a:t>100% redundancy of data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Disadvantage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100% storage overage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Moderately slower write performance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Recommended application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Application requiring </a:t>
            </a:r>
            <a:r>
              <a:rPr lang="en-US" altLang="zh-TW" sz="1800" u="sng">
                <a:ea typeface="新細明體" charset="-120"/>
              </a:rPr>
              <a:t>very high availability </a:t>
            </a:r>
            <a:r>
              <a:rPr lang="en-US" altLang="zh-TW" sz="1800">
                <a:ea typeface="新細明體" charset="-120"/>
              </a:rPr>
              <a:t>(such as home)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293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914400" y="1219200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(500GB+500GB=500GB)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4137025" y="4114800"/>
            <a:ext cx="500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Cause by double check mechanisms on data…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0+1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95513"/>
            <a:ext cx="7772400" cy="3900487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Combine RAID 0 and RAID 1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Minimum number of drives: 4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05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914400" y="1219200"/>
            <a:ext cx="453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[(500GB+500GB)+(500GB+500GB)]=1TB)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5562600" y="2286000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RAID1, RAID1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Them RAID0 above it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u="sng"/>
              <a:t>Hamming Code ECC Each bit of data word </a:t>
            </a:r>
          </a:p>
          <a:p>
            <a:pPr eaLnBrk="1" hangingPunct="1"/>
            <a:r>
              <a:rPr lang="en-US" altLang="zh-TW"/>
              <a:t>Advantages: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"On the fly" data error correction</a:t>
            </a:r>
          </a:p>
          <a:p>
            <a:pPr eaLnBrk="1" hangingPunct="1"/>
            <a:r>
              <a:rPr lang="en-US" altLang="zh-TW"/>
              <a:t>Disadvantages: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Inefficient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Very high ratio of ECC disks to data disks</a:t>
            </a:r>
          </a:p>
          <a:p>
            <a:pPr eaLnBrk="1" hangingPunct="1"/>
            <a:r>
              <a:rPr lang="en-US" altLang="zh-TW"/>
              <a:t>Recommended Application</a:t>
            </a:r>
          </a:p>
          <a:p>
            <a:pPr lvl="1" eaLnBrk="1" hangingPunct="1"/>
            <a:r>
              <a:rPr lang="en-US" altLang="zh-TW" u="sng">
                <a:ea typeface="華康標楷體(P)" charset="0"/>
              </a:rPr>
              <a:t>No commercial implementations exist / not commercially viable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37" r="1353" b="1364"/>
          <a:stretch>
            <a:fillRect/>
          </a:stretch>
        </p:blipFill>
        <p:spPr bwMode="auto">
          <a:xfrm>
            <a:off x="4800600" y="152400"/>
            <a:ext cx="41671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7"/>
          <p:cNvSpPr>
            <a:spLocks noChangeArrowheads="1"/>
          </p:cNvSpPr>
          <p:nvPr/>
        </p:nvSpPr>
        <p:spPr bwMode="auto">
          <a:xfrm>
            <a:off x="5562600" y="2971800"/>
            <a:ext cx="351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Read, check if correct, then read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8678" name="橢圓 8"/>
          <p:cNvSpPr>
            <a:spLocks noChangeArrowheads="1"/>
          </p:cNvSpPr>
          <p:nvPr/>
        </p:nvSpPr>
        <p:spPr bwMode="auto">
          <a:xfrm>
            <a:off x="6858000" y="304800"/>
            <a:ext cx="2286000" cy="1828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u="sng"/>
              <a:t>Parallel transfer with Parity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Minimum number of drives: 3</a:t>
            </a:r>
          </a:p>
          <a:p>
            <a:pPr eaLnBrk="1" hangingPunct="1"/>
            <a:r>
              <a:rPr lang="en-US" altLang="zh-TW"/>
              <a:t>Advantages: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Very high data transfer rate </a:t>
            </a:r>
          </a:p>
          <a:p>
            <a:pPr eaLnBrk="1" hangingPunct="1"/>
            <a:r>
              <a:rPr lang="en-US" altLang="zh-TW"/>
              <a:t>Disadvantages:</a:t>
            </a:r>
          </a:p>
          <a:p>
            <a:pPr lvl="1" eaLnBrk="1" hangingPunct="1"/>
            <a:r>
              <a:rPr lang="en-US" altLang="zh-TW" u="sng">
                <a:ea typeface="華康標楷體(P)" charset="0"/>
              </a:rPr>
              <a:t>Transaction rate equal to that of a single disk drive at best </a:t>
            </a:r>
          </a:p>
          <a:p>
            <a:pPr eaLnBrk="1" hangingPunct="1"/>
            <a:r>
              <a:rPr lang="en-US" altLang="zh-TW"/>
              <a:t>Recommended Application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Any application requiring </a:t>
            </a:r>
            <a:r>
              <a:rPr lang="en-US" altLang="zh-TW" u="sng">
                <a:ea typeface="華康標楷體(P)" charset="0"/>
              </a:rPr>
              <a:t>high throughput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04" r="729" b="1404"/>
          <a:stretch>
            <a:fillRect/>
          </a:stretch>
        </p:blipFill>
        <p:spPr bwMode="auto">
          <a:xfrm>
            <a:off x="4495800" y="152400"/>
            <a:ext cx="4500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7467600" y="17526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Save parity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9144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RAID1 if two HDs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Similar to RAID3</a:t>
            </a:r>
          </a:p>
          <a:p>
            <a:pPr eaLnBrk="1" hangingPunct="1"/>
            <a:r>
              <a:rPr lang="en-US" altLang="zh-TW"/>
              <a:t>RAID 3 V.S RAID 4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Byte Level V.S Block Level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Block interleaving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Small files (e.g. 4k)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1218" r="1666" b="5057"/>
          <a:stretch>
            <a:fillRect/>
          </a:stretch>
        </p:blipFill>
        <p:spPr bwMode="auto">
          <a:xfrm>
            <a:off x="4495800" y="228600"/>
            <a:ext cx="44640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5 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(normally used)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4196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Independent Disk with </a:t>
            </a:r>
            <a:r>
              <a:rPr lang="en-US" altLang="zh-TW" sz="2000" u="sng">
                <a:ea typeface="新細明體" charset="-120"/>
              </a:rPr>
              <a:t>distributed parity blocks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Minimum number of drives: 3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Advantage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Highest read data rate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Medium write data rate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Disadvantage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Disk failure has a medium impact on throughput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Complex controller design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When one disk failed, you have </a:t>
            </a:r>
            <a:r>
              <a:rPr lang="en-US" altLang="zh-TW" sz="1800" u="sng">
                <a:ea typeface="新細明體" charset="-120"/>
              </a:rPr>
              <a:t>to rebuild the RAID array</a:t>
            </a:r>
          </a:p>
          <a:p>
            <a:pPr lvl="1" eaLnBrk="1" hangingPunct="1"/>
            <a:endParaRPr lang="en-US" altLang="zh-TW" sz="1800">
              <a:ea typeface="新細明體" charset="-12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43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5334000" y="21336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Origin from RAID3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2590800" y="25146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Parallel file I/O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1751" name="矩形 8"/>
          <p:cNvSpPr>
            <a:spLocks noChangeArrowheads="1"/>
          </p:cNvSpPr>
          <p:nvPr/>
        </p:nvSpPr>
        <p:spPr bwMode="auto">
          <a:xfrm>
            <a:off x="5029200" y="4953000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Can tolerate only 1 HD failure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Interfaces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SCSI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Small Computer Systems Interface</a:t>
            </a:r>
          </a:p>
          <a:p>
            <a:pPr lvl="1" eaLnBrk="1" hangingPunct="1"/>
            <a:r>
              <a:rPr lang="en-US" altLang="zh-TW" sz="1800" u="sng">
                <a:ea typeface="新細明體" charset="-120"/>
              </a:rPr>
              <a:t>High performance </a:t>
            </a:r>
            <a:r>
              <a:rPr lang="en-US" altLang="zh-TW" sz="1800">
                <a:ea typeface="新細明體" charset="-120"/>
              </a:rPr>
              <a:t>and </a:t>
            </a:r>
            <a:r>
              <a:rPr lang="en-US" altLang="zh-TW" sz="1800" u="sng">
                <a:ea typeface="新細明體" charset="-120"/>
              </a:rPr>
              <a:t>reliability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IDE (or ATA)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Integrated Device Electronics (or AT Attachment)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Low cost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Become acceptable for enterprise with the help of RAID technology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SATA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Serial ATA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SAS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Serial Attached SCSI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USB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Universal Serial Bus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Convenient to use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5029200" y="1371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Expensive!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029200" y="1676400"/>
            <a:ext cx="192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SCSI</a:t>
            </a:r>
            <a:r>
              <a:rPr kumimoji="0" lang="zh-TW" altLang="en-US" sz="1800">
                <a:solidFill>
                  <a:srgbClr val="FF0000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Card ~ 10k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5029200" y="24384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Low Price!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5029200" y="4038600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Enhancement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128" name="弧形向右箭號 7"/>
          <p:cNvSpPr>
            <a:spLocks noChangeArrowheads="1"/>
          </p:cNvSpPr>
          <p:nvPr/>
        </p:nvSpPr>
        <p:spPr bwMode="auto">
          <a:xfrm>
            <a:off x="609600" y="2819400"/>
            <a:ext cx="4572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5129" name="弧形向右箭號 8"/>
          <p:cNvSpPr>
            <a:spLocks noChangeArrowheads="1"/>
          </p:cNvSpPr>
          <p:nvPr/>
        </p:nvSpPr>
        <p:spPr bwMode="auto">
          <a:xfrm>
            <a:off x="609600" y="3962400"/>
            <a:ext cx="457200" cy="1219200"/>
          </a:xfrm>
          <a:prstGeom prst="curvedRightArrow">
            <a:avLst>
              <a:gd name="adj1" fmla="val 25012"/>
              <a:gd name="adj2" fmla="val 50000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5029200" y="48768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Speeds up!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RAID 6</a:t>
            </a:r>
            <a:br>
              <a:rPr lang="en-US" altLang="zh-TW" dirty="0" smtClean="0"/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  <a:endParaRPr lang="en-US" altLang="zh-TW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Similar to RAID5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Minimum number of drives: 4</a:t>
            </a:r>
          </a:p>
          <a:p>
            <a:pPr eaLnBrk="1" hangingPunct="1"/>
            <a:r>
              <a:rPr lang="en-US" altLang="zh-TW" u="sng"/>
              <a:t>2 parity checks, 2 disk failures tolerable.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99" r="6667" b="5556"/>
          <a:stretch>
            <a:fillRect/>
          </a:stretch>
        </p:blipFill>
        <p:spPr bwMode="auto">
          <a:xfrm>
            <a:off x="4724400" y="228600"/>
            <a:ext cx="422433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5"/>
          <p:cNvSpPr>
            <a:spLocks noChangeArrowheads="1"/>
          </p:cNvSpPr>
          <p:nvPr/>
        </p:nvSpPr>
        <p:spPr bwMode="auto">
          <a:xfrm>
            <a:off x="3432175" y="3244850"/>
            <a:ext cx="532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Slower than RAID5 because of storing 2 parities…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</a:t>
            </a:r>
            <a:endParaRPr lang="zh-TW" altLang="en-US" dirty="0" smtClean="0"/>
          </a:p>
        </p:txBody>
      </p:sp>
      <p:sp>
        <p:nvSpPr>
          <p:cNvPr id="3379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TW"/>
              <a:t>Modular Disk Transformation Framework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(1)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zh-TW"/>
              <a:t>Support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ELI – geli(8): </a:t>
            </a:r>
            <a:r>
              <a:rPr lang="en-US" altLang="zh-TW" u="sng">
                <a:ea typeface="華康標楷體(P)" charset="0"/>
              </a:rPr>
              <a:t>cryptographic</a:t>
            </a:r>
            <a:r>
              <a:rPr lang="en-US" altLang="zh-TW">
                <a:ea typeface="華康標楷體(P)" charset="0"/>
              </a:rPr>
              <a:t> GEOM class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JOURNAL – gjournal(8): </a:t>
            </a:r>
            <a:r>
              <a:rPr lang="en-US" altLang="zh-TW" u="sng">
                <a:ea typeface="華康標楷體(P)" charset="0"/>
              </a:rPr>
              <a:t>journaled</a:t>
            </a:r>
            <a:r>
              <a:rPr lang="en-US" altLang="zh-TW">
                <a:ea typeface="華康標楷體(P)" charset="0"/>
              </a:rPr>
              <a:t> devices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LABEL – glabel(8): disk </a:t>
            </a:r>
            <a:r>
              <a:rPr lang="en-US" altLang="zh-TW" u="sng">
                <a:ea typeface="華康標楷體(P)" charset="0"/>
              </a:rPr>
              <a:t>labelization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MIRROR – gmirror(8): </a:t>
            </a:r>
            <a:r>
              <a:rPr lang="en-US" altLang="zh-TW" u="sng">
                <a:ea typeface="華康標楷體(P)" charset="0"/>
              </a:rPr>
              <a:t>mirrored</a:t>
            </a:r>
            <a:r>
              <a:rPr lang="en-US" altLang="zh-TW">
                <a:ea typeface="華康標楷體(P)" charset="0"/>
              </a:rPr>
              <a:t> devices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STRIPE – gstripe(8): </a:t>
            </a:r>
            <a:r>
              <a:rPr lang="en-US" altLang="zh-TW" u="sng">
                <a:ea typeface="華康標楷體(P)" charset="0"/>
              </a:rPr>
              <a:t>striped</a:t>
            </a:r>
            <a:r>
              <a:rPr lang="en-US" altLang="zh-TW">
                <a:ea typeface="華康標楷體(P)" charset="0"/>
              </a:rPr>
              <a:t> devices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…</a:t>
            </a:r>
          </a:p>
          <a:p>
            <a:pPr lvl="1" eaLnBrk="1" hangingPunct="1"/>
            <a:endParaRPr lang="en-US" altLang="zh-TW">
              <a:ea typeface="華康標楷體(P)" charset="0"/>
            </a:endParaRPr>
          </a:p>
          <a:p>
            <a:pPr lvl="1" eaLnBrk="1" hangingPunct="1"/>
            <a:endParaRPr lang="en-US" altLang="zh-TW">
              <a:ea typeface="華康標楷體(P)" charset="0"/>
            </a:endParaRPr>
          </a:p>
          <a:p>
            <a:pPr lvl="1" eaLnBrk="1" hangingPunct="1"/>
            <a:endParaRPr lang="en-US" altLang="zh-TW">
              <a:ea typeface="華康標楷體(P)" charset="0"/>
            </a:endParaRPr>
          </a:p>
          <a:p>
            <a:pPr lvl="1" eaLnBrk="1" hangingPunct="1"/>
            <a:endParaRPr lang="en-US" altLang="zh-TW">
              <a:ea typeface="華康標楷體(P)" charset="0"/>
            </a:endParaRPr>
          </a:p>
          <a:p>
            <a:pPr lvl="1" eaLnBrk="1" hangingPunct="1"/>
            <a:r>
              <a:rPr lang="en-US" altLang="zh-TW">
                <a:ea typeface="華康標楷體(P)" charset="0"/>
              </a:rPr>
              <a:t>http://www.freebsd.org/doc/handbook/geom.html</a:t>
            </a:r>
            <a:endParaRPr lang="zh-TW" altLang="en-US">
              <a:ea typeface="華康標楷體(P)" charset="0"/>
            </a:endParaRPr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6324600" y="22098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Journalize (logs)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 before write </a:t>
            </a: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5486400" y="3276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Software RAID1</a:t>
            </a:r>
          </a:p>
        </p:txBody>
      </p:sp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4648200" y="37338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Software RAID0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(2)</a:t>
            </a:r>
            <a:endParaRPr lang="zh-TW" altLang="en-US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GEOM framework in FreeBSD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Major RAID control utilities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Kernel modules </a:t>
            </a:r>
            <a:r>
              <a:rPr lang="en-US" altLang="zh-TW">
                <a:solidFill>
                  <a:srgbClr val="FF0000"/>
                </a:solidFill>
                <a:ea typeface="華康標楷體(P)" charset="0"/>
              </a:rPr>
              <a:t>(/boot/kernel/geom_*)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Name and Prodivers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“manual” or “</a:t>
            </a:r>
            <a:r>
              <a:rPr lang="en-US" altLang="zh-TW" sz="1800" u="sng">
                <a:ea typeface="華康標楷體(P)" charset="0"/>
              </a:rPr>
              <a:t>automatic</a:t>
            </a:r>
            <a:r>
              <a:rPr lang="en-US" altLang="zh-TW" sz="1800">
                <a:ea typeface="華康標楷體(P)" charset="0"/>
              </a:rPr>
              <a:t>”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Metadata in the </a:t>
            </a:r>
            <a:r>
              <a:rPr lang="en-US" altLang="zh-TW" sz="1800" u="sng">
                <a:ea typeface="華康標楷體(P)" charset="0"/>
              </a:rPr>
              <a:t>last sector of the providers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Kernel support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{glabel,gmirror,gstripe,g*} load/unload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device	GEOM_* in kernel config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geom_*_enable=“YES” in /boot/loader.conf</a:t>
            </a:r>
            <a:endParaRPr lang="zh-TW" altLang="en-US" sz="1800">
              <a:ea typeface="華康標楷體(P)" charset="0"/>
            </a:endParaRPr>
          </a:p>
        </p:txBody>
      </p:sp>
      <p:sp>
        <p:nvSpPr>
          <p:cNvPr id="35844" name="矩形 4"/>
          <p:cNvSpPr>
            <a:spLocks noChangeArrowheads="1"/>
          </p:cNvSpPr>
          <p:nvPr/>
        </p:nvSpPr>
        <p:spPr bwMode="auto">
          <a:xfrm>
            <a:off x="685800" y="297180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volumes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cxnSp>
        <p:nvCxnSpPr>
          <p:cNvPr id="35845" name="直線接點 6"/>
          <p:cNvCxnSpPr>
            <a:cxnSpLocks noChangeShapeType="1"/>
          </p:cNvCxnSpPr>
          <p:nvPr/>
        </p:nvCxnSpPr>
        <p:spPr bwMode="auto">
          <a:xfrm flipV="1">
            <a:off x="1600200" y="2971800"/>
            <a:ext cx="2286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線接點 7"/>
          <p:cNvCxnSpPr>
            <a:cxnSpLocks noChangeShapeType="1"/>
          </p:cNvCxnSpPr>
          <p:nvPr/>
        </p:nvCxnSpPr>
        <p:spPr bwMode="auto">
          <a:xfrm flipH="1">
            <a:off x="3962400" y="2819400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矩形 9"/>
          <p:cNvSpPr>
            <a:spLocks noChangeArrowheads="1"/>
          </p:cNvSpPr>
          <p:nvPr/>
        </p:nvSpPr>
        <p:spPr bwMode="auto">
          <a:xfrm>
            <a:off x="4876800" y="26670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devices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5848" name="弧形箭號 (左彎) 10"/>
          <p:cNvSpPr>
            <a:spLocks noChangeArrowheads="1"/>
          </p:cNvSpPr>
          <p:nvPr/>
        </p:nvSpPr>
        <p:spPr bwMode="auto">
          <a:xfrm>
            <a:off x="6324600" y="3200400"/>
            <a:ext cx="304800" cy="381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5849" name="矩形 11"/>
          <p:cNvSpPr>
            <a:spLocks noChangeArrowheads="1"/>
          </p:cNvSpPr>
          <p:nvPr/>
        </p:nvSpPr>
        <p:spPr bwMode="auto">
          <a:xfrm>
            <a:off x="4394200" y="4191000"/>
            <a:ext cx="474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(1) On demand load/unload kernel modules..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5850" name="矩形 12"/>
          <p:cNvSpPr>
            <a:spLocks noChangeArrowheads="1"/>
          </p:cNvSpPr>
          <p:nvPr/>
        </p:nvSpPr>
        <p:spPr bwMode="auto">
          <a:xfrm>
            <a:off x="5484813" y="4876800"/>
            <a:ext cx="350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(2) Build-in kernel and recompile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5851" name="矩形 13"/>
          <p:cNvSpPr>
            <a:spLocks noChangeArrowheads="1"/>
          </p:cNvSpPr>
          <p:nvPr/>
        </p:nvSpPr>
        <p:spPr bwMode="auto">
          <a:xfrm>
            <a:off x="5105400" y="5638800"/>
            <a:ext cx="345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(3) load automatically at booting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(3)</a:t>
            </a:r>
            <a:endParaRPr lang="zh-TW" altLang="en-US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/>
              <a:t>LABEL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Used for GEOM </a:t>
            </a:r>
            <a:r>
              <a:rPr lang="en-US" altLang="zh-TW" u="sng">
                <a:ea typeface="華康標楷體(P)" charset="0"/>
              </a:rPr>
              <a:t>provider labelization</a:t>
            </a:r>
            <a:r>
              <a:rPr lang="en-US" altLang="zh-TW">
                <a:ea typeface="華康標楷體(P)" charset="0"/>
              </a:rPr>
              <a:t>.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Kernel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device	GEOM_LABEL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geom_label_load=“YES”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glabel (for new storage)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glabel label -v usr da2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newfs /dev/label/usr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mount /dev/label/usr /usr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glabel stop usr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glabel clear da2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UFS label  (for an using storage)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tunefs -L data /dev/da4s1a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mount /dev/ufs/data /mnt/data</a:t>
            </a:r>
            <a:endParaRPr lang="zh-TW" altLang="en-US" sz="1800">
              <a:ea typeface="華康標楷體(P)" charset="0"/>
            </a:endParaRP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5334000" y="2438400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e.g. ad0s1d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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 usr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4572000" y="3124200"/>
            <a:ext cx="29733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Label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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 auto. at boot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&gt;&gt; Create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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 only this time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/dev/label/usr</a:t>
            </a:r>
            <a:endParaRPr kumimoji="0" lang="zh-TW" altLang="en-US" sz="1800">
              <a:latin typeface="Arial" charset="0"/>
              <a:ea typeface="新細明體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6870" name="直線接點 7"/>
          <p:cNvCxnSpPr>
            <a:cxnSpLocks noChangeShapeType="1"/>
          </p:cNvCxnSpPr>
          <p:nvPr/>
        </p:nvCxnSpPr>
        <p:spPr bwMode="auto">
          <a:xfrm flipH="1" flipV="1">
            <a:off x="4038600" y="39624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線接點 11"/>
          <p:cNvCxnSpPr>
            <a:cxnSpLocks noChangeShapeType="1"/>
          </p:cNvCxnSpPr>
          <p:nvPr/>
        </p:nvCxnSpPr>
        <p:spPr bwMode="auto">
          <a:xfrm flipH="1" flipV="1">
            <a:off x="4038600" y="52578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矩形 12"/>
          <p:cNvSpPr>
            <a:spLocks noChangeArrowheads="1"/>
          </p:cNvSpPr>
          <p:nvPr/>
        </p:nvSpPr>
        <p:spPr bwMode="auto">
          <a:xfrm>
            <a:off x="4572000" y="5181600"/>
            <a:ext cx="297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Clear metadata on provider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6873" name="直線接點 13"/>
          <p:cNvCxnSpPr>
            <a:cxnSpLocks noChangeShapeType="1"/>
          </p:cNvCxnSpPr>
          <p:nvPr/>
        </p:nvCxnSpPr>
        <p:spPr bwMode="auto">
          <a:xfrm flipH="1" flipV="1">
            <a:off x="4038600" y="48768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矩形 14"/>
          <p:cNvSpPr>
            <a:spLocks noChangeArrowheads="1"/>
          </p:cNvSpPr>
          <p:nvPr/>
        </p:nvSpPr>
        <p:spPr bwMode="auto">
          <a:xfrm>
            <a:off x="4572000" y="48006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Stop using the name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6875" name="矩形 15"/>
          <p:cNvSpPr>
            <a:spLocks noChangeArrowheads="1"/>
          </p:cNvSpPr>
          <p:nvPr/>
        </p:nvSpPr>
        <p:spPr bwMode="auto">
          <a:xfrm>
            <a:off x="2438400" y="1295400"/>
            <a:ext cx="6411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Why use it? </a:t>
            </a: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  <a:sym typeface="Wingdings" charset="2"/>
              </a:rPr>
              <a:t> bundle by name instead of bundle by provider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6876" name="直線接點 11"/>
          <p:cNvCxnSpPr>
            <a:cxnSpLocks noChangeShapeType="1"/>
          </p:cNvCxnSpPr>
          <p:nvPr/>
        </p:nvCxnSpPr>
        <p:spPr bwMode="auto">
          <a:xfrm flipH="1" flipV="1">
            <a:off x="4953000" y="59436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矩形 12"/>
          <p:cNvSpPr>
            <a:spLocks noChangeArrowheads="1"/>
          </p:cNvSpPr>
          <p:nvPr/>
        </p:nvSpPr>
        <p:spPr bwMode="auto">
          <a:xfrm>
            <a:off x="5486400" y="60198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“data” is a name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(4)</a:t>
            </a:r>
            <a:endParaRPr lang="zh-TW" altLang="en-US" dirty="0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/>
              <a:t>MIRROR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Used for GEOM provider labelization.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Kernel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device	GEOM_MIRROR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geom_mirror_load=“YES”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gmirror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gmirror label -v -b round-robin data da0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newfs /dev/mirror/data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mount /dev/mirror/data /mnt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gmirror insert data da1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gmirror forget data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gmirror insert data da1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gmirror stop data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gmirror clear da0</a:t>
            </a:r>
          </a:p>
        </p:txBody>
      </p:sp>
      <p:sp>
        <p:nvSpPr>
          <p:cNvPr id="37892" name="矩形 15"/>
          <p:cNvSpPr>
            <a:spLocks noChangeArrowheads="1"/>
          </p:cNvSpPr>
          <p:nvPr/>
        </p:nvSpPr>
        <p:spPr bwMode="auto">
          <a:xfrm>
            <a:off x="2743200" y="3276600"/>
            <a:ext cx="412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※ Using gmirror for building up RAID1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7893" name="矩形 15"/>
          <p:cNvSpPr>
            <a:spLocks noChangeArrowheads="1"/>
          </p:cNvSpPr>
          <p:nvPr/>
        </p:nvSpPr>
        <p:spPr bwMode="auto">
          <a:xfrm>
            <a:off x="5029200" y="3962400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logical volume called “data”,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using HD: da0, …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7894" name="直線接點 13"/>
          <p:cNvCxnSpPr>
            <a:cxnSpLocks noChangeShapeType="1"/>
          </p:cNvCxnSpPr>
          <p:nvPr/>
        </p:nvCxnSpPr>
        <p:spPr bwMode="auto">
          <a:xfrm flipH="1" flipV="1">
            <a:off x="4495800" y="40386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矩形 15"/>
          <p:cNvSpPr>
            <a:spLocks noChangeArrowheads="1"/>
          </p:cNvSpPr>
          <p:nvPr/>
        </p:nvSpPr>
        <p:spPr bwMode="auto">
          <a:xfrm>
            <a:off x="5029200" y="48006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Add in HD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7896" name="直線接點 13"/>
          <p:cNvCxnSpPr>
            <a:cxnSpLocks noChangeShapeType="1"/>
          </p:cNvCxnSpPr>
          <p:nvPr/>
        </p:nvCxnSpPr>
        <p:spPr bwMode="auto">
          <a:xfrm flipH="1" flipV="1">
            <a:off x="4495800" y="48768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矩形 15"/>
          <p:cNvSpPr>
            <a:spLocks noChangeArrowheads="1"/>
          </p:cNvSpPr>
          <p:nvPr/>
        </p:nvSpPr>
        <p:spPr bwMode="auto">
          <a:xfrm>
            <a:off x="5029200" y="51816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Kill inexist HDs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7898" name="直線接點 13"/>
          <p:cNvCxnSpPr>
            <a:cxnSpLocks noChangeShapeType="1"/>
          </p:cNvCxnSpPr>
          <p:nvPr/>
        </p:nvCxnSpPr>
        <p:spPr bwMode="auto">
          <a:xfrm flipH="1" flipV="1">
            <a:off x="4495800" y="52578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(5)</a:t>
            </a:r>
            <a:endParaRPr lang="zh-TW" altLang="en-US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STRIPE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Used for GEOM provider labelization.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Kernel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device	GEOM_STRIPE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geom_stripe_load=“YES”</a:t>
            </a:r>
          </a:p>
          <a:p>
            <a:pPr lvl="1" eaLnBrk="1" hangingPunct="1"/>
            <a:r>
              <a:rPr lang="en-US" altLang="zh-TW">
                <a:ea typeface="華康標楷體(P)" charset="0"/>
              </a:rPr>
              <a:t>gstripe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</a:t>
            </a:r>
            <a:r>
              <a:rPr lang="pt-BR" altLang="zh-TW" sz="1800">
                <a:ea typeface="華康標楷體(P)" charset="0"/>
              </a:rPr>
              <a:t>gstripe label -v -s 131072 data da0 da1 da2 da3</a:t>
            </a:r>
            <a:endParaRPr lang="en-US" altLang="zh-TW" sz="1800">
              <a:ea typeface="華康標楷體(P)" charset="0"/>
            </a:endParaRP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newfs /dev/stripe/data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mount /dev/stripe/data /mnt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gstripe stop data</a:t>
            </a:r>
          </a:p>
          <a:p>
            <a:pPr lvl="2" eaLnBrk="1" hangingPunct="1"/>
            <a:r>
              <a:rPr lang="en-US" altLang="zh-TW" sz="1800">
                <a:ea typeface="華康標楷體(P)" charset="0"/>
              </a:rPr>
              <a:t># gstripe clear da0</a:t>
            </a:r>
          </a:p>
        </p:txBody>
      </p:sp>
      <p:sp>
        <p:nvSpPr>
          <p:cNvPr id="38916" name="矩形 15"/>
          <p:cNvSpPr>
            <a:spLocks noChangeArrowheads="1"/>
          </p:cNvSpPr>
          <p:nvPr/>
        </p:nvSpPr>
        <p:spPr bwMode="auto">
          <a:xfrm>
            <a:off x="5334000" y="3962400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Create logical volume “data”,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which stripe da0~da3 HDs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38917" name="直線接點 13"/>
          <p:cNvCxnSpPr>
            <a:cxnSpLocks noChangeShapeType="1"/>
          </p:cNvCxnSpPr>
          <p:nvPr/>
        </p:nvCxnSpPr>
        <p:spPr bwMode="auto">
          <a:xfrm flipH="1" flipV="1">
            <a:off x="4800600" y="40386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ATA &amp; SATA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4958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ATA (AT Attachment)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ATA2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PIO, DMA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LBA (Logical Block Addressing)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ATA3, Ultra DMA/33/66/100/133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ATAPI (ATA Packet Interface)</a:t>
            </a:r>
          </a:p>
          <a:p>
            <a:pPr lvl="2" eaLnBrk="1" hangingPunct="1"/>
            <a:r>
              <a:rPr lang="en-US" altLang="zh-TW" sz="1600">
                <a:ea typeface="新細明體" charset="-120"/>
              </a:rPr>
              <a:t>CDROM, TAPE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Only one device can be active at a time</a:t>
            </a:r>
          </a:p>
          <a:p>
            <a:pPr lvl="2" eaLnBrk="1" hangingPunct="1"/>
            <a:r>
              <a:rPr lang="en-US" altLang="zh-TW" sz="1600" b="1">
                <a:ea typeface="新細明體" charset="-120"/>
              </a:rPr>
              <a:t>SCSI support overlapping commands, command queuing, scatter-gather I/O</a:t>
            </a:r>
          </a:p>
          <a:p>
            <a:pPr lvl="1" eaLnBrk="1" hangingPunct="1"/>
            <a:r>
              <a:rPr lang="en-US" altLang="zh-TW" sz="1800">
                <a:solidFill>
                  <a:srgbClr val="FF0000"/>
                </a:solidFill>
                <a:ea typeface="新細明體" charset="-120"/>
              </a:rPr>
              <a:t>Master-Slave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40-pin ribbon cable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SATA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Serial ATA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SATA-1 1.5Gbit/s, SATA-2 3Gbit/s, SATA-3 6GBit/s</a:t>
            </a: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3657600" y="4572000"/>
            <a:ext cx="326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Primary Master (0)/Slave(1)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Secondary Master(2)/Slave(3)</a:t>
            </a:r>
            <a:endParaRPr kumimoji="0"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3466" r="5600" b="12534"/>
          <a:stretch>
            <a:fillRect/>
          </a:stretch>
        </p:blipFill>
        <p:spPr bwMode="auto">
          <a:xfrm>
            <a:off x="5486400" y="2133600"/>
            <a:ext cx="3657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ATA &amp; SATA Interfaces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ATA interface and it’s cable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SATA interface and it’s cable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59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4495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橢圓 8"/>
          <p:cNvSpPr>
            <a:spLocks noChangeArrowheads="1"/>
          </p:cNvSpPr>
          <p:nvPr/>
        </p:nvSpPr>
        <p:spPr bwMode="auto">
          <a:xfrm>
            <a:off x="3124200" y="2590800"/>
            <a:ext cx="3200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77" name="橢圓 10"/>
          <p:cNvSpPr>
            <a:spLocks noChangeArrowheads="1"/>
          </p:cNvSpPr>
          <p:nvPr/>
        </p:nvSpPr>
        <p:spPr bwMode="auto">
          <a:xfrm>
            <a:off x="762000" y="2590800"/>
            <a:ext cx="3200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78" name="橢圓 11"/>
          <p:cNvSpPr>
            <a:spLocks noChangeArrowheads="1"/>
          </p:cNvSpPr>
          <p:nvPr/>
        </p:nvSpPr>
        <p:spPr bwMode="auto">
          <a:xfrm>
            <a:off x="1219200" y="5486400"/>
            <a:ext cx="1676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79" name="橢圓 12"/>
          <p:cNvSpPr>
            <a:spLocks noChangeArrowheads="1"/>
          </p:cNvSpPr>
          <p:nvPr/>
        </p:nvSpPr>
        <p:spPr bwMode="auto">
          <a:xfrm>
            <a:off x="2667000" y="5486400"/>
            <a:ext cx="1676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80" name="矩形 11"/>
          <p:cNvSpPr>
            <a:spLocks noChangeArrowheads="1"/>
          </p:cNvSpPr>
          <p:nvPr/>
        </p:nvSpPr>
        <p:spPr bwMode="auto">
          <a:xfrm>
            <a:off x="5105400" y="3581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Power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81" name="矩形 12"/>
          <p:cNvSpPr>
            <a:spLocks noChangeArrowheads="1"/>
          </p:cNvSpPr>
          <p:nvPr/>
        </p:nvSpPr>
        <p:spPr bwMode="auto">
          <a:xfrm>
            <a:off x="2057400" y="35814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Data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82" name="矩形 13"/>
          <p:cNvSpPr>
            <a:spLocks noChangeArrowheads="1"/>
          </p:cNvSpPr>
          <p:nvPr/>
        </p:nvSpPr>
        <p:spPr bwMode="auto">
          <a:xfrm>
            <a:off x="5105400" y="6324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Power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183" name="矩形 14"/>
          <p:cNvSpPr>
            <a:spLocks noChangeArrowheads="1"/>
          </p:cNvSpPr>
          <p:nvPr/>
        </p:nvSpPr>
        <p:spPr bwMode="auto">
          <a:xfrm>
            <a:off x="2057400" y="6324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Data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USB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IDE/SATA to USB</a:t>
            </a:r>
            <a:br>
              <a:rPr lang="en-US" altLang="zh-TW"/>
            </a:br>
            <a:r>
              <a:rPr lang="en-US" altLang="zh-TW" u="sng"/>
              <a:t>Converters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36963"/>
            <a:ext cx="50292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smtClean="0">
                <a:ea typeface="新細明體" pitchFamily="18" charset="-120"/>
              </a:rPr>
              <a:t>Disk Geometry 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charset="-120"/>
              </a:rPr>
              <a:t>sector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Individual data block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track</a:t>
            </a:r>
          </a:p>
          <a:p>
            <a:pPr lvl="1" eaLnBrk="1" hangingPunct="1"/>
            <a:r>
              <a:rPr lang="en-US" altLang="zh-TW" sz="1800" u="sng">
                <a:ea typeface="新細明體" charset="-120"/>
              </a:rPr>
              <a:t>circle</a:t>
            </a:r>
          </a:p>
          <a:p>
            <a:pPr eaLnBrk="1" hangingPunct="1"/>
            <a:r>
              <a:rPr lang="en-US" altLang="zh-TW" sz="2000">
                <a:ea typeface="新細明體" charset="-120"/>
              </a:rPr>
              <a:t>cylinder</a:t>
            </a:r>
          </a:p>
          <a:p>
            <a:pPr lvl="1" eaLnBrk="1" hangingPunct="1"/>
            <a:r>
              <a:rPr lang="en-US" altLang="zh-TW" sz="1800">
                <a:ea typeface="新細明體" charset="-120"/>
              </a:rPr>
              <a:t> circle on </a:t>
            </a:r>
            <a:r>
              <a:rPr lang="en-US" altLang="zh-TW" sz="1800" u="sng">
                <a:ea typeface="新細明體" charset="-120"/>
              </a:rPr>
              <a:t>all platters</a:t>
            </a:r>
          </a:p>
          <a:p>
            <a:pPr lvl="1" eaLnBrk="1" hangingPunct="1"/>
            <a:endParaRPr lang="en-US" altLang="zh-TW" sz="1800">
              <a:ea typeface="新細明體" charset="-120"/>
            </a:endParaRPr>
          </a:p>
          <a:p>
            <a:pPr eaLnBrk="1" hangingPunct="1"/>
            <a:r>
              <a:rPr lang="en-US" altLang="zh-TW" sz="2000">
                <a:ea typeface="新細明體" charset="-120"/>
              </a:rPr>
              <a:t>Position</a:t>
            </a:r>
          </a:p>
          <a:p>
            <a:pPr lvl="1" eaLnBrk="1" hangingPunct="1"/>
            <a:r>
              <a:rPr lang="en-US" altLang="zh-TW" sz="1800">
                <a:solidFill>
                  <a:srgbClr val="FF0000"/>
                </a:solidFill>
                <a:ea typeface="新細明體" charset="-120"/>
              </a:rPr>
              <a:t>CHS</a:t>
            </a:r>
            <a:r>
              <a:rPr lang="en-US" altLang="zh-TW" sz="1800">
                <a:ea typeface="新細明體" charset="-120"/>
              </a:rPr>
              <a:t>: </a:t>
            </a:r>
            <a:br>
              <a:rPr lang="en-US" altLang="zh-TW" sz="1800">
                <a:ea typeface="新細明體" charset="-120"/>
              </a:rPr>
            </a:br>
            <a:r>
              <a:rPr lang="en-US" altLang="zh-TW" sz="1800">
                <a:ea typeface="新細明體" charset="-120"/>
              </a:rPr>
              <a:t>Cylinder, </a:t>
            </a:r>
            <a:br>
              <a:rPr lang="en-US" altLang="zh-TW" sz="1800">
                <a:ea typeface="新細明體" charset="-120"/>
              </a:rPr>
            </a:br>
            <a:r>
              <a:rPr lang="en-US" altLang="zh-TW" sz="1800">
                <a:ea typeface="新細明體" charset="-120"/>
              </a:rPr>
              <a:t>Head (0, 1, …), </a:t>
            </a:r>
            <a:br>
              <a:rPr lang="en-US" altLang="zh-TW" sz="1800">
                <a:ea typeface="新細明體" charset="-120"/>
              </a:rPr>
            </a:br>
            <a:r>
              <a:rPr lang="en-US" altLang="zh-TW" sz="1800">
                <a:ea typeface="新細明體" charset="-120"/>
              </a:rPr>
              <a:t>Sector</a:t>
            </a:r>
          </a:p>
        </p:txBody>
      </p:sp>
      <p:pic>
        <p:nvPicPr>
          <p:cNvPr id="9221" name="Picture 4" descr="recover-hard-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63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橢圓 8"/>
          <p:cNvSpPr>
            <a:spLocks noChangeArrowheads="1"/>
          </p:cNvSpPr>
          <p:nvPr/>
        </p:nvSpPr>
        <p:spPr bwMode="auto">
          <a:xfrm>
            <a:off x="7086600" y="1600200"/>
            <a:ext cx="1905000" cy="1371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3962400" y="3810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Like CDs..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9224" name="直線接點 8"/>
          <p:cNvCxnSpPr>
            <a:cxnSpLocks noChangeShapeType="1"/>
          </p:cNvCxnSpPr>
          <p:nvPr/>
        </p:nvCxnSpPr>
        <p:spPr bwMode="auto">
          <a:xfrm>
            <a:off x="5943600" y="3810000"/>
            <a:ext cx="457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直線接點 10"/>
          <p:cNvCxnSpPr>
            <a:cxnSpLocks noChangeShapeType="1"/>
          </p:cNvCxnSpPr>
          <p:nvPr/>
        </p:nvCxnSpPr>
        <p:spPr bwMode="auto">
          <a:xfrm>
            <a:off x="5943600" y="3429000"/>
            <a:ext cx="457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>
                <a:ea typeface="新細明體" pitchFamily="18" charset="-120"/>
              </a:rPr>
              <a:t>Disk Geometry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40G HD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4866 cylinders, 255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63 sectors per track, 512 bytes per sector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512 * 63 * 4866 * 255 =  </a:t>
            </a:r>
            <a:r>
              <a:rPr lang="en-US" altLang="zh-TW">
                <a:ea typeface="華康標楷體(P)" charset="0"/>
              </a:rPr>
              <a:t>40,024,212,480</a:t>
            </a:r>
            <a:r>
              <a:rPr lang="en-US" altLang="zh-TW">
                <a:ea typeface="新細明體" charset="-120"/>
              </a:rPr>
              <a:t> bytes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1KB = 1024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1MB = 1024 KB = 1,048,576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1GB = 1024 MB = 1,073,741,824 bytes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華康標楷體(P)" charset="0"/>
              </a:rPr>
              <a:t>40,024,212,480</a:t>
            </a:r>
            <a:r>
              <a:rPr lang="en-US" altLang="zh-TW">
                <a:ea typeface="新細明體" charset="-120"/>
              </a:rPr>
              <a:t> / 1,073,741,824 ≒ 37.275 GB</a:t>
            </a:r>
          </a:p>
        </p:txBody>
      </p:sp>
      <p:pic>
        <p:nvPicPr>
          <p:cNvPr id="10244" name="Picture 4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直線接點 5"/>
          <p:cNvCxnSpPr>
            <a:cxnSpLocks noChangeShapeType="1"/>
          </p:cNvCxnSpPr>
          <p:nvPr/>
        </p:nvCxnSpPr>
        <p:spPr bwMode="auto">
          <a:xfrm>
            <a:off x="1295400" y="1752600"/>
            <a:ext cx="1066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直線接點 7"/>
          <p:cNvCxnSpPr>
            <a:cxnSpLocks noChangeShapeType="1"/>
          </p:cNvCxnSpPr>
          <p:nvPr/>
        </p:nvCxnSpPr>
        <p:spPr bwMode="auto">
          <a:xfrm>
            <a:off x="1295400" y="3200400"/>
            <a:ext cx="1066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直線接點 8"/>
          <p:cNvCxnSpPr>
            <a:cxnSpLocks noChangeShapeType="1"/>
          </p:cNvCxnSpPr>
          <p:nvPr/>
        </p:nvCxnSpPr>
        <p:spPr bwMode="auto">
          <a:xfrm>
            <a:off x="5562600" y="3200400"/>
            <a:ext cx="381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線接點 10"/>
          <p:cNvCxnSpPr>
            <a:cxnSpLocks noChangeShapeType="1"/>
          </p:cNvCxnSpPr>
          <p:nvPr/>
        </p:nvCxnSpPr>
        <p:spPr bwMode="auto">
          <a:xfrm>
            <a:off x="5105400" y="3200400"/>
            <a:ext cx="381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直線接點 11"/>
          <p:cNvCxnSpPr>
            <a:cxnSpLocks noChangeShapeType="1"/>
          </p:cNvCxnSpPr>
          <p:nvPr/>
        </p:nvCxnSpPr>
        <p:spPr bwMode="auto">
          <a:xfrm>
            <a:off x="4648200" y="3200400"/>
            <a:ext cx="381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矩形 18"/>
          <p:cNvSpPr>
            <a:spLocks noChangeArrowheads="1"/>
          </p:cNvSpPr>
          <p:nvPr/>
        </p:nvSpPr>
        <p:spPr bwMode="auto">
          <a:xfrm>
            <a:off x="4267200" y="3244850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G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251" name="矩形 19"/>
          <p:cNvSpPr>
            <a:spLocks noChangeArrowheads="1"/>
          </p:cNvSpPr>
          <p:nvPr/>
        </p:nvSpPr>
        <p:spPr bwMode="auto">
          <a:xfrm>
            <a:off x="4648200" y="3244850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M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252" name="矩形 20"/>
          <p:cNvSpPr>
            <a:spLocks noChangeArrowheads="1"/>
          </p:cNvSpPr>
          <p:nvPr/>
        </p:nvSpPr>
        <p:spPr bwMode="auto">
          <a:xfrm>
            <a:off x="5105400" y="324485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K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253" name="弧形向右箭號 21"/>
          <p:cNvSpPr>
            <a:spLocks noChangeArrowheads="1"/>
          </p:cNvSpPr>
          <p:nvPr/>
        </p:nvSpPr>
        <p:spPr bwMode="auto">
          <a:xfrm>
            <a:off x="609600" y="1676400"/>
            <a:ext cx="685800" cy="3505200"/>
          </a:xfrm>
          <a:prstGeom prst="curvedRightArrow">
            <a:avLst>
              <a:gd name="adj1" fmla="val 25011"/>
              <a:gd name="adj2" fmla="val 49999"/>
              <a:gd name="adj3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0254" name="直線接點 22"/>
          <p:cNvCxnSpPr>
            <a:cxnSpLocks noChangeShapeType="1"/>
          </p:cNvCxnSpPr>
          <p:nvPr/>
        </p:nvCxnSpPr>
        <p:spPr bwMode="auto">
          <a:xfrm>
            <a:off x="5334000" y="5334000"/>
            <a:ext cx="1066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雲朵形圖說文字 23"/>
          <p:cNvSpPr>
            <a:spLocks noChangeArrowheads="1"/>
          </p:cNvSpPr>
          <p:nvPr/>
        </p:nvSpPr>
        <p:spPr bwMode="auto">
          <a:xfrm>
            <a:off x="6400800" y="4114800"/>
            <a:ext cx="16002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Arial" charset="0"/>
                <a:ea typeface="新細明體" charset="-120"/>
              </a:rPr>
              <a:t>Why?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256" name="矩形 26"/>
          <p:cNvSpPr>
            <a:spLocks noChangeArrowheads="1"/>
          </p:cNvSpPr>
          <p:nvPr/>
        </p:nvSpPr>
        <p:spPr bwMode="auto">
          <a:xfrm>
            <a:off x="6324600" y="5486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 sz="24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10^3 vs. 2^10…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Disk Installation Procedure</a:t>
            </a:r>
            <a:br>
              <a:rPr lang="en-US" altLang="zh-TW" dirty="0" smtClean="0"/>
            </a:br>
            <a:r>
              <a:rPr lang="en-US" altLang="zh-TW" dirty="0" smtClean="0"/>
              <a:t>(in BSD…)</a:t>
            </a:r>
            <a:endParaRPr lang="zh-TW" altLang="en-US" dirty="0" smtClean="0"/>
          </a:p>
        </p:txBody>
      </p:sp>
      <p:sp>
        <p:nvSpPr>
          <p:cNvPr id="11267" name="副標題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6606</TotalTime>
  <Words>1812</Words>
  <Application>Microsoft Macintosh PowerPoint</Application>
  <PresentationFormat>如螢幕大小 (4:3)</PresentationFormat>
  <Paragraphs>453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Wingdings</vt:lpstr>
      <vt:lpstr>華康儷中黑(P)</vt:lpstr>
      <vt:lpstr>Arial</vt:lpstr>
      <vt:lpstr>華康標楷體(P)</vt:lpstr>
      <vt:lpstr>Times</vt:lpstr>
      <vt:lpstr>華康儷粗黑(P)</vt:lpstr>
      <vt:lpstr>Times New Roman</vt:lpstr>
      <vt:lpstr>新細明體</vt:lpstr>
      <vt:lpstr>Verdana</vt:lpstr>
      <vt:lpstr>Futura Md BT</vt:lpstr>
      <vt:lpstr>Calibri</vt:lpstr>
      <vt:lpstr>Computer Center</vt:lpstr>
      <vt:lpstr>Disks</vt:lpstr>
      <vt:lpstr>Outline</vt:lpstr>
      <vt:lpstr>Disk Interfaces</vt:lpstr>
      <vt:lpstr>Disk Interfaces –  ATA &amp; SATA</vt:lpstr>
      <vt:lpstr>Disk Interfaces –  ATA &amp; SATA Interfaces</vt:lpstr>
      <vt:lpstr>Disk Interfaces –  USB</vt:lpstr>
      <vt:lpstr>Disk Geometry (1)</vt:lpstr>
      <vt:lpstr>Disk Geometry (2)</vt:lpstr>
      <vt:lpstr>Disk Installation Procedure (in BSD…)</vt:lpstr>
      <vt:lpstr>Disk Installation Procedure (1)</vt:lpstr>
      <vt:lpstr>Disk Installation Procedure (2)</vt:lpstr>
      <vt:lpstr>Disk Installation Procedure (3)</vt:lpstr>
      <vt:lpstr>Disk Installation Procedure (4)</vt:lpstr>
      <vt:lpstr>Disk Installation Procedure (5)</vt:lpstr>
      <vt:lpstr>Disk Installation Procedure (6)</vt:lpstr>
      <vt:lpstr>fsck –  check and repair filesystem (1)</vt:lpstr>
      <vt:lpstr>fsck –  check and repair filesystem (2)</vt:lpstr>
      <vt:lpstr>Adding a disk to FreeBSD (1) </vt:lpstr>
      <vt:lpstr>Adding a disk to FreeBSD (2) </vt:lpstr>
      <vt:lpstr>RAID</vt:lpstr>
      <vt:lpstr>RAID – (1)  </vt:lpstr>
      <vt:lpstr>RAID – (2) </vt:lpstr>
      <vt:lpstr>RAID 0  (normally used)</vt:lpstr>
      <vt:lpstr>RAID 1  (normally used)</vt:lpstr>
      <vt:lpstr>RAID 0+1  (normally used)</vt:lpstr>
      <vt:lpstr>RAID 2</vt:lpstr>
      <vt:lpstr>RAID 3</vt:lpstr>
      <vt:lpstr>RAID 4</vt:lpstr>
      <vt:lpstr>RAID 5  (normally used)</vt:lpstr>
      <vt:lpstr>RAID 6  (normally used)</vt:lpstr>
      <vt:lpstr>GEOM</vt:lpstr>
      <vt:lpstr>GEOM – (1)</vt:lpstr>
      <vt:lpstr>GEOM – (2)</vt:lpstr>
      <vt:lpstr>GEOM – (3)</vt:lpstr>
      <vt:lpstr>GEOM – (4)</vt:lpstr>
      <vt:lpstr>GEOM – (5)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</dc:creator>
  <cp:lastModifiedBy>張敬昊 的 iPad</cp:lastModifiedBy>
  <cp:revision>524</cp:revision>
  <cp:lastPrinted>1601-01-01T00:00:00Z</cp:lastPrinted>
  <dcterms:created xsi:type="dcterms:W3CDTF">1601-01-01T00:00:00Z</dcterms:created>
  <dcterms:modified xsi:type="dcterms:W3CDTF">2016-10-27T02:17:59Z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