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5"/>
  </p:notesMasterIdLst>
  <p:sldIdLst>
    <p:sldId id="256" r:id="rId2"/>
    <p:sldId id="276" r:id="rId3"/>
    <p:sldId id="257" r:id="rId4"/>
    <p:sldId id="277" r:id="rId5"/>
    <p:sldId id="258" r:id="rId6"/>
    <p:sldId id="259" r:id="rId7"/>
    <p:sldId id="285" r:id="rId8"/>
    <p:sldId id="260" r:id="rId9"/>
    <p:sldId id="261" r:id="rId10"/>
    <p:sldId id="287" r:id="rId11"/>
    <p:sldId id="279" r:id="rId12"/>
    <p:sldId id="268" r:id="rId13"/>
    <p:sldId id="283" r:id="rId14"/>
    <p:sldId id="282" r:id="rId15"/>
    <p:sldId id="284" r:id="rId16"/>
    <p:sldId id="262" r:id="rId17"/>
    <p:sldId id="286" r:id="rId18"/>
    <p:sldId id="270" r:id="rId19"/>
    <p:sldId id="274" r:id="rId20"/>
    <p:sldId id="272" r:id="rId21"/>
    <p:sldId id="273" r:id="rId22"/>
    <p:sldId id="281" r:id="rId23"/>
    <p:sldId id="271" r:id="rId2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5801" autoAdjust="0"/>
  </p:normalViewPr>
  <p:slideViewPr>
    <p:cSldViewPr>
      <p:cViewPr varScale="1">
        <p:scale>
          <a:sx n="80" d="100"/>
          <a:sy n="80" d="100"/>
        </p:scale>
        <p:origin x="20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772DB-4F41-49B5-9650-7F3EA61CEF55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8072F-F6B4-4A40-9448-001B5FCA5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658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i="1" dirty="0" smtClean="0"/>
              <a:t>https://zh.wikipedia.org/zh-tw/</a:t>
            </a:r>
            <a:r>
              <a:rPr lang="zh-TW" altLang="en-US" b="1" i="1" dirty="0" smtClean="0"/>
              <a:t>抽象化</a:t>
            </a:r>
            <a:r>
              <a:rPr lang="en-US" altLang="zh-TW" i="1" dirty="0" smtClean="0"/>
              <a:t>_(</a:t>
            </a:r>
            <a:r>
              <a:rPr lang="zh-TW" altLang="en-US" b="1" i="1" dirty="0" smtClean="0"/>
              <a:t>計算機科學</a:t>
            </a:r>
            <a:r>
              <a:rPr lang="en-US" altLang="zh-TW" i="1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8072F-F6B4-4A40-9448-001B5FCA50C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759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i="1" dirty="0" smtClean="0"/>
              <a:t>https://zh.wikipedia.org/zh-tw/</a:t>
            </a:r>
            <a:r>
              <a:rPr lang="zh-TW" altLang="en-US" i="1" dirty="0" smtClean="0"/>
              <a:t>整塊性核心</a:t>
            </a:r>
            <a:endParaRPr lang="en-US" altLang="zh-TW" i="1" dirty="0" smtClean="0"/>
          </a:p>
          <a:p>
            <a:r>
              <a:rPr lang="en-US" altLang="zh-TW" i="1" dirty="0" smtClean="0"/>
              <a:t>https://zh.wikipedia.org/zh-tw/</a:t>
            </a:r>
            <a:r>
              <a:rPr lang="zh-TW" altLang="en-US" b="1" i="1" dirty="0" smtClean="0"/>
              <a:t>微內核</a:t>
            </a:r>
            <a:endParaRPr lang="en-US" altLang="zh-TW" b="1" i="1" dirty="0" smtClean="0"/>
          </a:p>
          <a:p>
            <a:r>
              <a:rPr lang="en-US" altLang="zh-TW" i="1" dirty="0" smtClean="0"/>
              <a:t>https://zh.wikipedia.org/zh-tw/</a:t>
            </a:r>
            <a:r>
              <a:rPr lang="zh-TW" altLang="en-US" b="1" i="1" dirty="0" smtClean="0"/>
              <a:t>内核</a:t>
            </a:r>
            <a:endParaRPr lang="en-US" altLang="zh-TW" b="1" i="1" dirty="0" smtClean="0"/>
          </a:p>
          <a:p>
            <a:r>
              <a:rPr lang="en-US" altLang="zh-TW" b="1" i="1" dirty="0" smtClean="0"/>
              <a:t>http://</a:t>
            </a:r>
            <a:r>
              <a:rPr lang="en-US" altLang="zh-TW" b="1" i="1" dirty="0" err="1" smtClean="0"/>
              <a:t>sls.weco.net</a:t>
            </a:r>
            <a:r>
              <a:rPr lang="en-US" altLang="zh-TW" b="1" i="1" dirty="0" smtClean="0"/>
              <a:t>/blog/</a:t>
            </a:r>
            <a:r>
              <a:rPr lang="en-US" altLang="zh-TW" b="1" i="1" dirty="0" err="1" smtClean="0"/>
              <a:t>william</a:t>
            </a:r>
            <a:r>
              <a:rPr lang="en-US" altLang="zh-TW" b="1" i="1" dirty="0" smtClean="0"/>
              <a:t>/29-may-2007/4808</a:t>
            </a:r>
          </a:p>
          <a:p>
            <a:r>
              <a:rPr lang="en-US" altLang="zh-TW" b="1" i="1" dirty="0" smtClean="0"/>
              <a:t>https://</a:t>
            </a:r>
            <a:r>
              <a:rPr lang="en-US" altLang="zh-TW" b="1" i="1" dirty="0" err="1" smtClean="0"/>
              <a:t>hackmd.io</a:t>
            </a:r>
            <a:r>
              <a:rPr lang="en-US" altLang="zh-TW" b="1" i="1" dirty="0" smtClean="0"/>
              <a:t>/s/SklN6PRC#</a:t>
            </a:r>
            <a:endParaRPr lang="en-US" altLang="zh-TW" b="1" i="1" dirty="0" smtClean="0"/>
          </a:p>
          <a:p>
            <a:r>
              <a:rPr lang="en-US" altLang="zh-TW" dirty="0" smtClean="0"/>
              <a:t>IPC</a:t>
            </a:r>
            <a:r>
              <a:rPr lang="zh-TW" altLang="en-US" dirty="0" smtClean="0"/>
              <a:t>，</a:t>
            </a:r>
            <a:r>
              <a:rPr lang="en-US" altLang="zh-TW" dirty="0" smtClean="0"/>
              <a:t>Inter-Process Communication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8072F-F6B4-4A40-9448-001B5FCA50C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8784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8072F-F6B4-4A40-9448-001B5FCA50C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2392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https://</a:t>
            </a:r>
            <a:r>
              <a:rPr lang="en-US" altLang="zh-TW" dirty="0" err="1" smtClean="0"/>
              <a:t>www.freebsd.org</a:t>
            </a:r>
            <a:r>
              <a:rPr lang="en-US" altLang="zh-TW" dirty="0" smtClean="0"/>
              <a:t>/doc/handbook/</a:t>
            </a:r>
            <a:r>
              <a:rPr lang="en-US" altLang="zh-TW" dirty="0" err="1" smtClean="0"/>
              <a:t>kernelconfig</a:t>
            </a:r>
            <a:r>
              <a:rPr lang="en-US" altLang="zh-TW" dirty="0" smtClean="0"/>
              <a:t>-custom-</a:t>
            </a:r>
            <a:r>
              <a:rPr lang="en-US" altLang="zh-TW" dirty="0" err="1" smtClean="0"/>
              <a:t>kernel.html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8072F-F6B4-4A40-9448-001B5FCA50C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8078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http://</a:t>
            </a:r>
            <a:r>
              <a:rPr lang="en-US" altLang="zh-TW" dirty="0" err="1" smtClean="0"/>
              <a:t>mail.lsps.tp.edu.tw</a:t>
            </a:r>
            <a:r>
              <a:rPr lang="en-US" altLang="zh-TW" dirty="0" smtClean="0"/>
              <a:t>/~</a:t>
            </a:r>
            <a:r>
              <a:rPr lang="en-US" altLang="zh-TW" dirty="0" err="1" smtClean="0"/>
              <a:t>gsyan</a:t>
            </a:r>
            <a:r>
              <a:rPr lang="en-US" altLang="zh-TW" dirty="0" smtClean="0"/>
              <a:t>/freebsd2001/</a:t>
            </a:r>
            <a:r>
              <a:rPr lang="en-US" altLang="zh-TW" dirty="0" err="1" smtClean="0"/>
              <a:t>kernel.html</a:t>
            </a:r>
            <a:endParaRPr lang="en-US" altLang="zh-TW" dirty="0" smtClean="0"/>
          </a:p>
          <a:p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src</a:t>
            </a:r>
            <a:r>
              <a:rPr lang="en-US" altLang="zh-TW" dirty="0" smtClean="0"/>
              <a:t>/sys/i386/</a:t>
            </a:r>
            <a:r>
              <a:rPr lang="en-US" altLang="zh-TW" dirty="0" err="1" smtClean="0"/>
              <a:t>conf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8072F-F6B4-4A40-9448-001B5FCA50C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816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http://</a:t>
            </a:r>
            <a:r>
              <a:rPr lang="en-US" altLang="zh-TW" dirty="0" err="1" smtClean="0"/>
              <a:t>mail.lsps.tp.edu.tw</a:t>
            </a:r>
            <a:r>
              <a:rPr lang="en-US" altLang="zh-TW" dirty="0" smtClean="0"/>
              <a:t>/~</a:t>
            </a:r>
            <a:r>
              <a:rPr lang="en-US" altLang="zh-TW" dirty="0" err="1" smtClean="0"/>
              <a:t>gsyan</a:t>
            </a:r>
            <a:r>
              <a:rPr lang="en-US" altLang="zh-TW" dirty="0" smtClean="0"/>
              <a:t>/freebsd2001/</a:t>
            </a:r>
            <a:r>
              <a:rPr lang="en-US" altLang="zh-TW" dirty="0" err="1" smtClean="0"/>
              <a:t>kernel.html</a:t>
            </a:r>
            <a:endParaRPr lang="en-US" altLang="zh-TW" dirty="0" smtClean="0"/>
          </a:p>
          <a:p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src</a:t>
            </a:r>
            <a:r>
              <a:rPr lang="en-US" altLang="zh-TW" dirty="0" smtClean="0"/>
              <a:t>/sys/i386/</a:t>
            </a:r>
            <a:r>
              <a:rPr lang="en-US" altLang="zh-TW" dirty="0" err="1" smtClean="0"/>
              <a:t>conf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8072F-F6B4-4A40-9448-001B5FCA50CB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845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dmesg</a:t>
            </a:r>
            <a:r>
              <a:rPr lang="en-US" altLang="zh-TW" baseline="0" dirty="0" smtClean="0"/>
              <a:t> &gt; /root/hardware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8072F-F6B4-4A40-9448-001B5FCA50CB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9774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bge</a:t>
            </a:r>
            <a:r>
              <a:rPr lang="en-US" altLang="zh-TW" dirty="0" smtClean="0"/>
              <a:t>	# Broadcom BCM570xx Gigabit Ethernet</a:t>
            </a:r>
          </a:p>
          <a:p>
            <a:r>
              <a:rPr lang="en-US" altLang="zh-TW" dirty="0" err="1" smtClean="0"/>
              <a:t>fxp</a:t>
            </a:r>
            <a:r>
              <a:rPr lang="en-US" altLang="zh-TW" dirty="0" smtClean="0"/>
              <a:t>	# Intel </a:t>
            </a:r>
            <a:r>
              <a:rPr lang="en-US" altLang="zh-TW" dirty="0" err="1" smtClean="0"/>
              <a:t>EtherExpress</a:t>
            </a:r>
            <a:r>
              <a:rPr lang="en-US" altLang="zh-TW" dirty="0" smtClean="0"/>
              <a:t> PRO/100B (82557, 82558)</a:t>
            </a:r>
          </a:p>
          <a:p>
            <a:r>
              <a:rPr lang="en-US" altLang="zh-TW" dirty="0" err="1" smtClean="0"/>
              <a:t>em</a:t>
            </a:r>
            <a:r>
              <a:rPr lang="en-US" altLang="zh-TW" dirty="0" smtClean="0"/>
              <a:t>	# Intel PRO/1000 Gigabit Ethernet Family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err="1" smtClean="0"/>
              <a:t>igb</a:t>
            </a:r>
            <a:r>
              <a:rPr lang="en-US" altLang="zh-TW" dirty="0" smtClean="0"/>
              <a:t>	# Intel PRO/1000 PCIE Server Gigabit Family</a:t>
            </a:r>
          </a:p>
          <a:p>
            <a:r>
              <a:rPr lang="en-US" altLang="zh-TW" dirty="0" err="1" smtClean="0"/>
              <a:t>rl</a:t>
            </a:r>
            <a:r>
              <a:rPr lang="en-US" altLang="zh-TW" dirty="0" smtClean="0"/>
              <a:t>	# </a:t>
            </a:r>
            <a:r>
              <a:rPr lang="en-US" altLang="zh-TW" dirty="0" err="1" smtClean="0"/>
              <a:t>RealTek</a:t>
            </a:r>
            <a:r>
              <a:rPr lang="en-US" altLang="zh-TW" dirty="0" smtClean="0"/>
              <a:t> 8129/8139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err="1" smtClean="0"/>
              <a:t>vmx</a:t>
            </a:r>
            <a:r>
              <a:rPr lang="en-US" altLang="zh-TW" dirty="0" smtClean="0"/>
              <a:t>	# VMware VMXNET3 Ethernet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8072F-F6B4-4A40-9448-001B5FCA50CB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617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8072F-F6B4-4A40-9448-001B5FCA50CB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9846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95380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33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13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11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478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9459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54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730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167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107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9712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4546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 w="2222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4F9D891C-C325-455E-87E0-9FF2846AAFD1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reebsd.org/doc/en_US.ISO8859-1/books/handbook/kernelconfig-config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reebsd.org/doc/en/books/handbook/kernelconfig-config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Drivers and the Kernel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arr</a:t>
            </a:r>
            <a:r>
              <a:rPr lang="en-US" altLang="zh-TW" dirty="0" smtClean="0">
                <a:ea typeface="新細明體" panose="02020500000000000000" pitchFamily="18" charset="-120"/>
              </a:rPr>
              <a:t>. by </a:t>
            </a:r>
            <a:r>
              <a:rPr lang="en-US" altLang="zh-TW" dirty="0" err="1" smtClean="0">
                <a:ea typeface="新細明體" panose="02020500000000000000" pitchFamily="18" charset="-120"/>
              </a:rPr>
              <a:t>pschiu</a:t>
            </a:r>
            <a:endParaRPr lang="zh-TW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Building a FreeBSD </a:t>
            </a:r>
            <a:r>
              <a:rPr lang="en-US" altLang="zh-TW" dirty="0" smtClean="0">
                <a:ea typeface="新細明體" pitchFamily="18" charset="-120"/>
              </a:rPr>
              <a:t>Kernel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- 2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All Supported Architectures</a:t>
            </a:r>
          </a:p>
          <a:p>
            <a:pPr lvl="1" eaLnBrk="1" hangingPunct="1"/>
            <a:r>
              <a:rPr lang="en-US" altLang="zh-TW" sz="1600" dirty="0"/>
              <a:t>amd64	- 64bit Intel or AMD CPU</a:t>
            </a:r>
          </a:p>
          <a:p>
            <a:pPr lvl="1" eaLnBrk="1" hangingPunct="1"/>
            <a:r>
              <a:rPr lang="en-US" altLang="zh-TW" sz="1600" dirty="0"/>
              <a:t>i386	- 32bit Intel or AMD </a:t>
            </a:r>
            <a:r>
              <a:rPr lang="en-US" altLang="zh-TW" sz="1600" dirty="0" smtClean="0"/>
              <a:t>CPU, Microsoft XBOX</a:t>
            </a:r>
            <a:endParaRPr lang="en-US" altLang="zh-TW" sz="1600" dirty="0"/>
          </a:p>
          <a:p>
            <a:pPr lvl="1" eaLnBrk="1" hangingPunct="1"/>
            <a:r>
              <a:rPr lang="en-US" altLang="zh-TW" sz="1600" dirty="0"/>
              <a:t>ia64	- Intel's </a:t>
            </a:r>
            <a:r>
              <a:rPr lang="en-US" altLang="zh-TW" sz="1600" dirty="0" smtClean="0"/>
              <a:t>IA-64, </a:t>
            </a:r>
            <a:r>
              <a:rPr lang="en-US" altLang="zh-TW" sz="1600" dirty="0"/>
              <a:t>Intel Itanium® Processor Family</a:t>
            </a:r>
          </a:p>
          <a:p>
            <a:pPr lvl="1" eaLnBrk="1" hangingPunct="1"/>
            <a:r>
              <a:rPr lang="en-US" altLang="zh-TW" sz="1600" dirty="0"/>
              <a:t>pc98	- NEC PC-98x1</a:t>
            </a:r>
          </a:p>
          <a:p>
            <a:pPr lvl="1" eaLnBrk="1" hangingPunct="1"/>
            <a:r>
              <a:rPr lang="en-US" altLang="zh-TW" sz="1600" dirty="0" err="1" smtClean="0"/>
              <a:t>powerpc</a:t>
            </a:r>
            <a:r>
              <a:rPr lang="en-US" altLang="zh-TW" sz="1600" dirty="0" smtClean="0"/>
              <a:t> 	- Sony </a:t>
            </a:r>
            <a:r>
              <a:rPr lang="en-US" altLang="zh-TW" sz="1600" dirty="0" err="1"/>
              <a:t>Playstation</a:t>
            </a:r>
            <a:r>
              <a:rPr lang="en-US" altLang="zh-TW" sz="1600" dirty="0"/>
              <a:t> 3, IBM </a:t>
            </a:r>
            <a:r>
              <a:rPr lang="en-US" altLang="zh-TW" sz="1600" dirty="0" err="1" smtClean="0"/>
              <a:t>pSeries</a:t>
            </a:r>
            <a:r>
              <a:rPr lang="en-US" altLang="zh-TW" sz="1600" dirty="0" smtClean="0"/>
              <a:t>, Apple PowerMac G3 G5</a:t>
            </a:r>
            <a:endParaRPr lang="en-US" altLang="zh-TW" sz="1600" dirty="0"/>
          </a:p>
          <a:p>
            <a:pPr lvl="1" eaLnBrk="1" hangingPunct="1"/>
            <a:r>
              <a:rPr lang="en-US" altLang="zh-TW" sz="1600" dirty="0"/>
              <a:t>sparc64	- Sun </a:t>
            </a:r>
            <a:r>
              <a:rPr lang="en-US" altLang="zh-TW" sz="1600" dirty="0" smtClean="0"/>
              <a:t>Fire Server 15K, 10K, Ultra10</a:t>
            </a:r>
          </a:p>
          <a:p>
            <a:pPr lvl="1" eaLnBrk="1" hangingPunct="1"/>
            <a:r>
              <a:rPr lang="en-US" altLang="zh-TW" sz="1600" dirty="0">
                <a:ea typeface="新細明體" panose="02020500000000000000" pitchFamily="18" charset="-120"/>
              </a:rPr>
              <a:t>arm	- ex: Raspberry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Pi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Steps 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to 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Build 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a </a:t>
            </a:r>
            <a:r>
              <a:rPr lang="en-US" altLang="zh-TW" sz="2000" dirty="0">
                <a:ea typeface="新細明體" panose="02020500000000000000" pitchFamily="18" charset="-120"/>
              </a:rPr>
              <a:t>N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ew </a:t>
            </a:r>
            <a:r>
              <a:rPr lang="en-US" altLang="zh-TW" sz="2000" dirty="0">
                <a:ea typeface="新細明體" panose="02020500000000000000" pitchFamily="18" charset="-120"/>
              </a:rPr>
              <a:t>K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ernel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Edit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src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/sys/&lt;ARCH&gt;/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conf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/&lt;KERNCONF&gt;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For example, save a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conf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file named as SABSD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cd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src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; 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make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buildkernel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KERNCONF=SABSD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make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installkernel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KERNCONF=SABSD</a:t>
            </a:r>
          </a:p>
        </p:txBody>
      </p:sp>
      <p:sp>
        <p:nvSpPr>
          <p:cNvPr id="6" name="矩形 5"/>
          <p:cNvSpPr/>
          <p:nvPr/>
        </p:nvSpPr>
        <p:spPr>
          <a:xfrm>
            <a:off x="609600" y="6172200"/>
            <a:ext cx="85344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2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http://www.freebsd.org/doc/en_US.ISO8859-1/books/handbook/kernelconfig-building.html</a:t>
            </a:r>
            <a:endParaRPr lang="zh-TW" altLang="en-US" sz="120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247" name="矩形 2"/>
          <p:cNvSpPr>
            <a:spLocks noChangeArrowheads="1"/>
          </p:cNvSpPr>
          <p:nvPr/>
        </p:nvSpPr>
        <p:spPr bwMode="auto">
          <a:xfrm>
            <a:off x="6178550" y="4038600"/>
            <a:ext cx="2774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SABSD: configuration file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868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To Build a FreeBSD Kernel…</a:t>
            </a:r>
            <a:endParaRPr lang="zh-TW" altLang="en-US" dirty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What to Choose?</a:t>
            </a:r>
          </a:p>
          <a:p>
            <a:r>
              <a:rPr lang="en-US" altLang="zh-TW" smtClean="0"/>
              <a:t>What to Load?</a:t>
            </a:r>
          </a:p>
          <a:p>
            <a:r>
              <a:rPr lang="en-US" altLang="zh-TW" smtClean="0"/>
              <a:t>Option Settings?</a:t>
            </a:r>
          </a:p>
          <a:p>
            <a:r>
              <a:rPr lang="en-US" altLang="zh-TW" smtClean="0"/>
              <a:t>Device Drivers?</a:t>
            </a:r>
            <a:endParaRPr lang="zh-TW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Finding the system hardware(1)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Before venturing into kernel configuration</a:t>
            </a:r>
          </a:p>
          <a:p>
            <a:pPr lvl="1" eaLnBrk="1" hangingPunct="1"/>
            <a:r>
              <a:rPr lang="en-US" altLang="zh-TW" dirty="0" smtClean="0"/>
              <a:t>Get an inventory of the machine’s hardware</a:t>
            </a:r>
          </a:p>
          <a:p>
            <a:pPr lvl="1" eaLnBrk="1" hangingPunct="1"/>
            <a:r>
              <a:rPr lang="en-US" altLang="zh-TW" dirty="0" smtClean="0"/>
              <a:t>Microsoft's </a:t>
            </a:r>
            <a:r>
              <a:rPr lang="en-US" altLang="zh-TW" b="1" dirty="0" smtClean="0"/>
              <a:t>Device Manager</a:t>
            </a:r>
            <a:r>
              <a:rPr lang="en-US" altLang="zh-TW" dirty="0" smtClean="0"/>
              <a:t> </a:t>
            </a:r>
          </a:p>
          <a:p>
            <a:pPr eaLnBrk="1" hangingPunct="1"/>
            <a:r>
              <a:rPr lang="en-US" altLang="zh-TW" dirty="0" err="1" smtClean="0"/>
              <a:t>dmesg</a:t>
            </a:r>
            <a:r>
              <a:rPr lang="en-US" altLang="zh-TW" dirty="0" smtClean="0"/>
              <a:t> </a:t>
            </a:r>
          </a:p>
          <a:p>
            <a:pPr lvl="1" eaLnBrk="1" hangingPunct="1"/>
            <a:r>
              <a:rPr lang="en-US" altLang="zh-TW" dirty="0" smtClean="0"/>
              <a:t>cat /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/run/</a:t>
            </a:r>
            <a:r>
              <a:rPr lang="en-US" altLang="zh-TW" dirty="0" err="1" smtClean="0"/>
              <a:t>dmesg.boot</a:t>
            </a:r>
            <a:endParaRPr lang="en-US" altLang="zh-TW" dirty="0" smtClean="0"/>
          </a:p>
          <a:p>
            <a:pPr lvl="1" eaLnBrk="1" hangingPunct="1">
              <a:buFontTx/>
              <a:buNone/>
            </a:pPr>
            <a:endParaRPr lang="en-US" altLang="zh-TW" dirty="0" smtClean="0"/>
          </a:p>
          <a:p>
            <a:pPr lvl="1" eaLnBrk="1" hangingPunct="1">
              <a:buFontTx/>
              <a:buNone/>
            </a:pPr>
            <a:endParaRPr lang="en-US" altLang="zh-TW" dirty="0" smtClean="0"/>
          </a:p>
          <a:p>
            <a:pPr lvl="1" eaLnBrk="1" hangingPunct="1">
              <a:buFontTx/>
              <a:buNone/>
            </a:pPr>
            <a:endParaRPr lang="en-US" altLang="zh-TW" dirty="0" smtClean="0"/>
          </a:p>
          <a:p>
            <a:pPr eaLnBrk="1" hangingPunct="1"/>
            <a:r>
              <a:rPr lang="en-US" altLang="zh-TW" dirty="0" smtClean="0"/>
              <a:t>Personal Habit</a:t>
            </a:r>
          </a:p>
          <a:p>
            <a:pPr lvl="1" eaLnBrk="1" hangingPunct="1"/>
            <a:r>
              <a:rPr lang="en-US" altLang="zh-TW" dirty="0" smtClean="0"/>
              <a:t>When </a:t>
            </a:r>
            <a:r>
              <a:rPr lang="en-US" altLang="zh-TW" dirty="0" smtClean="0"/>
              <a:t>installed fresh FreeBSD</a:t>
            </a:r>
          </a:p>
          <a:p>
            <a:pPr lvl="1" eaLnBrk="1" hangingPunct="1"/>
            <a:r>
              <a:rPr lang="en-US" altLang="zh-TW" dirty="0" smtClean="0"/>
              <a:t># </a:t>
            </a:r>
            <a:r>
              <a:rPr lang="en-US" altLang="zh-TW" dirty="0" err="1" smtClean="0"/>
              <a:t>dmesg</a:t>
            </a:r>
            <a:r>
              <a:rPr lang="en-US" altLang="zh-TW" dirty="0" smtClean="0"/>
              <a:t> &gt; /root/hardware</a:t>
            </a: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538288" y="3450273"/>
            <a:ext cx="6942137" cy="923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Arial" charset="0"/>
              </a:rPr>
              <a:t>psm0: &lt;PS/2 Mouse&gt; </a:t>
            </a:r>
            <a:r>
              <a:rPr lang="en-US" altLang="zh-TW" dirty="0" err="1">
                <a:latin typeface="Arial" charset="0"/>
              </a:rPr>
              <a:t>irq</a:t>
            </a:r>
            <a:r>
              <a:rPr lang="en-US" altLang="zh-TW" dirty="0">
                <a:latin typeface="Arial" charset="0"/>
              </a:rPr>
              <a:t> 12 on atkbdc0 </a:t>
            </a:r>
          </a:p>
          <a:p>
            <a:pPr>
              <a:defRPr/>
            </a:pPr>
            <a:r>
              <a:rPr lang="en-US" altLang="zh-TW" dirty="0">
                <a:latin typeface="Arial" charset="0"/>
              </a:rPr>
              <a:t>psm0: [GIANT-LOCKED] </a:t>
            </a:r>
          </a:p>
          <a:p>
            <a:pPr>
              <a:defRPr/>
            </a:pPr>
            <a:r>
              <a:rPr lang="en-US" altLang="zh-TW" dirty="0">
                <a:latin typeface="Arial" charset="0"/>
              </a:rPr>
              <a:t>psm0: [ITHREAD] psm0: model Generic PS/2 mouse, device ID 0 </a:t>
            </a:r>
            <a:endParaRPr lang="zh-TW" altLang="en-US" dirty="0">
              <a:latin typeface="Arial" charset="0"/>
            </a:endParaRPr>
          </a:p>
        </p:txBody>
      </p:sp>
      <p:sp>
        <p:nvSpPr>
          <p:cNvPr id="12294" name="矩形 2"/>
          <p:cNvSpPr>
            <a:spLocks noChangeArrowheads="1"/>
          </p:cNvSpPr>
          <p:nvPr/>
        </p:nvSpPr>
        <p:spPr bwMode="auto">
          <a:xfrm>
            <a:off x="5586413" y="990600"/>
            <a:ext cx="3557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Listing devices from M$ windows</a:t>
            </a:r>
            <a:endParaRPr lang="zh-TW" altLang="en-US"/>
          </a:p>
        </p:txBody>
      </p:sp>
      <p:sp>
        <p:nvSpPr>
          <p:cNvPr id="12295" name="矩形 2"/>
          <p:cNvSpPr>
            <a:spLocks noChangeArrowheads="1"/>
          </p:cNvSpPr>
          <p:nvPr/>
        </p:nvSpPr>
        <p:spPr bwMode="auto">
          <a:xfrm>
            <a:off x="5638800" y="2667000"/>
            <a:ext cx="2979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Listing devices from dmesg</a:t>
            </a:r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Finding the system hardware(2)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/>
              <a:t>pciconf</a:t>
            </a:r>
            <a:endParaRPr lang="en-US" altLang="zh-TW" dirty="0" smtClean="0"/>
          </a:p>
          <a:p>
            <a:pPr lvl="1" eaLnBrk="1" hangingPunct="1"/>
            <a:r>
              <a:rPr lang="en-US" altLang="zh-TW" dirty="0" err="1" smtClean="0"/>
              <a:t>pciconf</a:t>
            </a:r>
            <a:r>
              <a:rPr lang="en-US" altLang="zh-TW" dirty="0" smtClean="0"/>
              <a:t> -l </a:t>
            </a:r>
          </a:p>
          <a:p>
            <a:pPr marL="0" indent="0" eaLnBrk="1" hangingPunct="1">
              <a:buNone/>
            </a:pPr>
            <a:endParaRPr lang="en-US" altLang="zh-TW" dirty="0" smtClean="0"/>
          </a:p>
        </p:txBody>
      </p:sp>
      <p:sp>
        <p:nvSpPr>
          <p:cNvPr id="12296" name="矩形 2"/>
          <p:cNvSpPr>
            <a:spLocks noChangeArrowheads="1"/>
          </p:cNvSpPr>
          <p:nvPr/>
        </p:nvSpPr>
        <p:spPr bwMode="auto">
          <a:xfrm>
            <a:off x="2971800" y="3694410"/>
            <a:ext cx="34932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May not support by GENERIC…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533843" y="2283460"/>
            <a:ext cx="7529512" cy="1200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Arial" charset="0"/>
              </a:rPr>
              <a:t>ath0@pci0:3:0:0: class=0x020000 card=0x058a1014 chip=0x1014168c </a:t>
            </a:r>
          </a:p>
          <a:p>
            <a:pPr>
              <a:defRPr/>
            </a:pPr>
            <a:r>
              <a:rPr lang="en-US" altLang="zh-TW" dirty="0">
                <a:latin typeface="Arial" charset="0"/>
              </a:rPr>
              <a:t>vendor = '</a:t>
            </a:r>
            <a:r>
              <a:rPr lang="en-US" altLang="zh-TW" dirty="0" err="1">
                <a:latin typeface="Arial" charset="0"/>
              </a:rPr>
              <a:t>Atheros</a:t>
            </a:r>
            <a:r>
              <a:rPr lang="en-US" altLang="zh-TW" dirty="0">
                <a:latin typeface="Arial" charset="0"/>
              </a:rPr>
              <a:t> Communications Inc.' </a:t>
            </a:r>
          </a:p>
          <a:p>
            <a:pPr>
              <a:defRPr/>
            </a:pPr>
            <a:r>
              <a:rPr lang="en-US" altLang="zh-TW" dirty="0">
                <a:latin typeface="Arial" charset="0"/>
              </a:rPr>
              <a:t>device = 'AR5212 </a:t>
            </a:r>
            <a:r>
              <a:rPr lang="en-US" altLang="zh-TW" dirty="0" err="1">
                <a:latin typeface="Arial" charset="0"/>
              </a:rPr>
              <a:t>Atheros</a:t>
            </a:r>
            <a:r>
              <a:rPr lang="en-US" altLang="zh-TW" dirty="0">
                <a:latin typeface="Arial" charset="0"/>
              </a:rPr>
              <a:t> AR5212 802.11abg wireless' </a:t>
            </a:r>
          </a:p>
          <a:p>
            <a:pPr>
              <a:defRPr/>
            </a:pPr>
            <a:r>
              <a:rPr lang="en-US" altLang="zh-TW" dirty="0">
                <a:latin typeface="Arial" charset="0"/>
              </a:rPr>
              <a:t>class = network subclass = </a:t>
            </a:r>
            <a:r>
              <a:rPr lang="en-US" altLang="zh-TW" dirty="0" err="1">
                <a:latin typeface="Arial" charset="0"/>
              </a:rPr>
              <a:t>ethernet</a:t>
            </a:r>
            <a:endParaRPr lang="zh-TW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871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Finding the system hardware(3)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/>
              <a:t>pciconf</a:t>
            </a:r>
            <a:r>
              <a:rPr lang="en-US" altLang="zh-TW" dirty="0" smtClean="0"/>
              <a:t> &amp; man page </a:t>
            </a:r>
          </a:p>
          <a:p>
            <a:pPr lvl="1" eaLnBrk="1" hangingPunct="1"/>
            <a:r>
              <a:rPr lang="en-US" altLang="zh-TW" dirty="0" smtClean="0"/>
              <a:t>man -k </a:t>
            </a:r>
            <a:r>
              <a:rPr lang="en-US" altLang="zh-TW" i="1" dirty="0" smtClean="0"/>
              <a:t>Atheros</a:t>
            </a:r>
          </a:p>
          <a:p>
            <a:pPr lvl="2" eaLnBrk="1" hangingPunct="1"/>
            <a:r>
              <a:rPr lang="en-US" altLang="zh-TW" dirty="0" smtClean="0"/>
              <a:t>Find drivers from company name</a:t>
            </a:r>
          </a:p>
          <a:p>
            <a:pPr lvl="1" eaLnBrk="1" hangingPunct="1"/>
            <a:r>
              <a:rPr lang="en-US" altLang="zh-TW" dirty="0" err="1" smtClean="0"/>
              <a:t>pciconf</a:t>
            </a:r>
            <a:r>
              <a:rPr lang="en-US" altLang="zh-TW" dirty="0" smtClean="0"/>
              <a:t> -l &amp; man</a:t>
            </a:r>
          </a:p>
          <a:p>
            <a:pPr lvl="2" eaLnBrk="1" hangingPunct="1"/>
            <a:r>
              <a:rPr lang="en-US" altLang="zh-TW" dirty="0" smtClean="0"/>
              <a:t>List all attached devices</a:t>
            </a:r>
          </a:p>
          <a:p>
            <a:pPr lvl="2" eaLnBrk="1" hangingPunct="1"/>
            <a:endParaRPr lang="en-US" altLang="zh-TW" dirty="0"/>
          </a:p>
          <a:p>
            <a:pPr lvl="2" eaLnBrk="1" hangingPunct="1"/>
            <a:endParaRPr lang="en-US" altLang="zh-TW" dirty="0" smtClean="0"/>
          </a:p>
          <a:p>
            <a:pPr lvl="2" eaLnBrk="1" hangingPunct="1"/>
            <a:endParaRPr lang="en-US" altLang="zh-TW" dirty="0"/>
          </a:p>
          <a:p>
            <a:pPr lvl="2" eaLnBrk="1" hangingPunct="1"/>
            <a:endParaRPr lang="en-US" altLang="zh-TW" dirty="0" smtClean="0"/>
          </a:p>
          <a:p>
            <a:pPr lvl="2" eaLnBrk="1" hangingPunct="1"/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man </a:t>
            </a:r>
            <a:r>
              <a:rPr lang="en-US" altLang="zh-TW" i="1" dirty="0" smtClean="0"/>
              <a:t>[device]</a:t>
            </a:r>
          </a:p>
          <a:p>
            <a:pPr lvl="3" eaLnBrk="1" hangingPunct="1"/>
            <a:r>
              <a:rPr lang="en-US" altLang="zh-TW" dirty="0" smtClean="0"/>
              <a:t>man </a:t>
            </a:r>
            <a:r>
              <a:rPr lang="en-US" altLang="zh-TW" dirty="0" err="1" smtClean="0"/>
              <a:t>em</a:t>
            </a:r>
            <a:endParaRPr lang="zh-TW" altLang="en-US" dirty="0" smtClean="0"/>
          </a:p>
        </p:txBody>
      </p:sp>
      <p:sp>
        <p:nvSpPr>
          <p:cNvPr id="9" name="文字方塊 8"/>
          <p:cNvSpPr txBox="1"/>
          <p:nvPr/>
        </p:nvSpPr>
        <p:spPr>
          <a:xfrm>
            <a:off x="843844" y="3352800"/>
            <a:ext cx="7919156" cy="1600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>
                <a:latin typeface="Arial" charset="0"/>
              </a:rPr>
              <a:t>ehci1@pci0:0:29:7:      class=0x0c0320 card=0x3a3a8086 chip=0x3a3a8086 rev=0x00 </a:t>
            </a:r>
            <a:r>
              <a:rPr lang="en-US" altLang="zh-TW" sz="1400" dirty="0" err="1">
                <a:latin typeface="Arial" charset="0"/>
              </a:rPr>
              <a:t>hdr</a:t>
            </a:r>
            <a:r>
              <a:rPr lang="en-US" altLang="zh-TW" sz="1400" dirty="0">
                <a:latin typeface="Arial" charset="0"/>
              </a:rPr>
              <a:t>=0x00</a:t>
            </a:r>
          </a:p>
          <a:p>
            <a:pPr>
              <a:defRPr/>
            </a:pPr>
            <a:r>
              <a:rPr lang="en-US" altLang="zh-TW" sz="1400" dirty="0">
                <a:latin typeface="Arial" charset="0"/>
              </a:rPr>
              <a:t>pcib10@pci0:0:30:0:     class=0x060401 card=0x244e8086 chip=0x244e8086 rev=0x90 </a:t>
            </a:r>
            <a:r>
              <a:rPr lang="en-US" altLang="zh-TW" sz="1400" dirty="0" err="1">
                <a:latin typeface="Arial" charset="0"/>
              </a:rPr>
              <a:t>hdr</a:t>
            </a:r>
            <a:r>
              <a:rPr lang="en-US" altLang="zh-TW" sz="1400" dirty="0">
                <a:latin typeface="Arial" charset="0"/>
              </a:rPr>
              <a:t>=0x01</a:t>
            </a:r>
          </a:p>
          <a:p>
            <a:pPr>
              <a:defRPr/>
            </a:pPr>
            <a:r>
              <a:rPr lang="en-US" altLang="zh-TW" sz="1400" dirty="0">
                <a:latin typeface="Arial" charset="0"/>
              </a:rPr>
              <a:t>isab0@pci0:0:31:0:      class=0x060100 card=0x3a168086 chip=0x3a168086 rev=0x00 </a:t>
            </a:r>
            <a:r>
              <a:rPr lang="en-US" altLang="zh-TW" sz="1400" dirty="0" err="1">
                <a:latin typeface="Arial" charset="0"/>
              </a:rPr>
              <a:t>hdr</a:t>
            </a:r>
            <a:r>
              <a:rPr lang="en-US" altLang="zh-TW" sz="1400" dirty="0">
                <a:latin typeface="Arial" charset="0"/>
              </a:rPr>
              <a:t>=0x00</a:t>
            </a:r>
          </a:p>
          <a:p>
            <a:pPr>
              <a:defRPr/>
            </a:pPr>
            <a:r>
              <a:rPr lang="en-US" altLang="zh-TW" sz="1400" dirty="0">
                <a:latin typeface="Arial" charset="0"/>
              </a:rPr>
              <a:t>ahci0@pci0:0:31:2:      class=0x010601 card=0x3a228086 chip=0x3a228086 rev=0x00 </a:t>
            </a:r>
            <a:r>
              <a:rPr lang="en-US" altLang="zh-TW" sz="1400" dirty="0" err="1">
                <a:latin typeface="Arial" charset="0"/>
              </a:rPr>
              <a:t>hdr</a:t>
            </a:r>
            <a:r>
              <a:rPr lang="en-US" altLang="zh-TW" sz="1400" dirty="0">
                <a:latin typeface="Arial" charset="0"/>
              </a:rPr>
              <a:t>=0x00</a:t>
            </a:r>
          </a:p>
          <a:p>
            <a:pPr>
              <a:defRPr/>
            </a:pPr>
            <a:r>
              <a:rPr lang="en-US" altLang="zh-TW" sz="1400" dirty="0">
                <a:latin typeface="Arial" charset="0"/>
              </a:rPr>
              <a:t>none8@pci0:0:31:3:      class=0x0c0500 card=0x3a308086 chip=0x3a308086 rev=0x00 </a:t>
            </a:r>
            <a:r>
              <a:rPr lang="en-US" altLang="zh-TW" sz="1400" dirty="0" err="1">
                <a:latin typeface="Arial" charset="0"/>
              </a:rPr>
              <a:t>hdr</a:t>
            </a:r>
            <a:r>
              <a:rPr lang="en-US" altLang="zh-TW" sz="1400" dirty="0">
                <a:latin typeface="Arial" charset="0"/>
              </a:rPr>
              <a:t>=0x00</a:t>
            </a:r>
          </a:p>
          <a:p>
            <a:pPr>
              <a:defRPr/>
            </a:pPr>
            <a:r>
              <a:rPr lang="en-US" altLang="zh-TW" sz="1400" dirty="0">
                <a:latin typeface="Arial" charset="0"/>
              </a:rPr>
              <a:t>em0@pci0:3:0:0: class=0x020000 card=0x00008086 chip=0x10d38086 rev=0x00 </a:t>
            </a:r>
            <a:r>
              <a:rPr lang="en-US" altLang="zh-TW" sz="1400" dirty="0" err="1">
                <a:latin typeface="Arial" charset="0"/>
              </a:rPr>
              <a:t>hdr</a:t>
            </a:r>
            <a:r>
              <a:rPr lang="en-US" altLang="zh-TW" sz="1400" dirty="0">
                <a:latin typeface="Arial" charset="0"/>
              </a:rPr>
              <a:t>=0x00</a:t>
            </a:r>
          </a:p>
          <a:p>
            <a:pPr>
              <a:defRPr/>
            </a:pPr>
            <a:r>
              <a:rPr lang="en-US" altLang="zh-TW" sz="1400" dirty="0">
                <a:latin typeface="Arial" charset="0"/>
              </a:rPr>
              <a:t>em1@pci0:2:0:0: class=0x020000 card=0x00008086 chip=0x10d38086 rev=0x00 </a:t>
            </a:r>
            <a:r>
              <a:rPr lang="en-US" altLang="zh-TW" sz="1400" dirty="0" err="1">
                <a:latin typeface="Arial" charset="0"/>
              </a:rPr>
              <a:t>hdr</a:t>
            </a:r>
            <a:r>
              <a:rPr lang="en-US" altLang="zh-TW" sz="1400" dirty="0">
                <a:latin typeface="Arial" charset="0"/>
              </a:rPr>
              <a:t>=0x00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b="48030"/>
          <a:stretch/>
        </p:blipFill>
        <p:spPr>
          <a:xfrm>
            <a:off x="1400175" y="5657909"/>
            <a:ext cx="6953250" cy="87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7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Finding the system hardware(4)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Man page for devices</a:t>
            </a:r>
          </a:p>
          <a:p>
            <a:pPr lvl="1" eaLnBrk="1" hangingPunct="1"/>
            <a:r>
              <a:rPr lang="en-US" altLang="zh-TW" dirty="0" smtClean="0"/>
              <a:t>man </a:t>
            </a:r>
            <a:r>
              <a:rPr lang="en-US" altLang="zh-TW" i="1" dirty="0" smtClean="0"/>
              <a:t>[device]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/>
          <a:srcRect r="3555"/>
          <a:stretch/>
        </p:blipFill>
        <p:spPr>
          <a:xfrm>
            <a:off x="609600" y="2286000"/>
            <a:ext cx="8458200" cy="31242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69495" y="5505271"/>
            <a:ext cx="85344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200" dirty="0" err="1"/>
              <a:t>bge</a:t>
            </a:r>
            <a:r>
              <a:rPr lang="en-US" altLang="zh-TW" sz="1200" dirty="0"/>
              <a:t>	# Broadcom BCM570xx Gigabit Ethernet</a:t>
            </a:r>
          </a:p>
          <a:p>
            <a:r>
              <a:rPr lang="en-US" altLang="zh-TW" sz="1200" dirty="0" err="1"/>
              <a:t>fxp</a:t>
            </a:r>
            <a:r>
              <a:rPr lang="en-US" altLang="zh-TW" sz="1200" dirty="0"/>
              <a:t>	# Intel </a:t>
            </a:r>
            <a:r>
              <a:rPr lang="en-US" altLang="zh-TW" sz="1200" dirty="0" err="1"/>
              <a:t>EtherExpress</a:t>
            </a:r>
            <a:r>
              <a:rPr lang="en-US" altLang="zh-TW" sz="1200" dirty="0"/>
              <a:t> PRO/100B (82557, 82558)</a:t>
            </a:r>
          </a:p>
          <a:p>
            <a:r>
              <a:rPr lang="en-US" altLang="zh-TW" sz="1200" dirty="0" err="1"/>
              <a:t>em</a:t>
            </a:r>
            <a:r>
              <a:rPr lang="en-US" altLang="zh-TW" sz="1200" dirty="0"/>
              <a:t>	# Intel PRO/1000 Gigabit Ethernet Family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200" dirty="0" err="1"/>
              <a:t>igb</a:t>
            </a:r>
            <a:r>
              <a:rPr lang="en-US" altLang="zh-TW" sz="1200" dirty="0"/>
              <a:t>	# Intel PRO/1000 PCIE Server Gigabit Family</a:t>
            </a:r>
          </a:p>
          <a:p>
            <a:r>
              <a:rPr lang="en-US" altLang="zh-TW" sz="1200" dirty="0" err="1"/>
              <a:t>rl</a:t>
            </a:r>
            <a:r>
              <a:rPr lang="en-US" altLang="zh-TW" sz="1200" dirty="0"/>
              <a:t>	# </a:t>
            </a:r>
            <a:r>
              <a:rPr lang="en-US" altLang="zh-TW" sz="1200" dirty="0" err="1"/>
              <a:t>RealTek</a:t>
            </a:r>
            <a:r>
              <a:rPr lang="en-US" altLang="zh-TW" sz="1200" dirty="0"/>
              <a:t> 8129/8139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200" dirty="0" err="1"/>
              <a:t>vmx</a:t>
            </a:r>
            <a:r>
              <a:rPr lang="en-US" altLang="zh-TW" sz="1200" dirty="0"/>
              <a:t>	# VMware VMXNET3 </a:t>
            </a:r>
            <a:r>
              <a:rPr lang="en-US" altLang="zh-TW" sz="1200" dirty="0" smtClean="0"/>
              <a:t>Ethernet</a:t>
            </a:r>
            <a:endParaRPr lang="en-US" altLang="zh-TW" sz="1200" dirty="0"/>
          </a:p>
        </p:txBody>
      </p:sp>
    </p:spTree>
    <p:extLst>
      <p:ext uri="{BB962C8B-B14F-4D97-AF65-F5344CB8AC3E}">
        <p14:creationId xmlns:p14="http://schemas.microsoft.com/office/powerpoint/2010/main" val="4716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Building a FreeBSD Kernel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solidFill>
                  <a:srgbClr val="FF0000"/>
                </a:solidFill>
                <a:ea typeface="新細明體" pitchFamily="18" charset="-120"/>
              </a:rPr>
              <a:t>	Configuration file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Each line is a control phrase</a:t>
            </a:r>
          </a:p>
          <a:p>
            <a:pPr lvl="1" eaLnBrk="1" hangingPunct="1">
              <a:buFontTx/>
              <a:buNone/>
            </a:pPr>
            <a:r>
              <a:rPr lang="en-US" altLang="zh-TW" sz="1400" dirty="0" smtClean="0">
                <a:ea typeface="新細明體" panose="02020500000000000000" pitchFamily="18" charset="-120"/>
              </a:rPr>
              <a:t>[Ref] </a:t>
            </a:r>
            <a:r>
              <a:rPr lang="en-US" altLang="zh-TW" sz="1400" dirty="0" smtClean="0">
                <a:hlinkClick r:id="rId2"/>
              </a:rPr>
              <a:t>http://www.freebsd.org/doc/en_US.ISO8859-1/books/handbook/kernelconfig-config.html</a:t>
            </a:r>
            <a:endParaRPr lang="en-US" altLang="zh-TW" sz="14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Keyword + arguments</a:t>
            </a:r>
          </a:p>
        </p:txBody>
      </p:sp>
      <p:graphicFrame>
        <p:nvGraphicFramePr>
          <p:cNvPr id="15496" name="Group 13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576318545"/>
              </p:ext>
            </p:extLst>
          </p:nvPr>
        </p:nvGraphicFramePr>
        <p:xfrm>
          <a:off x="1039813" y="2654300"/>
          <a:ext cx="7646987" cy="2347114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67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Keyword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Function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Example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machine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machine type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i386 or amd64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cpu</a:t>
                      </a: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CPU type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I586_CPU or HAMMER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ident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name of the kernel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SABSD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maxusers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kernel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’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 table sizes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options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various comiple-time options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INET or INET6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device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Declares devices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fxp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 or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em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350" name="矩形 2"/>
          <p:cNvSpPr>
            <a:spLocks noChangeArrowheads="1"/>
          </p:cNvSpPr>
          <p:nvPr/>
        </p:nvSpPr>
        <p:spPr bwMode="auto">
          <a:xfrm>
            <a:off x="5638800" y="990600"/>
            <a:ext cx="2454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The explanations on </a:t>
            </a:r>
          </a:p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options and devices…</a:t>
            </a:r>
            <a:endParaRPr lang="zh-TW" altLang="en-US"/>
          </a:p>
        </p:txBody>
      </p:sp>
      <p:sp>
        <p:nvSpPr>
          <p:cNvPr id="13351" name="矩形 2"/>
          <p:cNvSpPr>
            <a:spLocks noChangeArrowheads="1"/>
          </p:cNvSpPr>
          <p:nvPr/>
        </p:nvSpPr>
        <p:spPr bwMode="auto">
          <a:xfrm>
            <a:off x="4114800" y="2133600"/>
            <a:ext cx="17363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e.g. device </a:t>
            </a:r>
            <a:r>
              <a:rPr lang="en-US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zh-TW" dirty="0" err="1">
                <a:solidFill>
                  <a:srgbClr val="FF0000"/>
                </a:solidFill>
                <a:sym typeface="Wingdings" panose="05000000000000000000" pitchFamily="2" charset="2"/>
              </a:rPr>
              <a:t>fxp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2093958" y="5078720"/>
            <a:ext cx="5043368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200" dirty="0" err="1" smtClean="0">
                <a:latin typeface="Arial" charset="0"/>
              </a:rPr>
              <a:t>cpu</a:t>
            </a:r>
            <a:r>
              <a:rPr lang="en-US" altLang="zh-TW" sz="1200" dirty="0" smtClean="0">
                <a:latin typeface="Arial" charset="0"/>
              </a:rPr>
              <a:t>             I486_CPU</a:t>
            </a:r>
          </a:p>
          <a:p>
            <a:pPr>
              <a:defRPr/>
            </a:pPr>
            <a:r>
              <a:rPr lang="en-US" altLang="zh-TW" sz="1200" dirty="0" err="1" smtClean="0">
                <a:latin typeface="Arial" charset="0"/>
              </a:rPr>
              <a:t>cpu</a:t>
            </a:r>
            <a:r>
              <a:rPr lang="en-US" altLang="zh-TW" sz="1200" dirty="0" smtClean="0">
                <a:latin typeface="Arial" charset="0"/>
              </a:rPr>
              <a:t>             I586_CPU</a:t>
            </a:r>
          </a:p>
          <a:p>
            <a:pPr>
              <a:defRPr/>
            </a:pPr>
            <a:r>
              <a:rPr lang="en-US" altLang="zh-TW" sz="1200" dirty="0" err="1" smtClean="0">
                <a:latin typeface="Arial" charset="0"/>
              </a:rPr>
              <a:t>cpu</a:t>
            </a:r>
            <a:r>
              <a:rPr lang="en-US" altLang="zh-TW" sz="1200" dirty="0" smtClean="0">
                <a:latin typeface="Arial" charset="0"/>
              </a:rPr>
              <a:t>             </a:t>
            </a:r>
            <a:r>
              <a:rPr lang="en-US" altLang="zh-TW" sz="1200" dirty="0">
                <a:latin typeface="Arial" charset="0"/>
              </a:rPr>
              <a:t>I686_CPU</a:t>
            </a:r>
          </a:p>
          <a:p>
            <a:pPr>
              <a:defRPr/>
            </a:pPr>
            <a:r>
              <a:rPr lang="en-US" altLang="zh-TW" sz="1200" dirty="0">
                <a:latin typeface="Arial" charset="0"/>
              </a:rPr>
              <a:t>ident           </a:t>
            </a:r>
            <a:r>
              <a:rPr lang="en-US" altLang="zh-TW" sz="1200" dirty="0" smtClean="0">
                <a:latin typeface="Arial" charset="0"/>
              </a:rPr>
              <a:t>GENERIC</a:t>
            </a:r>
            <a:endParaRPr lang="en-US" altLang="zh-TW" sz="1200" dirty="0">
              <a:latin typeface="Arial" charset="0"/>
            </a:endParaRPr>
          </a:p>
          <a:p>
            <a:pPr>
              <a:defRPr/>
            </a:pPr>
            <a:r>
              <a:rPr lang="en-US" altLang="zh-TW" sz="1200" dirty="0" smtClean="0">
                <a:latin typeface="Arial" charset="0"/>
              </a:rPr>
              <a:t>options         </a:t>
            </a:r>
            <a:r>
              <a:rPr lang="en-US" altLang="zh-TW" sz="1200" dirty="0">
                <a:latin typeface="Arial" charset="0"/>
              </a:rPr>
              <a:t>SCHED_ULE               # ULE scheduler</a:t>
            </a:r>
          </a:p>
          <a:p>
            <a:pPr>
              <a:defRPr/>
            </a:pPr>
            <a:r>
              <a:rPr lang="en-US" altLang="zh-TW" sz="1200" dirty="0">
                <a:latin typeface="Arial" charset="0"/>
              </a:rPr>
              <a:t>options         PREEMPTION              # Enable kernel thread preemption</a:t>
            </a:r>
          </a:p>
          <a:p>
            <a:pPr>
              <a:defRPr/>
            </a:pPr>
            <a:r>
              <a:rPr lang="en-US" altLang="zh-TW" sz="1200" dirty="0">
                <a:latin typeface="Arial" charset="0"/>
              </a:rPr>
              <a:t>options         INET                    # </a:t>
            </a:r>
            <a:r>
              <a:rPr lang="en-US" altLang="zh-TW" sz="1200" dirty="0" err="1" smtClean="0">
                <a:latin typeface="Arial" charset="0"/>
              </a:rPr>
              <a:t>InterNETworking</a:t>
            </a:r>
            <a:endParaRPr lang="en-US" altLang="zh-TW" sz="1200" dirty="0" smtClean="0">
              <a:latin typeface="Arial" charset="0"/>
            </a:endParaRPr>
          </a:p>
          <a:p>
            <a:pPr>
              <a:defRPr/>
            </a:pPr>
            <a:r>
              <a:rPr lang="en-US" altLang="zh-TW" sz="1200" dirty="0">
                <a:latin typeface="Arial" charset="0"/>
              </a:rPr>
              <a:t>device          </a:t>
            </a:r>
            <a:r>
              <a:rPr lang="en-US" altLang="zh-TW" sz="1200" dirty="0" err="1">
                <a:latin typeface="Arial" charset="0"/>
              </a:rPr>
              <a:t>em</a:t>
            </a:r>
            <a:endParaRPr lang="en-US" altLang="zh-TW" sz="1200" dirty="0">
              <a:latin typeface="Arial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876800" y="5092938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i386/</a:t>
            </a:r>
            <a:r>
              <a:rPr lang="en-US" altLang="zh-TW" b="1" dirty="0" err="1" smtClean="0">
                <a:solidFill>
                  <a:srgbClr val="FF0000"/>
                </a:solidFill>
              </a:rPr>
              <a:t>conf</a:t>
            </a:r>
            <a:r>
              <a:rPr lang="en-US" altLang="zh-TW" b="1" dirty="0" smtClean="0">
                <a:solidFill>
                  <a:srgbClr val="FF0000"/>
                </a:solidFill>
              </a:rPr>
              <a:t>/GENERIC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 </a:t>
            </a:r>
            <a:r>
              <a:rPr lang="en-US" altLang="zh-TW" dirty="0"/>
              <a:t>Dependency</a:t>
            </a:r>
            <a:endParaRPr kumimoji="1"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0600" y="1524000"/>
            <a:ext cx="7978254" cy="17526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706" y="3962400"/>
            <a:ext cx="8409259" cy="1676400"/>
          </a:xfrm>
          <a:prstGeom prst="rect">
            <a:avLst/>
          </a:prstGeom>
        </p:spPr>
      </p:pic>
      <p:cxnSp>
        <p:nvCxnSpPr>
          <p:cNvPr id="7" name="直線單箭頭接點 5"/>
          <p:cNvCxnSpPr>
            <a:cxnSpLocks noChangeShapeType="1"/>
          </p:cNvCxnSpPr>
          <p:nvPr/>
        </p:nvCxnSpPr>
        <p:spPr bwMode="auto">
          <a:xfrm flipH="1">
            <a:off x="6248400" y="1981200"/>
            <a:ext cx="91440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8" name="直線單箭頭接點 5"/>
          <p:cNvCxnSpPr>
            <a:cxnSpLocks noChangeShapeType="1"/>
          </p:cNvCxnSpPr>
          <p:nvPr/>
        </p:nvCxnSpPr>
        <p:spPr bwMode="auto">
          <a:xfrm flipH="1">
            <a:off x="7924800" y="4267200"/>
            <a:ext cx="91440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892789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Kernel backup</a:t>
            </a:r>
            <a:endParaRPr lang="zh-TW" altLang="en-US" dirty="0"/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Kernel file locations</a:t>
            </a:r>
          </a:p>
          <a:p>
            <a:pPr lvl="1"/>
            <a:r>
              <a:rPr lang="en-US" altLang="zh-TW" dirty="0" smtClean="0"/>
              <a:t>Put in the /boot directory</a:t>
            </a:r>
          </a:p>
          <a:p>
            <a:pPr lvl="1"/>
            <a:r>
              <a:rPr lang="en-US" altLang="zh-TW" dirty="0" smtClean="0"/>
              <a:t>/boot/GENERIC/kernel, /boot/</a:t>
            </a:r>
            <a:r>
              <a:rPr lang="en-US" altLang="zh-TW" dirty="0" err="1" smtClean="0"/>
              <a:t>kernel.old</a:t>
            </a:r>
            <a:r>
              <a:rPr lang="en-US" altLang="zh-TW" dirty="0" smtClean="0"/>
              <a:t>/kernel</a:t>
            </a:r>
          </a:p>
          <a:p>
            <a:pPr lvl="1"/>
            <a:r>
              <a:rPr lang="en-US" altLang="zh-TW" dirty="0" smtClean="0"/>
              <a:t>/</a:t>
            </a:r>
            <a:r>
              <a:rPr lang="en-US" altLang="zh-TW" dirty="0" err="1" smtClean="0"/>
              <a:t>kernel.GENERIC</a:t>
            </a:r>
            <a:r>
              <a:rPr lang="en-US" altLang="zh-TW" dirty="0" smtClean="0"/>
              <a:t>, /</a:t>
            </a:r>
            <a:r>
              <a:rPr lang="en-US" altLang="zh-TW" dirty="0" err="1" smtClean="0"/>
              <a:t>kernel.old</a:t>
            </a:r>
            <a:r>
              <a:rPr lang="en-US" altLang="zh-TW" dirty="0" smtClean="0"/>
              <a:t> (</a:t>
            </a:r>
            <a:r>
              <a:rPr lang="en-US" altLang="zh-TW" dirty="0" err="1" smtClean="0"/>
              <a:t>Freebsd</a:t>
            </a:r>
            <a:r>
              <a:rPr lang="en-US" altLang="zh-TW" dirty="0" smtClean="0"/>
              <a:t> 4.x)</a:t>
            </a:r>
          </a:p>
          <a:p>
            <a:r>
              <a:rPr lang="en-US" altLang="zh-TW" dirty="0" smtClean="0"/>
              <a:t>Backup bootable kernel</a:t>
            </a:r>
          </a:p>
          <a:p>
            <a:pPr lvl="1"/>
            <a:r>
              <a:rPr lang="en-US" altLang="zh-TW" dirty="0"/>
              <a:t>#</a:t>
            </a:r>
            <a:r>
              <a:rPr lang="en-US" altLang="zh-TW" dirty="0" err="1"/>
              <a:t>cp</a:t>
            </a:r>
            <a:r>
              <a:rPr lang="en-US" altLang="zh-TW" dirty="0"/>
              <a:t> -Ra /boot/kernel /boot/</a:t>
            </a:r>
            <a:r>
              <a:rPr lang="en-US" altLang="zh-TW" dirty="0" err="1"/>
              <a:t>kernel.GENERIC</a:t>
            </a:r>
            <a:endParaRPr lang="en-US" altLang="zh-TW" dirty="0" smtClean="0"/>
          </a:p>
          <a:p>
            <a:r>
              <a:rPr lang="en-US" altLang="zh-TW" dirty="0" smtClean="0"/>
              <a:t>If something goes wrong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ok mode !</a:t>
            </a:r>
          </a:p>
          <a:p>
            <a:pPr lvl="2"/>
            <a:r>
              <a:rPr lang="en-US" altLang="zh-TW" dirty="0" smtClean="0"/>
              <a:t>unload kernel; load </a:t>
            </a:r>
            <a:r>
              <a:rPr lang="en-US" altLang="zh-TW" dirty="0" err="1" smtClean="0"/>
              <a:t>kernel.old</a:t>
            </a:r>
            <a:r>
              <a:rPr lang="en-US" altLang="zh-TW" dirty="0" smtClean="0"/>
              <a:t>/kernel</a:t>
            </a:r>
          </a:p>
          <a:p>
            <a:pPr lvl="2"/>
            <a:r>
              <a:rPr lang="en-US" altLang="zh-TW" dirty="0" smtClean="0"/>
              <a:t>load kernel modules</a:t>
            </a:r>
          </a:p>
          <a:p>
            <a:pPr lvl="1"/>
            <a:r>
              <a:rPr lang="en-US" altLang="zh-TW" dirty="0" smtClean="0"/>
              <a:t>mv /</a:t>
            </a:r>
            <a:r>
              <a:rPr lang="en-US" altLang="zh-TW" dirty="0" smtClean="0"/>
              <a:t>boot/kernel </a:t>
            </a:r>
            <a:r>
              <a:rPr lang="en-US" altLang="zh-TW" i="1" dirty="0" smtClean="0"/>
              <a:t>/boot/</a:t>
            </a:r>
            <a:r>
              <a:rPr lang="en-US" altLang="zh-TW" i="1" dirty="0" err="1" smtClean="0"/>
              <a:t>kernel.bad</a:t>
            </a:r>
            <a:endParaRPr lang="en-US" altLang="zh-TW" i="1" dirty="0" smtClean="0"/>
          </a:p>
          <a:p>
            <a:pPr lvl="1"/>
            <a:endParaRPr lang="en-US" altLang="zh-TW" dirty="0" smtClean="0"/>
          </a:p>
        </p:txBody>
      </p:sp>
      <p:sp>
        <p:nvSpPr>
          <p:cNvPr id="14340" name="矩形 2"/>
          <p:cNvSpPr>
            <a:spLocks noChangeArrowheads="1"/>
          </p:cNvSpPr>
          <p:nvPr/>
        </p:nvSpPr>
        <p:spPr bwMode="auto">
          <a:xfrm>
            <a:off x="3810000" y="381000"/>
            <a:ext cx="3856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Your last chance to prevent module </a:t>
            </a:r>
          </a:p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missing…to survive!!</a:t>
            </a:r>
            <a:endParaRPr lang="zh-TW" altLang="en-US"/>
          </a:p>
        </p:txBody>
      </p:sp>
      <p:sp>
        <p:nvSpPr>
          <p:cNvPr id="14341" name="矩形 2"/>
          <p:cNvSpPr>
            <a:spLocks noChangeArrowheads="1"/>
          </p:cNvSpPr>
          <p:nvPr/>
        </p:nvSpPr>
        <p:spPr bwMode="auto">
          <a:xfrm>
            <a:off x="4038600" y="1295400"/>
            <a:ext cx="49545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Old kernel is automatically moved to </a:t>
            </a:r>
            <a:r>
              <a:rPr lang="en-US" altLang="zh-TW" dirty="0" err="1">
                <a:solidFill>
                  <a:srgbClr val="FF0000"/>
                </a:solidFill>
                <a:sym typeface="Wingdings" panose="05000000000000000000" pitchFamily="2" charset="2"/>
              </a:rPr>
              <a:t>kernel.old</a:t>
            </a:r>
            <a:endParaRPr lang="en-US" altLang="zh-TW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when you’re making the new kernel</a:t>
            </a:r>
            <a:endParaRPr lang="zh-TW" altLang="en-US" dirty="0"/>
          </a:p>
        </p:txBody>
      </p:sp>
      <p:sp>
        <p:nvSpPr>
          <p:cNvPr id="7" name="矩形 2"/>
          <p:cNvSpPr>
            <a:spLocks noChangeArrowheads="1"/>
          </p:cNvSpPr>
          <p:nvPr/>
        </p:nvSpPr>
        <p:spPr bwMode="auto">
          <a:xfrm>
            <a:off x="5468000" y="4648200"/>
            <a:ext cx="2198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or </a:t>
            </a:r>
            <a:r>
              <a:rPr lang="en-US" altLang="zh-TW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kernel.GENERIC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Ok mode</a:t>
            </a:r>
            <a:endParaRPr lang="zh-TW" altLang="en-US" dirty="0"/>
          </a:p>
        </p:txBody>
      </p:sp>
      <p:pic>
        <p:nvPicPr>
          <p:cNvPr id="15364" name="圖片 4" descr="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5105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365" name="直線單箭頭接點 5"/>
          <p:cNvCxnSpPr>
            <a:cxnSpLocks noChangeShapeType="1"/>
          </p:cNvCxnSpPr>
          <p:nvPr/>
        </p:nvCxnSpPr>
        <p:spPr bwMode="auto">
          <a:xfrm flipH="1">
            <a:off x="2362200" y="5410200"/>
            <a:ext cx="91440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5366" name="直線單箭頭接點 6"/>
          <p:cNvCxnSpPr>
            <a:cxnSpLocks noChangeShapeType="1"/>
          </p:cNvCxnSpPr>
          <p:nvPr/>
        </p:nvCxnSpPr>
        <p:spPr bwMode="auto">
          <a:xfrm flipH="1">
            <a:off x="3886200" y="5562600"/>
            <a:ext cx="91440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5367" name="矩形 8"/>
          <p:cNvSpPr>
            <a:spLocks noChangeArrowheads="1"/>
          </p:cNvSpPr>
          <p:nvPr/>
        </p:nvSpPr>
        <p:spPr bwMode="auto">
          <a:xfrm>
            <a:off x="4572000" y="6096000"/>
            <a:ext cx="3994150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Or “enable modules” in the ok mode..</a:t>
            </a:r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3"/>
          <a:srcRect t="27117" b="11865"/>
          <a:stretch/>
        </p:blipFill>
        <p:spPr>
          <a:xfrm>
            <a:off x="758510" y="1905000"/>
            <a:ext cx="8236580" cy="27432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 bwMode="auto">
          <a:xfrm>
            <a:off x="1040567" y="2819400"/>
            <a:ext cx="3836233" cy="228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Introduction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UNIX </a:t>
            </a:r>
            <a:r>
              <a:rPr lang="en-US" altLang="zh-TW" sz="3000" dirty="0" smtClean="0">
                <a:solidFill>
                  <a:srgbClr val="FF0000"/>
                </a:solidFill>
                <a:ea typeface="新細明體" pitchFamily="18" charset="-120"/>
              </a:rPr>
              <a:t>Kernel</a:t>
            </a:r>
            <a:r>
              <a:rPr lang="en-US" altLang="zh-TW" sz="3000" dirty="0" smtClean="0">
                <a:ea typeface="新細明體" pitchFamily="18" charset="-120"/>
              </a:rPr>
              <a:t> and Shell</a:t>
            </a:r>
          </a:p>
        </p:txBody>
      </p:sp>
      <p:pic>
        <p:nvPicPr>
          <p:cNvPr id="4099" name="Picture 4" descr="無標題-全彩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5410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 descr="無標題-全彩-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0" r="16643"/>
          <a:stretch>
            <a:fillRect/>
          </a:stretch>
        </p:blipFill>
        <p:spPr bwMode="auto">
          <a:xfrm>
            <a:off x="6400800" y="3733800"/>
            <a:ext cx="220186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1" name="Group 14"/>
          <p:cNvGrpSpPr>
            <a:grpSpLocks/>
          </p:cNvGrpSpPr>
          <p:nvPr/>
        </p:nvGrpSpPr>
        <p:grpSpPr bwMode="auto">
          <a:xfrm>
            <a:off x="4211638" y="4495800"/>
            <a:ext cx="2074862" cy="1600200"/>
            <a:chOff x="2653" y="2832"/>
            <a:chExt cx="1307" cy="1008"/>
          </a:xfrm>
        </p:grpSpPr>
        <p:sp>
          <p:nvSpPr>
            <p:cNvPr id="4103" name="Line 6"/>
            <p:cNvSpPr>
              <a:spLocks noChangeShapeType="1"/>
            </p:cNvSpPr>
            <p:nvPr/>
          </p:nvSpPr>
          <p:spPr bwMode="auto">
            <a:xfrm>
              <a:off x="2784" y="2832"/>
              <a:ext cx="0" cy="672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4" name="Line 7"/>
            <p:cNvSpPr>
              <a:spLocks noChangeShapeType="1"/>
            </p:cNvSpPr>
            <p:nvPr/>
          </p:nvSpPr>
          <p:spPr bwMode="auto">
            <a:xfrm>
              <a:off x="2784" y="3504"/>
              <a:ext cx="1176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5" name="Text Box 8"/>
            <p:cNvSpPr txBox="1">
              <a:spLocks noChangeArrowheads="1"/>
            </p:cNvSpPr>
            <p:nvPr/>
          </p:nvSpPr>
          <p:spPr bwMode="auto">
            <a:xfrm>
              <a:off x="2653" y="3552"/>
              <a:ext cx="8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1">
                  <a:solidFill>
                    <a:schemeClr val="accent2"/>
                  </a:solidFill>
                  <a:latin typeface="Times" panose="02020603050405020304" pitchFamily="18" charset="0"/>
                </a:rPr>
                <a:t>interpret</a:t>
              </a:r>
            </a:p>
          </p:txBody>
        </p:sp>
      </p:grpSp>
      <p:sp>
        <p:nvSpPr>
          <p:cNvPr id="4102" name="橢圓 2"/>
          <p:cNvSpPr>
            <a:spLocks noChangeArrowheads="1"/>
          </p:cNvSpPr>
          <p:nvPr/>
        </p:nvSpPr>
        <p:spPr bwMode="auto">
          <a:xfrm>
            <a:off x="6286500" y="3733800"/>
            <a:ext cx="1866900" cy="5334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Tuning the FreeBSD Kernel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876800"/>
          </a:xfrm>
        </p:spPr>
        <p:txBody>
          <a:bodyPr/>
          <a:lstStyle/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sz="1800" u="sng" dirty="0" smtClean="0">
                <a:ea typeface="新細明體" panose="02020500000000000000" pitchFamily="18" charset="-120"/>
              </a:rPr>
              <a:t>Dynamically set or get kernel parameters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All changes made by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will be lost across reboot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Use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to tune the kernel and test it, then recompile the kernel</a:t>
            </a:r>
          </a:p>
          <a:p>
            <a:pPr lvl="1" eaLnBrk="1" hangingPunct="1"/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Format: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[options] name[=value]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…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Ex: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-a 		list all kernel variables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d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kern.maxfiles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	print the description of the variable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kern.maxfiles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	print the value of the variable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sudo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kern.maxfiles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=2048</a:t>
            </a:r>
          </a:p>
        </p:txBody>
      </p:sp>
      <p:sp>
        <p:nvSpPr>
          <p:cNvPr id="16388" name="矩形 3"/>
          <p:cNvSpPr>
            <a:spLocks noChangeArrowheads="1"/>
          </p:cNvSpPr>
          <p:nvPr/>
        </p:nvSpPr>
        <p:spPr bwMode="auto">
          <a:xfrm>
            <a:off x="3598863" y="1219200"/>
            <a:ext cx="5545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e.g. maxusers/maxfiles and providing www service…</a:t>
            </a:r>
            <a:endParaRPr lang="zh-TW" altLang="en-US"/>
          </a:p>
        </p:txBody>
      </p:sp>
      <p:sp>
        <p:nvSpPr>
          <p:cNvPr id="16389" name="矩形 4"/>
          <p:cNvSpPr>
            <a:spLocks noChangeArrowheads="1"/>
          </p:cNvSpPr>
          <p:nvPr/>
        </p:nvSpPr>
        <p:spPr bwMode="auto">
          <a:xfrm>
            <a:off x="2590800" y="2819400"/>
            <a:ext cx="6262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The other way is to write your settings into /etc/sysctl.conf…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Kernel modules </a:t>
            </a:r>
            <a:endParaRPr lang="zh-TW" altLang="en-US" dirty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410200"/>
          </a:xfrm>
        </p:spPr>
        <p:txBody>
          <a:bodyPr/>
          <a:lstStyle/>
          <a:p>
            <a:r>
              <a:rPr lang="en-US" altLang="zh-TW" dirty="0" smtClean="0"/>
              <a:t>Kernel module location</a:t>
            </a:r>
          </a:p>
          <a:p>
            <a:pPr lvl="1"/>
            <a:r>
              <a:rPr lang="en-US" altLang="zh-TW" dirty="0" smtClean="0"/>
              <a:t>/boot/kernel/*.</a:t>
            </a:r>
            <a:r>
              <a:rPr lang="en-US" altLang="zh-TW" dirty="0" err="1" smtClean="0"/>
              <a:t>ko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/modules ( </a:t>
            </a:r>
            <a:r>
              <a:rPr lang="en-US" altLang="zh-TW" dirty="0" err="1" smtClean="0"/>
              <a:t>Freebsd</a:t>
            </a:r>
            <a:r>
              <a:rPr lang="en-US" altLang="zh-TW" dirty="0" smtClean="0"/>
              <a:t> 4.x)</a:t>
            </a:r>
          </a:p>
          <a:p>
            <a:r>
              <a:rPr lang="en-US" altLang="zh-TW" dirty="0" err="1" smtClean="0"/>
              <a:t>kldstat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Font typeface="Wingdings" panose="05000000000000000000" pitchFamily="2" charset="2"/>
              <a:buNone/>
            </a:pPr>
            <a:endParaRPr lang="en-US" altLang="zh-TW" dirty="0" smtClean="0"/>
          </a:p>
          <a:p>
            <a:r>
              <a:rPr lang="en-US" altLang="zh-TW" dirty="0" smtClean="0"/>
              <a:t>Load/unload kernel modules</a:t>
            </a:r>
          </a:p>
          <a:p>
            <a:pPr lvl="1"/>
            <a:r>
              <a:rPr lang="en-US" altLang="zh-TW" dirty="0" err="1" smtClean="0"/>
              <a:t>kldload</a:t>
            </a:r>
            <a:r>
              <a:rPr lang="en-US" altLang="zh-TW" dirty="0" smtClean="0"/>
              <a:t>(8), </a:t>
            </a:r>
            <a:r>
              <a:rPr lang="en-US" altLang="zh-TW" dirty="0" err="1" smtClean="0"/>
              <a:t>kldunload</a:t>
            </a:r>
            <a:r>
              <a:rPr lang="en-US" altLang="zh-TW" dirty="0" smtClean="0"/>
              <a:t>(8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Note</a:t>
            </a:r>
          </a:p>
          <a:p>
            <a:pPr lvl="1"/>
            <a:r>
              <a:rPr lang="en-US" altLang="zh-TW" dirty="0" smtClean="0"/>
              <a:t>Some security </a:t>
            </a:r>
            <a:r>
              <a:rPr lang="en-US" altLang="zh-TW" dirty="0"/>
              <a:t>environments prevent the loading and unloading of kernel modules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None/>
            </a:pP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292225" y="2692400"/>
            <a:ext cx="5032375" cy="20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zfs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[/boot/kernel] -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chiahung</a:t>
            </a: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-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kldstat</a:t>
            </a:r>
            <a:endParaRPr lang="en-US" altLang="zh-TW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Id Refs Address    Size     Name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1   15 0xc0400000 4abd60   kernel</a:t>
            </a: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2    1 0xc08ac000 13b0fc  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zfs.ko</a:t>
            </a:r>
            <a:endParaRPr lang="en-US" altLang="zh-TW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3    2 0xc09e8000 3d5c    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opensolaris.ko</a:t>
            </a:r>
            <a:endParaRPr lang="en-US" altLang="zh-TW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4    2 0xc09ec000 16b84   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krpc.ko</a:t>
            </a:r>
            <a:endParaRPr lang="en-US" altLang="zh-TW" dirty="0">
              <a:latin typeface="細明體" pitchFamily="49" charset="-120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latin typeface="細明體" pitchFamily="49" charset="-120"/>
                <a:ea typeface="細明體" pitchFamily="49" charset="-120"/>
              </a:rPr>
              <a:t> 5    1 0xc0a03000 8c48     </a:t>
            </a:r>
            <a:r>
              <a:rPr lang="en-US" altLang="zh-TW" dirty="0" err="1">
                <a:latin typeface="細明體" pitchFamily="49" charset="-120"/>
                <a:ea typeface="細明體" pitchFamily="49" charset="-120"/>
              </a:rPr>
              <a:t>if_le.ko</a:t>
            </a:r>
            <a:endParaRPr lang="zh-TW" altLang="en-US" dirty="0">
              <a:latin typeface="Arial" charset="0"/>
            </a:endParaRPr>
          </a:p>
        </p:txBody>
      </p:sp>
      <p:sp>
        <p:nvSpPr>
          <p:cNvPr id="17413" name="矩形 6"/>
          <p:cNvSpPr>
            <a:spLocks noChangeArrowheads="1"/>
          </p:cNvSpPr>
          <p:nvPr/>
        </p:nvSpPr>
        <p:spPr bwMode="auto">
          <a:xfrm>
            <a:off x="4419600" y="381000"/>
            <a:ext cx="2044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Module loading… </a:t>
            </a:r>
          </a:p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e.g. </a:t>
            </a:r>
            <a:r>
              <a:rPr lang="en-US" altLang="zh-TW" dirty="0" err="1">
                <a:solidFill>
                  <a:srgbClr val="FF0000"/>
                </a:solidFill>
                <a:sym typeface="Wingdings" panose="05000000000000000000" pitchFamily="2" charset="2"/>
              </a:rPr>
              <a:t>kldload</a:t>
            </a:r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zh-TW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if_fxp</a:t>
            </a:r>
            <a:endParaRPr lang="zh-TW" altLang="en-US" dirty="0"/>
          </a:p>
        </p:txBody>
      </p:sp>
      <p:sp>
        <p:nvSpPr>
          <p:cNvPr id="17414" name="矩形 8"/>
          <p:cNvSpPr>
            <a:spLocks noChangeArrowheads="1"/>
          </p:cNvSpPr>
          <p:nvPr/>
        </p:nvSpPr>
        <p:spPr bwMode="auto">
          <a:xfrm>
            <a:off x="4114800" y="1828800"/>
            <a:ext cx="3424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 Where details can be viewed</a:t>
            </a:r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E.g. Procedure of L</a:t>
            </a:r>
            <a:r>
              <a:rPr lang="en-US" altLang="zh-TW" dirty="0" smtClean="0">
                <a:sym typeface="Wingdings" pitchFamily="2" charset="2"/>
              </a:rPr>
              <a:t>oading a Device Module</a:t>
            </a:r>
            <a:endParaRPr lang="zh-TW" altLang="en-US" dirty="0" smtClean="0"/>
          </a:p>
        </p:txBody>
      </p:sp>
      <p:sp>
        <p:nvSpPr>
          <p:cNvPr id="18435" name="內容版面配置區 3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4876800"/>
          </a:xfrm>
        </p:spPr>
        <p:txBody>
          <a:bodyPr/>
          <a:lstStyle/>
          <a:p>
            <a:r>
              <a:rPr lang="en-US" altLang="zh-TW" sz="2600" dirty="0" smtClean="0">
                <a:sym typeface="Wingdings" panose="05000000000000000000" pitchFamily="2" charset="2"/>
              </a:rPr>
              <a:t>Loading a device module</a:t>
            </a:r>
          </a:p>
          <a:p>
            <a:pPr>
              <a:buFont typeface="Wingdings" panose="05000000000000000000" pitchFamily="2" charset="2"/>
              <a:buAutoNum type="arabicPeriod"/>
            </a:pPr>
            <a:r>
              <a:rPr lang="en-US" altLang="zh-TW" dirty="0" err="1" smtClean="0">
                <a:sym typeface="Wingdings" panose="05000000000000000000" pitchFamily="2" charset="2"/>
              </a:rPr>
              <a:t>pciconf</a:t>
            </a:r>
            <a:r>
              <a:rPr lang="en-US" altLang="zh-TW" dirty="0" smtClean="0">
                <a:sym typeface="Wingdings" panose="05000000000000000000" pitchFamily="2" charset="2"/>
              </a:rPr>
              <a:t> -l for a device</a:t>
            </a:r>
          </a:p>
          <a:p>
            <a:pPr>
              <a:buFont typeface="Wingdings" panose="05000000000000000000" pitchFamily="2" charset="2"/>
              <a:buAutoNum type="arabicPeriod"/>
            </a:pPr>
            <a:r>
              <a:rPr lang="en-US" altLang="zh-TW" dirty="0" smtClean="0"/>
              <a:t>man vendor name for module name in BSD</a:t>
            </a:r>
          </a:p>
          <a:p>
            <a:pPr>
              <a:buFont typeface="Wingdings" panose="05000000000000000000" pitchFamily="2" charset="2"/>
              <a:buAutoNum type="arabicPeriod"/>
            </a:pPr>
            <a:r>
              <a:rPr lang="en-US" altLang="zh-TW" dirty="0" smtClean="0"/>
              <a:t>grep the name in /boot/kernel/*.</a:t>
            </a:r>
            <a:r>
              <a:rPr lang="en-US" altLang="zh-TW" dirty="0" err="1" smtClean="0"/>
              <a:t>ko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AutoNum type="arabicPeriod"/>
            </a:pPr>
            <a:r>
              <a:rPr lang="en-US" altLang="zh-TW" dirty="0" err="1" smtClean="0"/>
              <a:t>kldload</a:t>
            </a:r>
            <a:r>
              <a:rPr lang="en-US" altLang="zh-TW" dirty="0" smtClean="0"/>
              <a:t> [module name]</a:t>
            </a:r>
          </a:p>
          <a:p>
            <a:pPr>
              <a:buFont typeface="Wingdings" panose="05000000000000000000" pitchFamily="2" charset="2"/>
              <a:buAutoNum type="arabicPeriod"/>
            </a:pPr>
            <a:r>
              <a:rPr lang="en-US" altLang="zh-TW" dirty="0" smtClean="0"/>
              <a:t>Setup permanently by</a:t>
            </a:r>
          </a:p>
          <a:p>
            <a:pPr lvl="1" indent="-342900"/>
            <a:r>
              <a:rPr lang="en-US" altLang="zh-TW" sz="2400" dirty="0" smtClean="0"/>
              <a:t>recompile the kernel, or </a:t>
            </a:r>
          </a:p>
          <a:p>
            <a:pPr lvl="1" indent="-342900"/>
            <a:r>
              <a:rPr lang="en-US" altLang="zh-TW" sz="2400" dirty="0" smtClean="0"/>
              <a:t>add [module name]_enable="YES" in /boot/</a:t>
            </a:r>
            <a:r>
              <a:rPr lang="en-US" altLang="zh-TW" sz="2400" dirty="0" err="1" smtClean="0"/>
              <a:t>loader.conf</a:t>
            </a:r>
            <a:endParaRPr lang="en-US" altLang="zh-TW" sz="2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Reference </a:t>
            </a:r>
            <a:endParaRPr lang="zh-TW" altLang="en-US" dirty="0"/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>
          <a:xfrm>
            <a:off x="1066800" y="1447800"/>
            <a:ext cx="7772400" cy="4648200"/>
          </a:xfrm>
        </p:spPr>
        <p:txBody>
          <a:bodyPr/>
          <a:lstStyle/>
          <a:p>
            <a:r>
              <a:rPr lang="en-US" altLang="zh-TW" smtClean="0">
                <a:hlinkClick r:id="rId2"/>
              </a:rPr>
              <a:t>http://www.freebsd.org/doc/en/books/handbook/kernelconfig-config.html</a:t>
            </a:r>
            <a:endParaRPr lang="en-US" altLang="zh-TW" smtClean="0"/>
          </a:p>
          <a:p>
            <a:r>
              <a:rPr lang="en-US" altLang="zh-TW" smtClean="0"/>
              <a:t>/usr/src/sys/&lt;ARCH&gt;/conf</a:t>
            </a:r>
          </a:p>
          <a:p>
            <a:pPr lvl="1"/>
            <a:r>
              <a:rPr lang="en-US" altLang="zh-TW" smtClean="0"/>
              <a:t>NOTES</a:t>
            </a:r>
          </a:p>
          <a:p>
            <a:pPr lvl="1"/>
            <a:r>
              <a:rPr lang="en-US" altLang="zh-TW" smtClean="0"/>
              <a:t>LINT</a:t>
            </a:r>
          </a:p>
          <a:p>
            <a:pPr lvl="1"/>
            <a:r>
              <a:rPr lang="en-US" altLang="zh-TW" smtClean="0"/>
              <a:t>GENERIC</a:t>
            </a:r>
          </a:p>
        </p:txBody>
      </p:sp>
      <p:sp>
        <p:nvSpPr>
          <p:cNvPr id="19460" name="矩形 4"/>
          <p:cNvSpPr>
            <a:spLocks noChangeArrowheads="1"/>
          </p:cNvSpPr>
          <p:nvPr/>
        </p:nvSpPr>
        <p:spPr bwMode="auto">
          <a:xfrm>
            <a:off x="2819400" y="2667000"/>
            <a:ext cx="548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fr-FR" altLang="zh-TW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altLang="zh-TW">
                <a:solidFill>
                  <a:srgbClr val="FF0000"/>
                </a:solidFill>
              </a:rPr>
              <a:t>machine dependent kernel configuration notes.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457200" y="2286000"/>
            <a:ext cx="5943600" cy="17526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Roles of Kernel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Components of a UNIX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User-level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Kernel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Hardware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Two roles of kernel (OS)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High-level abstractions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u="sng" dirty="0" smtClean="0">
                <a:ea typeface="新細明體" panose="02020500000000000000" pitchFamily="18" charset="-120"/>
              </a:rPr>
              <a:t>Process managements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Time sharing, memory protect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File system management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Memory management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I/O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Low-level interface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drivers</a:t>
            </a:r>
          </a:p>
        </p:txBody>
      </p:sp>
      <p:pic>
        <p:nvPicPr>
          <p:cNvPr id="5124" name="Picture 4" descr="img1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0" t="4738" r="30864" b="12340"/>
          <a:stretch>
            <a:fillRect/>
          </a:stretch>
        </p:blipFill>
        <p:spPr bwMode="auto">
          <a:xfrm>
            <a:off x="5486400" y="2057400"/>
            <a:ext cx="327501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Kernel Types</a:t>
            </a:r>
            <a:endParaRPr lang="zh-TW" altLang="en-US" dirty="0"/>
          </a:p>
        </p:txBody>
      </p:sp>
      <p:pic>
        <p:nvPicPr>
          <p:cNvPr id="6147" name="Picture 4" descr="C:\Users\PhD TA\Desktop\OS-structure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7152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4876800" y="5715000"/>
            <a:ext cx="33655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新細明體" charset="-120"/>
              </a:rPr>
              <a:t>&lt;The picture is cited from wiki&gt;</a:t>
            </a:r>
            <a:endParaRPr lang="zh-TW" altLang="en-US" dirty="0">
              <a:solidFill>
                <a:schemeClr val="accent1">
                  <a:lumMod val="75000"/>
                </a:schemeClr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6149" name="矩形 5"/>
          <p:cNvSpPr>
            <a:spLocks noChangeArrowheads="1"/>
          </p:cNvSpPr>
          <p:nvPr/>
        </p:nvSpPr>
        <p:spPr bwMode="auto">
          <a:xfrm>
            <a:off x="7010400" y="2122488"/>
            <a:ext cx="1531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Since BSD…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718310" y="5345668"/>
            <a:ext cx="2342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單體式核心</a:t>
            </a:r>
            <a:r>
              <a:rPr lang="en-US" altLang="zh-TW" dirty="0" smtClean="0"/>
              <a:t>(</a:t>
            </a:r>
            <a:r>
              <a:rPr lang="zh-TW" altLang="en-US" dirty="0" smtClean="0"/>
              <a:t>單核心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6583273" y="53456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微</a:t>
            </a:r>
            <a:r>
              <a:rPr lang="zh-TW" altLang="en-US" dirty="0" smtClean="0"/>
              <a:t>核心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Kernel Types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78000"/>
            <a:ext cx="7848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Two extreme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b="1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Micro kernel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Provide only necessarily, compact and small functionalities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Other functions is </a:t>
            </a:r>
            <a:r>
              <a:rPr lang="en-US" altLang="zh-TW" sz="1600" b="1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added via well-defined interface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b="1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Monolithic kernel (</a:t>
            </a:r>
            <a:r>
              <a:rPr lang="zh-TW" altLang="en-US" sz="1800" b="1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龐大的</a:t>
            </a:r>
            <a:r>
              <a:rPr lang="en-US" altLang="zh-TW" sz="1800" b="1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kernel – e.g. </a:t>
            </a:r>
            <a:r>
              <a:rPr lang="en-US" altLang="zh-TW" sz="1800" b="1" dirty="0" err="1" smtClean="0">
                <a:latin typeface="Verdana" panose="020B0604030504040204" pitchFamily="34" charset="0"/>
                <a:ea typeface="新細明體" panose="02020500000000000000" pitchFamily="18" charset="-120"/>
              </a:rPr>
              <a:t>unix</a:t>
            </a:r>
            <a:r>
              <a:rPr lang="en-US" altLang="zh-TW" sz="1800" b="1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Whole functionalities in one kernel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Modern 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Solaris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u="sng" dirty="0" smtClean="0">
                <a:ea typeface="新細明體" panose="02020500000000000000" pitchFamily="18" charset="-120"/>
              </a:rPr>
              <a:t>Completely modular kernel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Load necessarily module when it is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BSD/Linux-derived system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/>
              <a:t>Much of the kernel's functionality is contained in modules 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z="1600" b="1" dirty="0" smtClean="0">
              <a:ea typeface="新細明體" panose="02020500000000000000" pitchFamily="18" charset="-120"/>
            </a:endParaRPr>
          </a:p>
        </p:txBody>
      </p:sp>
      <p:sp>
        <p:nvSpPr>
          <p:cNvPr id="7172" name="弧形箭號 (上彎) 1"/>
          <p:cNvSpPr>
            <a:spLocks noChangeArrowheads="1"/>
          </p:cNvSpPr>
          <p:nvPr/>
        </p:nvSpPr>
        <p:spPr bwMode="auto">
          <a:xfrm rot="-5562744">
            <a:off x="7108032" y="2616994"/>
            <a:ext cx="1154112" cy="533400"/>
          </a:xfrm>
          <a:prstGeom prst="curvedUpArrow">
            <a:avLst>
              <a:gd name="adj1" fmla="val 24993"/>
              <a:gd name="adj2" fmla="val 49995"/>
              <a:gd name="adj3" fmla="val 25000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173" name="矩形 5"/>
          <p:cNvSpPr>
            <a:spLocks noChangeArrowheads="1"/>
          </p:cNvSpPr>
          <p:nvPr/>
        </p:nvSpPr>
        <p:spPr bwMode="auto">
          <a:xfrm>
            <a:off x="3711575" y="152400"/>
            <a:ext cx="45704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Concept of being </a:t>
            </a:r>
            <a:r>
              <a:rPr lang="en-US" altLang="zh-TW" dirty="0" err="1">
                <a:solidFill>
                  <a:srgbClr val="FF0000"/>
                </a:solidFill>
                <a:latin typeface="Times" panose="02020603050405020304" pitchFamily="18" charset="0"/>
              </a:rPr>
              <a:t>modulized</a:t>
            </a: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… </a:t>
            </a:r>
          </a:p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only provides essential functionalities;</a:t>
            </a:r>
          </a:p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Put other sophisticated functions into user level</a:t>
            </a:r>
          </a:p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e.g. I/O management in the user level</a:t>
            </a:r>
          </a:p>
        </p:txBody>
      </p:sp>
      <p:sp>
        <p:nvSpPr>
          <p:cNvPr id="7174" name="矩形 5"/>
          <p:cNvSpPr>
            <a:spLocks noChangeArrowheads="1"/>
          </p:cNvSpPr>
          <p:nvPr/>
        </p:nvSpPr>
        <p:spPr bwMode="auto">
          <a:xfrm>
            <a:off x="4876800" y="3473450"/>
            <a:ext cx="1897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More integrated…</a:t>
            </a:r>
          </a:p>
        </p:txBody>
      </p:sp>
      <p:sp>
        <p:nvSpPr>
          <p:cNvPr id="7175" name="矩形 5"/>
          <p:cNvSpPr>
            <a:spLocks noChangeArrowheads="1"/>
          </p:cNvSpPr>
          <p:nvPr/>
        </p:nvSpPr>
        <p:spPr bwMode="auto">
          <a:xfrm>
            <a:off x="3429000" y="1371600"/>
            <a:ext cx="52911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  <a:sym typeface="Wingdings" panose="05000000000000000000" pitchFamily="2" charset="2"/>
              </a:rPr>
              <a:t>increase scalability and less difficult in maintenance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  <a:sym typeface="Wingdings" panose="05000000000000000000" pitchFamily="2" charset="2"/>
              </a:rPr>
              <a:t>How to communicate?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  <a:sym typeface="Wingdings" panose="05000000000000000000" pitchFamily="2" charset="2"/>
              </a:rPr>
              <a:t>Message passing – less efficient</a:t>
            </a:r>
          </a:p>
        </p:txBody>
      </p:sp>
      <p:sp>
        <p:nvSpPr>
          <p:cNvPr id="7176" name="矩形 8"/>
          <p:cNvSpPr>
            <a:spLocks noChangeArrowheads="1"/>
          </p:cNvSpPr>
          <p:nvPr/>
        </p:nvSpPr>
        <p:spPr bwMode="auto">
          <a:xfrm>
            <a:off x="533400" y="5486400"/>
            <a:ext cx="7353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Monolithic kernel developing towards micro kernel (being more </a:t>
            </a:r>
            <a:r>
              <a:rPr lang="en-US" altLang="zh-TW" dirty="0" err="1">
                <a:solidFill>
                  <a:srgbClr val="FF0000"/>
                </a:solidFill>
                <a:latin typeface="Times" panose="02020603050405020304" pitchFamily="18" charset="0"/>
              </a:rPr>
              <a:t>modulized</a:t>
            </a: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), </a:t>
            </a:r>
          </a:p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but without IPC (message passing)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Kernel related directory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marL="0" indent="0" eaLnBrk="1" hangingPunct="1"/>
            <a:r>
              <a:rPr lang="en-US" altLang="zh-TW" smtClean="0">
                <a:ea typeface="新細明體" panose="02020500000000000000" pitchFamily="18" charset="-120"/>
              </a:rPr>
              <a:t>Build directory and location</a:t>
            </a:r>
          </a:p>
        </p:txBody>
      </p:sp>
      <p:graphicFrame>
        <p:nvGraphicFramePr>
          <p:cNvPr id="11309" name="Group 45"/>
          <p:cNvGraphicFramePr>
            <a:graphicFrameLocks noGrp="1"/>
          </p:cNvGraphicFramePr>
          <p:nvPr>
            <p:ph sz="half" idx="2"/>
          </p:nvPr>
        </p:nvGraphicFramePr>
        <p:xfrm>
          <a:off x="1295400" y="2209800"/>
          <a:ext cx="7239000" cy="277495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System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Build Directory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Kernel file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FreeBSD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/usr/src/sys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/kernel ( &lt; 4.x)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/boot/kernel/kernel (&gt; 5.x)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Red Hat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/usr/src/linux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/vmlinuz 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/boot/vmlinuz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Solaris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/kernel/unix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SunOS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/usr/kvm/sys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/vmunix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222" name="矩形 4"/>
          <p:cNvSpPr>
            <a:spLocks noChangeArrowheads="1"/>
          </p:cNvSpPr>
          <p:nvPr/>
        </p:nvSpPr>
        <p:spPr bwMode="auto">
          <a:xfrm>
            <a:off x="7658100" y="2590800"/>
            <a:ext cx="890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rgbClr val="FF0000"/>
                </a:solidFill>
              </a:rPr>
              <a:t>*.ko(s)</a:t>
            </a:r>
            <a:endParaRPr lang="zh-TW" altLang="en-US"/>
          </a:p>
        </p:txBody>
      </p:sp>
      <p:sp>
        <p:nvSpPr>
          <p:cNvPr id="8223" name="弧形向右箭號 5"/>
          <p:cNvSpPr>
            <a:spLocks noChangeArrowheads="1"/>
          </p:cNvSpPr>
          <p:nvPr/>
        </p:nvSpPr>
        <p:spPr bwMode="auto">
          <a:xfrm rot="5400000">
            <a:off x="7086600" y="2590800"/>
            <a:ext cx="152400" cy="9144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FreeBSD</a:t>
            </a:r>
            <a:r>
              <a:rPr kumimoji="1" lang="zh-TW" altLang="en-US" dirty="0" smtClean="0"/>
              <a:t> </a:t>
            </a:r>
            <a:r>
              <a:rPr lang="en-US" altLang="zh-TW" dirty="0" smtClean="0"/>
              <a:t>4.x and &lt; 4.0 </a:t>
            </a:r>
            <a:r>
              <a:rPr kumimoji="1" lang="en-US" altLang="zh-TW" dirty="0" smtClean="0"/>
              <a:t>kernel files</a:t>
            </a:r>
            <a:endParaRPr kumimoji="1"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295400"/>
            <a:ext cx="7473816" cy="46482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5372100"/>
            <a:ext cx="704407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90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Why configure the kernel?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239000" cy="4267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The native kernel is </a:t>
            </a:r>
            <a:r>
              <a:rPr lang="en-US" altLang="zh-TW" sz="2000" u="sng" dirty="0" smtClean="0">
                <a:ea typeface="新細明體" panose="02020500000000000000" pitchFamily="18" charset="-120"/>
              </a:rPr>
              <a:t>often big and common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Tailoring kernel to match site situation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Purge unnecessary kernel devices and options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Add functionalities that you want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OS patch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Remedy </a:t>
            </a:r>
            <a:r>
              <a:rPr lang="en-US" altLang="zh-TW" sz="1800" u="sng" dirty="0" smtClean="0">
                <a:ea typeface="新細明體" panose="02020500000000000000" pitchFamily="18" charset="-120"/>
              </a:rPr>
              <a:t>security hole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of kernel implementation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Fine-tune system performance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Such as </a:t>
            </a:r>
            <a:r>
              <a:rPr lang="en-US" altLang="zh-TW" sz="1800" u="sng" dirty="0" smtClean="0">
                <a:ea typeface="新細明體" panose="02020500000000000000" pitchFamily="18" charset="-120"/>
              </a:rPr>
              <a:t>adjusting important system parameters</a:t>
            </a:r>
          </a:p>
          <a:p>
            <a:pPr eaLnBrk="1" hangingPunct="1"/>
            <a:r>
              <a:rPr lang="en-US" altLang="zh-TW" sz="2000" dirty="0" smtClean="0"/>
              <a:t>A Custom </a:t>
            </a:r>
            <a:r>
              <a:rPr lang="en-US" altLang="zh-TW" sz="2000" dirty="0"/>
              <a:t>kernel benefits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Fast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boot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time</a:t>
            </a: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Lower memory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usage</a:t>
            </a:r>
          </a:p>
          <a:p>
            <a:pPr lvl="1" eaLnBrk="1" hangingPunct="1"/>
            <a:r>
              <a:rPr lang="en-US" altLang="zh-TW" sz="1600" dirty="0"/>
              <a:t>Additional hardware support</a:t>
            </a:r>
            <a:endParaRPr lang="en-US" altLang="zh-TW" sz="1600" dirty="0" smtClean="0">
              <a:ea typeface="新細明體" panose="02020500000000000000" pitchFamily="18" charset="-120"/>
            </a:endParaRPr>
          </a:p>
        </p:txBody>
      </p:sp>
      <p:sp>
        <p:nvSpPr>
          <p:cNvPr id="9220" name="矩形 4"/>
          <p:cNvSpPr>
            <a:spLocks noChangeArrowheads="1"/>
          </p:cNvSpPr>
          <p:nvPr/>
        </p:nvSpPr>
        <p:spPr bwMode="auto">
          <a:xfrm>
            <a:off x="5407025" y="762000"/>
            <a:ext cx="347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Generic: with various devices…,</a:t>
            </a:r>
          </a:p>
          <a:p>
            <a:r>
              <a:rPr lang="en-US" altLang="zh-TW">
                <a:solidFill>
                  <a:srgbClr val="FF0000"/>
                </a:solidFill>
              </a:rPr>
              <a:t>functions supported</a:t>
            </a:r>
            <a:endParaRPr lang="zh-TW" altLang="en-US"/>
          </a:p>
        </p:txBody>
      </p:sp>
      <p:sp>
        <p:nvSpPr>
          <p:cNvPr id="9221" name="矩形 6"/>
          <p:cNvSpPr>
            <a:spLocks noChangeArrowheads="1"/>
          </p:cNvSpPr>
          <p:nvPr/>
        </p:nvSpPr>
        <p:spPr bwMode="auto">
          <a:xfrm>
            <a:off x="5407025" y="1676400"/>
            <a:ext cx="3386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kernel image </a:t>
            </a:r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 m</a:t>
            </a:r>
            <a:r>
              <a:rPr lang="en-US" altLang="zh-TW">
                <a:solidFill>
                  <a:srgbClr val="FF0000"/>
                </a:solidFill>
              </a:rPr>
              <a:t>emory usage</a:t>
            </a:r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09600" y="6172200"/>
            <a:ext cx="85344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200" dirty="0"/>
              <a:t>https://</a:t>
            </a:r>
            <a:r>
              <a:rPr lang="en-US" altLang="zh-TW" sz="1200" dirty="0" err="1" smtClean="0"/>
              <a:t>www.freebsd.org</a:t>
            </a:r>
            <a:r>
              <a:rPr lang="en-US" altLang="zh-TW" sz="1200" dirty="0" smtClean="0"/>
              <a:t>/doc/handbook/</a:t>
            </a:r>
            <a:r>
              <a:rPr lang="en-US" altLang="zh-TW" sz="1200" dirty="0" err="1" smtClean="0"/>
              <a:t>kernelconfig</a:t>
            </a:r>
            <a:r>
              <a:rPr lang="en-US" altLang="zh-TW" sz="1200" dirty="0" smtClean="0"/>
              <a:t>-custom-</a:t>
            </a:r>
            <a:r>
              <a:rPr lang="en-US" altLang="zh-TW" sz="1200" dirty="0" err="1" smtClean="0"/>
              <a:t>kernel.html</a:t>
            </a:r>
            <a:endParaRPr lang="zh-TW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Building a FreeBSD </a:t>
            </a:r>
            <a:r>
              <a:rPr lang="en-US" altLang="zh-TW" dirty="0" smtClean="0">
                <a:ea typeface="新細明體" pitchFamily="18" charset="-120"/>
              </a:rPr>
              <a:t>Kernel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- 1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Kernel </a:t>
            </a:r>
            <a:r>
              <a:rPr lang="en-US" altLang="zh-TW" sz="2000" dirty="0">
                <a:ea typeface="新細明體" panose="02020500000000000000" pitchFamily="18" charset="-120"/>
              </a:rPr>
              <a:t>S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ource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src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/sys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Kernel 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Configuration </a:t>
            </a:r>
            <a:r>
              <a:rPr lang="en-US" altLang="zh-TW" sz="2000" dirty="0">
                <a:ea typeface="新細明體" panose="02020500000000000000" pitchFamily="18" charset="-120"/>
              </a:rPr>
              <a:t>F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ile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src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/sys/&lt;ARCH&gt;/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conf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GENERIC, LINT (&lt; 4.X)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GENERIC, 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make LINT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under this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dir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( &gt; 5.x)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All </a:t>
            </a:r>
            <a:r>
              <a:rPr lang="en-US" altLang="zh-TW" sz="2000" dirty="0">
                <a:ea typeface="新細明體" panose="02020500000000000000" pitchFamily="18" charset="-120"/>
              </a:rPr>
              <a:t>S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upport Options</a:t>
            </a:r>
          </a:p>
          <a:p>
            <a:pPr lvl="1" eaLnBrk="1" hangingPunct="1"/>
            <a:r>
              <a:rPr lang="en-US" altLang="zh-TW" sz="1600" dirty="0">
                <a:ea typeface="新細明體" panose="02020500000000000000" pitchFamily="18" charset="-120"/>
              </a:rPr>
              <a:t>/</a:t>
            </a:r>
            <a:r>
              <a:rPr lang="en-US" altLang="zh-TW" sz="1600" dirty="0" err="1">
                <a:ea typeface="新細明體" panose="02020500000000000000" pitchFamily="18" charset="-120"/>
              </a:rPr>
              <a:t>usr</a:t>
            </a:r>
            <a:r>
              <a:rPr lang="en-US" altLang="zh-TW" sz="1600" dirty="0">
                <a:ea typeface="新細明體" panose="02020500000000000000" pitchFamily="18" charset="-120"/>
              </a:rPr>
              <a:t>/</a:t>
            </a:r>
            <a:r>
              <a:rPr lang="en-US" altLang="zh-TW" sz="1600" dirty="0" err="1">
                <a:ea typeface="新細明體" panose="02020500000000000000" pitchFamily="18" charset="-120"/>
              </a:rPr>
              <a:t>src</a:t>
            </a:r>
            <a:r>
              <a:rPr lang="en-US" altLang="zh-TW" sz="1600" dirty="0">
                <a:ea typeface="新細明體" panose="02020500000000000000" pitchFamily="18" charset="-120"/>
              </a:rPr>
              <a:t>/sys/&lt;ARCH&gt;/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conf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/NOTES</a:t>
            </a:r>
          </a:p>
        </p:txBody>
      </p:sp>
      <p:sp>
        <p:nvSpPr>
          <p:cNvPr id="10244" name="矩形 2"/>
          <p:cNvSpPr>
            <a:spLocks noChangeArrowheads="1"/>
          </p:cNvSpPr>
          <p:nvPr/>
        </p:nvSpPr>
        <p:spPr bwMode="auto">
          <a:xfrm>
            <a:off x="6324600" y="3124200"/>
            <a:ext cx="2611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 To generate LINT file</a:t>
            </a:r>
            <a:endParaRPr lang="zh-TW" altLang="en-US" dirty="0"/>
          </a:p>
        </p:txBody>
      </p:sp>
      <p:sp>
        <p:nvSpPr>
          <p:cNvPr id="10245" name="矩形 4"/>
          <p:cNvSpPr>
            <a:spLocks noChangeArrowheads="1"/>
          </p:cNvSpPr>
          <p:nvPr/>
        </p:nvSpPr>
        <p:spPr bwMode="auto">
          <a:xfrm>
            <a:off x="4343400" y="137160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&lt;ARCH&gt; represents one of i386, amd64, ia64, powerpc, sparc64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9600" y="6529220"/>
            <a:ext cx="85344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2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http://www.freebsd.org/doc/en_US.ISO8859-1/books/handbook/kernelconfig-building.html</a:t>
            </a:r>
            <a:endParaRPr lang="zh-TW" altLang="en-US" sz="120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248" name="矩形 2"/>
          <p:cNvSpPr>
            <a:spLocks noChangeArrowheads="1"/>
          </p:cNvSpPr>
          <p:nvPr/>
        </p:nvSpPr>
        <p:spPr bwMode="auto">
          <a:xfrm>
            <a:off x="4419600" y="2667000"/>
            <a:ext cx="2668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LINT file: lists all options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1152</TotalTime>
  <Words>1146</Words>
  <Application>Microsoft Macintosh PowerPoint</Application>
  <PresentationFormat>如螢幕大小 (4:3)</PresentationFormat>
  <Paragraphs>313</Paragraphs>
  <Slides>23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6" baseType="lpstr">
      <vt:lpstr>Calibri</vt:lpstr>
      <vt:lpstr>細明體</vt:lpstr>
      <vt:lpstr>華康標楷體(P)</vt:lpstr>
      <vt:lpstr>華康儷中黑(P)</vt:lpstr>
      <vt:lpstr>華康儷粗黑(P)</vt:lpstr>
      <vt:lpstr>新細明體</vt:lpstr>
      <vt:lpstr>Arial</vt:lpstr>
      <vt:lpstr>Futura Md BT</vt:lpstr>
      <vt:lpstr>Times</vt:lpstr>
      <vt:lpstr>Times New Roman</vt:lpstr>
      <vt:lpstr>Verdana</vt:lpstr>
      <vt:lpstr>Wingdings</vt:lpstr>
      <vt:lpstr>Computer Center</vt:lpstr>
      <vt:lpstr>Drivers and the Kernel</vt:lpstr>
      <vt:lpstr>Introduction –  UNIX Kernel and Shell</vt:lpstr>
      <vt:lpstr>Roles of Kernel</vt:lpstr>
      <vt:lpstr>Kernel Types</vt:lpstr>
      <vt:lpstr>Kernel Types</vt:lpstr>
      <vt:lpstr>Kernel related directory</vt:lpstr>
      <vt:lpstr>FreeBSD 4.x and &lt; 4.0 kernel files</vt:lpstr>
      <vt:lpstr>Why configure the kernel?</vt:lpstr>
      <vt:lpstr>Building a FreeBSD Kernel - 1</vt:lpstr>
      <vt:lpstr>Building a FreeBSD Kernel - 2</vt:lpstr>
      <vt:lpstr>To Build a FreeBSD Kernel…</vt:lpstr>
      <vt:lpstr>Finding the system hardware(1)</vt:lpstr>
      <vt:lpstr>Finding the system hardware(2)</vt:lpstr>
      <vt:lpstr>Finding the system hardware(3)</vt:lpstr>
      <vt:lpstr>Finding the system hardware(4)</vt:lpstr>
      <vt:lpstr>Building a FreeBSD Kernel –  Configuration file</vt:lpstr>
      <vt:lpstr> Dependency</vt:lpstr>
      <vt:lpstr>Kernel backup</vt:lpstr>
      <vt:lpstr>Ok mode</vt:lpstr>
      <vt:lpstr>Tuning the FreeBSD Kernel</vt:lpstr>
      <vt:lpstr>Kernel modules </vt:lpstr>
      <vt:lpstr>E.g. Procedure of Loading a Device Module</vt:lpstr>
      <vt:lpstr>Reference 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keywords>CSCC</cp:keywords>
  <cp:lastModifiedBy>Microsoft Office 使用者</cp:lastModifiedBy>
  <cp:revision>327</cp:revision>
  <cp:lastPrinted>1601-01-01T00:00:00Z</cp:lastPrinted>
  <dcterms:created xsi:type="dcterms:W3CDTF">1601-01-01T00:00:00Z</dcterms:created>
  <dcterms:modified xsi:type="dcterms:W3CDTF">2016-12-15T09:59:47Z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