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56" r:id="rId2"/>
    <p:sldId id="292" r:id="rId3"/>
    <p:sldId id="288" r:id="rId4"/>
    <p:sldId id="258" r:id="rId5"/>
    <p:sldId id="257" r:id="rId6"/>
    <p:sldId id="259" r:id="rId7"/>
    <p:sldId id="261" r:id="rId8"/>
    <p:sldId id="260" r:id="rId9"/>
    <p:sldId id="262" r:id="rId10"/>
    <p:sldId id="290" r:id="rId11"/>
    <p:sldId id="270" r:id="rId12"/>
    <p:sldId id="271" r:id="rId13"/>
    <p:sldId id="272" r:id="rId14"/>
    <p:sldId id="273" r:id="rId15"/>
    <p:sldId id="274" r:id="rId16"/>
    <p:sldId id="296" r:id="rId17"/>
    <p:sldId id="299" r:id="rId18"/>
    <p:sldId id="265" r:id="rId19"/>
    <p:sldId id="266" r:id="rId20"/>
    <p:sldId id="291" r:id="rId21"/>
    <p:sldId id="284" r:id="rId22"/>
    <p:sldId id="275" r:id="rId23"/>
    <p:sldId id="276" r:id="rId24"/>
    <p:sldId id="277" r:id="rId25"/>
    <p:sldId id="278" r:id="rId26"/>
    <p:sldId id="285" r:id="rId27"/>
    <p:sldId id="287" r:id="rId28"/>
    <p:sldId id="280" r:id="rId29"/>
    <p:sldId id="279" r:id="rId30"/>
    <p:sldId id="281" r:id="rId31"/>
    <p:sldId id="289" r:id="rId32"/>
    <p:sldId id="298" r:id="rId33"/>
    <p:sldId id="283" r:id="rId34"/>
    <p:sldId id="282" r:id="rId3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11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0EDED36-A727-A547-B2AE-EACBB1013EF7}" type="datetimeFigureOut">
              <a:rPr lang="zh-TW" altLang="en-US"/>
              <a:pPr>
                <a:defRPr/>
              </a:pPr>
              <a:t>2016/10/27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C587C42-0BF1-EF48-AEBC-071F98792C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504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5772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06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0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4183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7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11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45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161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37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0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462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2093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A3BDB7D-C9F7-484B-A1AB-B2986E2DD3D5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zh-TW">
                <a:ea typeface="新細明體" charset="-120"/>
              </a:rPr>
              <a:t>frank</a:t>
            </a:r>
            <a:endParaRPr lang="zh-TW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Layout of 	File Systems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charset="-120"/>
            </a:endParaRPr>
          </a:p>
        </p:txBody>
      </p:sp>
      <p:graphicFrame>
        <p:nvGraphicFramePr>
          <p:cNvPr id="85084" name="Group 92"/>
          <p:cNvGraphicFramePr>
            <a:graphicFrameLocks noGrp="1"/>
          </p:cNvGraphicFramePr>
          <p:nvPr/>
        </p:nvGraphicFramePr>
        <p:xfrm>
          <a:off x="990600" y="1649413"/>
          <a:ext cx="7772400" cy="4751387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BSD, third-party, and/or local source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/usr/obj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architecture-specific target tree produced by building the /usr/src 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 configuration files and scripts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/usr/local/etc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 of /usr/local, mimics /etc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/dev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Device entries for disks, terminals, modems,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/proc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Images of all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Multi-purpose log, temporary, transient, and spool files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Database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/var/db/pkg &amp;  /var/db/ports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Ports Collection management files. ports(7)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Various system log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/var/mail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 mailbox files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Spooling directories for printers, mails,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Mounting file system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mount(8)</a:t>
            </a:r>
          </a:p>
          <a:p>
            <a:pPr eaLnBrk="1" hangingPunct="1"/>
            <a:r>
              <a:rPr lang="en-US" altLang="zh-TW" sz="2000">
                <a:ea typeface="新細明體" charset="-120"/>
              </a:rPr>
              <a:t>The filesystem in composed of chunks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Most are disk partitions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Network file servers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Memory disk emulators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Kernel components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Etc,</a:t>
            </a:r>
            <a:r>
              <a:rPr lang="en-US" altLang="zh-TW" sz="1800">
                <a:latin typeface="Times" charset="0"/>
                <a:ea typeface="新細明體" charset="-120"/>
              </a:rPr>
              <a:t>…</a:t>
            </a:r>
            <a:endParaRPr lang="en-US" altLang="zh-TW" sz="1800">
              <a:ea typeface="新細明體" charset="-120"/>
            </a:endParaRPr>
          </a:p>
          <a:p>
            <a:pPr eaLnBrk="1" hangingPunct="1"/>
            <a:r>
              <a:rPr lang="en-US" altLang="zh-TW" sz="2000">
                <a:latin typeface="Verdana" charset="0"/>
                <a:ea typeface="新細明體" charset="-120"/>
              </a:rPr>
              <a:t>“</a:t>
            </a:r>
            <a:r>
              <a:rPr lang="en-US" altLang="zh-TW" sz="2000">
                <a:ea typeface="新細明體" charset="-120"/>
              </a:rPr>
              <a:t>mount</a:t>
            </a:r>
            <a:r>
              <a:rPr lang="en-US" altLang="zh-TW" sz="2000">
                <a:latin typeface="Verdana" charset="0"/>
                <a:ea typeface="新細明體" charset="-120"/>
              </a:rPr>
              <a:t>”</a:t>
            </a:r>
            <a:r>
              <a:rPr lang="en-US" altLang="zh-TW" sz="2000">
                <a:ea typeface="新細明體" charset="-120"/>
              </a:rPr>
              <a:t> command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Map the mount point of the existing file tree to the root of the newly attached filesystem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% mount /dev/ad2s1e /home2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The previous contents of the mount point become inaccessible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img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8" b="2750"/>
          <a:stretch>
            <a:fillRect/>
          </a:stretch>
        </p:blipFill>
        <p:spPr bwMode="auto">
          <a:xfrm>
            <a:off x="2057400" y="1373188"/>
            <a:ext cx="63246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Mounting file system (2)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Mounting file system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fstab(5)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Filesystem table – fstab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Automatically mounted at boot time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/etc/fstab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Filesystem in this file will be checked and mounted automatically at boot time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4191000"/>
            <a:ext cx="7570788" cy="17541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# Device        Mountpoint    FStype  Options      Dump    Pass#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/dev/ad0s1a     /             ufs     rw           1      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/dev/ad0s1b     none          swap    sw           0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/dev/ad0s1d     /home         ufs     rw           2      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/dev/acd0       /cdrom        cd9660  ro,noauto    0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csduty:/bsdhome /bsdhome      nfs     rw,noauto    0       0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27125" y="3667125"/>
            <a:ext cx="60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charset="0"/>
                <a:ea typeface="新細明體" charset="-120"/>
              </a:rPr>
              <a:t>Ex.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Mounting file system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umount(8)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Unmounting File Stsyem</a:t>
            </a:r>
          </a:p>
          <a:p>
            <a:pPr lvl="1" eaLnBrk="1" hangingPunct="1"/>
            <a:r>
              <a:rPr lang="en-US" altLang="zh-TW">
                <a:latin typeface="Verdana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umount</a:t>
            </a:r>
            <a:r>
              <a:rPr lang="en-US" altLang="zh-TW">
                <a:latin typeface="Verdana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command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% umount { node | device }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Ex: umount /home, umount /dev/ad0s1e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Busy filesystem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Someone</a:t>
            </a:r>
            <a:r>
              <a:rPr lang="en-US" altLang="zh-TW">
                <a:latin typeface="Times" charset="0"/>
                <a:ea typeface="新細明體" charset="-120"/>
              </a:rPr>
              <a:t>’</a:t>
            </a:r>
            <a:r>
              <a:rPr lang="en-US" altLang="zh-TW">
                <a:ea typeface="新細明體" charset="-120"/>
              </a:rPr>
              <a:t>s current directory is there or there are opened files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Use </a:t>
            </a:r>
            <a:r>
              <a:rPr lang="en-US" altLang="zh-TW">
                <a:latin typeface="Times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umount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f</a:t>
            </a:r>
            <a:r>
              <a:rPr lang="en-US" altLang="zh-TW">
                <a:latin typeface="Times" charset="0"/>
                <a:ea typeface="新細明體" charset="-120"/>
              </a:rPr>
              <a:t>”</a:t>
            </a:r>
            <a:endParaRPr lang="en-US" altLang="zh-TW">
              <a:ea typeface="新細明體" charset="-120"/>
            </a:endParaRPr>
          </a:p>
          <a:p>
            <a:pPr lvl="2" eaLnBrk="1" hangingPunct="1"/>
            <a:r>
              <a:rPr lang="en-US" altLang="zh-TW">
                <a:ea typeface="新細明體" charset="-120"/>
              </a:rPr>
              <a:t>We can use </a:t>
            </a:r>
            <a:r>
              <a:rPr lang="en-US" altLang="zh-TW">
                <a:latin typeface="Times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lsof</a:t>
            </a:r>
            <a:r>
              <a:rPr lang="en-US" altLang="zh-TW">
                <a:latin typeface="Times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or </a:t>
            </a:r>
            <a:r>
              <a:rPr lang="en-US" altLang="zh-TW">
                <a:latin typeface="Times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fstat</a:t>
            </a:r>
            <a:r>
              <a:rPr lang="en-US" altLang="zh-TW">
                <a:latin typeface="Times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like utilities to figure out who makes it busy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Mounting file system (5)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fstat</a:t>
            </a:r>
          </a:p>
          <a:p>
            <a:pPr eaLnBrk="1" hangingPunct="1"/>
            <a:endParaRPr lang="en-US" altLang="zh-TW">
              <a:ea typeface="新細明體" charset="-120"/>
            </a:endParaRPr>
          </a:p>
          <a:p>
            <a:pPr eaLnBrk="1" hangingPunct="1"/>
            <a:endParaRPr lang="en-US" altLang="zh-TW">
              <a:ea typeface="新細明體" charset="-120"/>
            </a:endParaRPr>
          </a:p>
          <a:p>
            <a:pPr eaLnBrk="1" hangingPunct="1"/>
            <a:endParaRPr lang="en-US" altLang="zh-TW">
              <a:ea typeface="新細明體" charset="-120"/>
            </a:endParaRPr>
          </a:p>
          <a:p>
            <a:pPr eaLnBrk="1" hangingPunct="1"/>
            <a:r>
              <a:rPr lang="en-US" altLang="zh-TW">
                <a:ea typeface="新細明體" charset="-120"/>
              </a:rPr>
              <a:t>lsof (/usr/ports/sysutils/lsof) </a:t>
            </a:r>
            <a:r>
              <a:rPr lang="en-US" altLang="zh-TW">
                <a:latin typeface="Verdana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 </a:t>
            </a:r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i</a:t>
            </a:r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s</a:t>
            </a:r>
            <a:r>
              <a:rPr lang="en-US" altLang="zh-TW">
                <a:ea typeface="新細明體" charset="-120"/>
              </a:rPr>
              <a:t>t </a:t>
            </a:r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o</a:t>
            </a:r>
            <a:r>
              <a:rPr lang="en-US" altLang="zh-TW">
                <a:ea typeface="新細明體" charset="-120"/>
              </a:rPr>
              <a:t>pen </a:t>
            </a:r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f</a:t>
            </a:r>
            <a:r>
              <a:rPr lang="en-US" altLang="zh-TW">
                <a:ea typeface="新細明體" charset="-120"/>
              </a:rPr>
              <a:t>iles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8148638" cy="12001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wutzh@NASA ~ $ fstat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USER     CMD          PID   FD MOUNT      INUM MODE         SZ|DV R/W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wutzh    fstat      94218   wd /        234933 drwxr-xr-x      16 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root     screen     87838    4 /tmp       9947 prwx------       0  r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71513" y="3752850"/>
            <a:ext cx="8320087" cy="28622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wutzh@NASA ~ $ lsof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COMMAND   PID USER  FD TYPE SIZE/OFF   NODE 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cwd VDIR        7 522069 /usr/ports/sysutils/screen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rtd VDIR       26      3 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 337968 424757 /usr/local/bin/screen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 245976 679260 /libexec/ld-elf.so.1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 314504 678109 /lib/libncurses.so.8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  64952 678438 /lib/libutil.so.8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  33536 677963 /lib/libcrypt.so.5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screen  87838 root txt VREG  1255568 677294 /lib/libc.so.7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 Types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File types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2000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 b="1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zh-TW" sz="2000" b="1">
              <a:ea typeface="新細明體" charset="-12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2000" b="1">
                <a:ea typeface="新細明體" charset="-120"/>
              </a:rPr>
              <a:t>file</a:t>
            </a:r>
            <a:r>
              <a:rPr lang="en-US" altLang="zh-TW" sz="2000">
                <a:ea typeface="新細明體" charset="-120"/>
              </a:rPr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determine file type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% file .tcshrc  </a:t>
            </a:r>
            <a:r>
              <a:rPr lang="en-US" altLang="zh-TW" sz="1600">
                <a:ea typeface="新細明體" charset="-120"/>
                <a:sym typeface="Wingdings" charset="2"/>
              </a:rPr>
              <a:t> .tcshrc: ASCII text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華康標楷體(P)" charset="0"/>
                <a:sym typeface="Wingdings" charset="2"/>
              </a:rPr>
              <a:t>% file /bin        /bin: directory</a:t>
            </a:r>
            <a:endParaRPr lang="en-US" altLang="zh-TW" sz="160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  <a:sym typeface="Wingdings" charset="2"/>
              </a:rPr>
              <a:t>% file /bin/sh   </a:t>
            </a:r>
            <a:r>
              <a:rPr lang="en-US" altLang="zh-TW" sz="1600">
                <a:ea typeface="華康標楷體(P)" charset="0"/>
                <a:sym typeface="Wingdings" charset="2"/>
              </a:rPr>
              <a:t>/bin/sh: ELF 32-bit LSB executable, Intel 80386, version 1 		(FreeBSD), dynamically linked (uses shared libs), stripped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華康標楷體(P)" charset="0"/>
              </a:rPr>
              <a:t>/usr/ports/sysutils/file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ph sz="half" idx="2"/>
          </p:nvPr>
        </p:nvGraphicFramePr>
        <p:xfrm>
          <a:off x="3073400" y="1412875"/>
          <a:ext cx="3803650" cy="2925763"/>
        </p:xfrm>
        <a:graphic>
          <a:graphicData uri="http://schemas.openxmlformats.org/drawingml/2006/table">
            <a:tbl>
              <a:tblPr/>
              <a:tblGrid>
                <a:gridCol w="1087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File types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Regular file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Block device file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Character device file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Directory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Symbolic link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UNIX domain socket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Named pipe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File Types (2)</a:t>
            </a:r>
            <a:endParaRPr lang="zh-TW" altLang="en-US" dirty="0"/>
          </a:p>
        </p:txBody>
      </p:sp>
      <p:sp>
        <p:nvSpPr>
          <p:cNvPr id="20483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Directory</a:t>
            </a:r>
          </a:p>
          <a:p>
            <a:pPr lvl="1"/>
            <a:r>
              <a:rPr lang="en-US" altLang="zh-TW">
                <a:ea typeface="華康標楷體(P)" charset="0"/>
              </a:rPr>
              <a:t>. and ..</a:t>
            </a:r>
          </a:p>
          <a:p>
            <a:pPr lvl="1"/>
            <a:r>
              <a:rPr lang="en-US" altLang="zh-TW">
                <a:ea typeface="華康標楷體(P)" charset="0"/>
              </a:rPr>
              <a:t>mkdir / rmdir</a:t>
            </a:r>
            <a:endParaRPr lang="zh-TW" altLang="en-US">
              <a:ea typeface="華康標楷體(P)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 Types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UNIX domain socket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Created by socket()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Local to a particular host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Be referenced through a filesystem object rather than a network port</a:t>
            </a:r>
          </a:p>
        </p:txBody>
      </p:sp>
      <p:pic>
        <p:nvPicPr>
          <p:cNvPr id="21508" name="Picture 5" descr="un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" r="3448" b="4652"/>
          <a:stretch>
            <a:fillRect/>
          </a:stretch>
        </p:blipFill>
        <p:spPr bwMode="auto">
          <a:xfrm>
            <a:off x="2743200" y="3276600"/>
            <a:ext cx="4191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img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45000"/>
            <a:ext cx="4038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Types (4)</a:t>
            </a:r>
          </a:p>
        </p:txBody>
      </p:sp>
      <p:pic>
        <p:nvPicPr>
          <p:cNvPr id="22532" name="Picture 4" descr="img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47" t="10544" r="3233"/>
          <a:stretch>
            <a:fillRect/>
          </a:stretch>
        </p:blipFill>
        <p:spPr bwMode="auto">
          <a:xfrm>
            <a:off x="685800" y="2971800"/>
            <a:ext cx="335280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img0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6" r="16171" b="10680"/>
          <a:stretch>
            <a:fillRect/>
          </a:stretch>
        </p:blipFill>
        <p:spPr bwMode="auto">
          <a:xfrm>
            <a:off x="3886200" y="2133600"/>
            <a:ext cx="40386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3429000" y="3200400"/>
            <a:ext cx="685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Named Pipes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Let two processes do </a:t>
            </a:r>
            <a:r>
              <a:rPr lang="en-US" altLang="zh-TW">
                <a:latin typeface="Verdana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FIFO</a:t>
            </a:r>
            <a:r>
              <a:rPr lang="en-US" altLang="zh-TW">
                <a:latin typeface="Verdana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communication</a:t>
            </a:r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8229600" y="2971800"/>
            <a:ext cx="304800" cy="914400"/>
          </a:xfrm>
          <a:custGeom>
            <a:avLst/>
            <a:gdLst>
              <a:gd name="T0" fmla="*/ 0 w 192"/>
              <a:gd name="T1" fmla="*/ 0 h 720"/>
              <a:gd name="T2" fmla="*/ 2147483646 w 192"/>
              <a:gd name="T3" fmla="*/ 2147483646 h 720"/>
              <a:gd name="T4" fmla="*/ 0 w 192"/>
              <a:gd name="T5" fmla="*/ 2147483646 h 720"/>
              <a:gd name="T6" fmla="*/ 0 60000 65536"/>
              <a:gd name="T7" fmla="*/ 0 60000 65536"/>
              <a:gd name="T8" fmla="*/ 0 60000 65536"/>
              <a:gd name="T9" fmla="*/ 0 w 192"/>
              <a:gd name="T10" fmla="*/ 0 h 720"/>
              <a:gd name="T11" fmla="*/ 192 w 19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720">
                <a:moveTo>
                  <a:pt x="0" y="0"/>
                </a:moveTo>
                <a:cubicBezTo>
                  <a:pt x="96" y="132"/>
                  <a:pt x="192" y="264"/>
                  <a:pt x="192" y="384"/>
                </a:cubicBezTo>
                <a:cubicBezTo>
                  <a:pt x="192" y="504"/>
                  <a:pt x="96" y="612"/>
                  <a:pt x="0" y="72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0513" y="1538288"/>
            <a:ext cx="74041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% ls </a:t>
            </a:r>
            <a:r>
              <a:rPr lang="en-US" altLang="zh-TW">
                <a:latin typeface="Verdana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l</a:t>
            </a:r>
          </a:p>
          <a:p>
            <a:pPr lvl="1" eaLnBrk="1" hangingPunct="1"/>
            <a:r>
              <a:rPr lang="en-US" altLang="zh-TW" sz="1800" u="sng">
                <a:ea typeface="新細明體" charset="-120"/>
              </a:rPr>
              <a:t>d</a:t>
            </a:r>
            <a:r>
              <a:rPr lang="en-US" altLang="zh-TW" sz="1800">
                <a:ea typeface="新細明體" charset="-120"/>
              </a:rPr>
              <a:t> </a:t>
            </a:r>
            <a:r>
              <a:rPr lang="en-US" altLang="zh-TW" sz="1800" u="sng">
                <a:ea typeface="新細明體" charset="-120"/>
              </a:rPr>
              <a:t>rwx--x--x</a:t>
            </a:r>
            <a:r>
              <a:rPr lang="en-US" altLang="zh-TW" sz="1800">
                <a:ea typeface="新細明體" charset="-120"/>
              </a:rPr>
              <a:t>  </a:t>
            </a:r>
            <a:r>
              <a:rPr lang="en-US" altLang="zh-TW" sz="1800" u="sng">
                <a:ea typeface="新細明體" charset="-120"/>
              </a:rPr>
              <a:t>7</a:t>
            </a:r>
            <a:r>
              <a:rPr lang="en-US" altLang="zh-TW" sz="1800">
                <a:ea typeface="新細明體" charset="-120"/>
              </a:rPr>
              <a:t> </a:t>
            </a:r>
            <a:r>
              <a:rPr lang="en-US" altLang="zh-TW" sz="1800" u="sng">
                <a:ea typeface="新細明體" charset="-120"/>
              </a:rPr>
              <a:t>wutzh</a:t>
            </a:r>
            <a:r>
              <a:rPr lang="en-US" altLang="zh-TW" sz="1800">
                <a:ea typeface="新細明體" charset="-120"/>
              </a:rPr>
              <a:t>  </a:t>
            </a:r>
            <a:r>
              <a:rPr lang="en-US" altLang="zh-TW" sz="1800" u="sng">
                <a:ea typeface="新細明體" charset="-120"/>
              </a:rPr>
              <a:t>gcs</a:t>
            </a:r>
            <a:r>
              <a:rPr lang="en-US" altLang="zh-TW" sz="1800">
                <a:ea typeface="新細明體" charset="-120"/>
              </a:rPr>
              <a:t>      </a:t>
            </a:r>
            <a:r>
              <a:rPr lang="en-US" altLang="zh-TW" sz="1800" u="sng">
                <a:ea typeface="新細明體" charset="-120"/>
              </a:rPr>
              <a:t>1024</a:t>
            </a:r>
            <a:r>
              <a:rPr lang="en-US" altLang="zh-TW" sz="1800">
                <a:ea typeface="新細明體" charset="-120"/>
              </a:rPr>
              <a:t> </a:t>
            </a:r>
            <a:r>
              <a:rPr lang="en-US" altLang="zh-TW" sz="1800" u="sng">
                <a:ea typeface="新細明體" charset="-120"/>
              </a:rPr>
              <a:t>Sep 22 17:25</a:t>
            </a:r>
            <a:r>
              <a:rPr lang="en-US" altLang="zh-TW" sz="1800">
                <a:ea typeface="新細明體" charset="-120"/>
              </a:rPr>
              <a:t> </a:t>
            </a:r>
            <a:r>
              <a:rPr lang="en-US" altLang="zh-TW" sz="1800" u="sng">
                <a:ea typeface="新細明體" charset="-120"/>
              </a:rPr>
              <a:t>public_html</a:t>
            </a:r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771525" y="2895600"/>
            <a:ext cx="1219200" cy="327025"/>
          </a:xfrm>
          <a:prstGeom prst="borderCallout2">
            <a:avLst>
              <a:gd name="adj1" fmla="val 34954"/>
              <a:gd name="adj2" fmla="val 106250"/>
              <a:gd name="adj3" fmla="val 34954"/>
              <a:gd name="adj4" fmla="val 114583"/>
              <a:gd name="adj5" fmla="val -182523"/>
              <a:gd name="adj6" fmla="val 12969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type</a:t>
            </a: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98538" y="3406775"/>
            <a:ext cx="1828800" cy="327025"/>
          </a:xfrm>
          <a:prstGeom prst="borderCallout2">
            <a:avLst>
              <a:gd name="adj1" fmla="val 34954"/>
              <a:gd name="adj2" fmla="val 104167"/>
              <a:gd name="adj3" fmla="val 34954"/>
              <a:gd name="adj4" fmla="val 104167"/>
              <a:gd name="adj5" fmla="val -339319"/>
              <a:gd name="adj6" fmla="val 11032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access mode</a:t>
            </a:r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>
            <a:off x="1381125" y="3886200"/>
            <a:ext cx="1828800" cy="327025"/>
          </a:xfrm>
          <a:prstGeom prst="borderCallout2">
            <a:avLst>
              <a:gd name="adj1" fmla="val 34954"/>
              <a:gd name="adj2" fmla="val 104167"/>
              <a:gd name="adj3" fmla="val 34954"/>
              <a:gd name="adj4" fmla="val 104167"/>
              <a:gd name="adj5" fmla="val -482037"/>
              <a:gd name="adj6" fmla="val 12126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/>
              <a:t># of links</a:t>
            </a:r>
            <a:endParaRPr kumimoji="0" lang="en-US" altLang="zh-TW" sz="1800">
              <a:latin typeface="Times" charset="0"/>
              <a:ea typeface="新細明體" charset="-120"/>
            </a:endParaRPr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1762125" y="4343400"/>
            <a:ext cx="1828800" cy="327025"/>
          </a:xfrm>
          <a:prstGeom prst="borderCallout2">
            <a:avLst>
              <a:gd name="adj1" fmla="val 34954"/>
              <a:gd name="adj2" fmla="val 104167"/>
              <a:gd name="adj3" fmla="val 34954"/>
              <a:gd name="adj4" fmla="val 104167"/>
              <a:gd name="adj5" fmla="val -630384"/>
              <a:gd name="adj6" fmla="val 121222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user owner</a:t>
            </a:r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2066925" y="4800600"/>
            <a:ext cx="1828800" cy="327025"/>
          </a:xfrm>
          <a:prstGeom prst="borderCallout2">
            <a:avLst>
              <a:gd name="adj1" fmla="val 34954"/>
              <a:gd name="adj2" fmla="val 104167"/>
              <a:gd name="adj3" fmla="val 34954"/>
              <a:gd name="adj4" fmla="val 104167"/>
              <a:gd name="adj5" fmla="val -756181"/>
              <a:gd name="adj6" fmla="val 12931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group owner</a:t>
            </a: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>
            <a:off x="2447925" y="5257800"/>
            <a:ext cx="1905000" cy="327025"/>
          </a:xfrm>
          <a:prstGeom prst="borderCallout2">
            <a:avLst>
              <a:gd name="adj1" fmla="val 34954"/>
              <a:gd name="adj2" fmla="val 104000"/>
              <a:gd name="adj3" fmla="val 34954"/>
              <a:gd name="adj4" fmla="val 104000"/>
              <a:gd name="adj5" fmla="val -907699"/>
              <a:gd name="adj6" fmla="val 14006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size</a:t>
            </a:r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2828925" y="5715000"/>
            <a:ext cx="2286000" cy="327025"/>
          </a:xfrm>
          <a:prstGeom prst="borderCallout2">
            <a:avLst>
              <a:gd name="adj1" fmla="val 34954"/>
              <a:gd name="adj2" fmla="val 103333"/>
              <a:gd name="adj3" fmla="val 34954"/>
              <a:gd name="adj4" fmla="val 103333"/>
              <a:gd name="adj5" fmla="val -1032523"/>
              <a:gd name="adj6" fmla="val 13811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last modify time</a:t>
            </a: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3895725" y="6172200"/>
            <a:ext cx="1828800" cy="327025"/>
          </a:xfrm>
          <a:prstGeom prst="borderCallout2">
            <a:avLst>
              <a:gd name="adj1" fmla="val 34954"/>
              <a:gd name="adj2" fmla="val 104167"/>
              <a:gd name="adj3" fmla="val 34954"/>
              <a:gd name="adj4" fmla="val 104167"/>
              <a:gd name="adj5" fmla="val -1169903"/>
              <a:gd name="adj6" fmla="val 188454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charset="0"/>
                <a:ea typeface="新細明體" charset="-120"/>
              </a:rPr>
              <a:t>File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Types (5)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Named Pipe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$ mkfifo [-m mode] fifo_name ...</a:t>
            </a: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>
                <a:latin typeface="DejaVu Sans Mono" charset="0"/>
                <a:ea typeface="華康標楷體(P)" charset="0"/>
              </a:rPr>
              <a:t>$ mkfifo pipe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latin typeface="DejaVu Sans Mono" charset="0"/>
                <a:ea typeface="華康標楷體(P)" charset="0"/>
              </a:rPr>
              <a:t>$ du &gt;&gt; pipe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latin typeface="DejaVu Sans Mono" charset="0"/>
                <a:ea typeface="華康標楷體(P)" charset="0"/>
              </a:rPr>
              <a:t>(another process)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latin typeface="DejaVu Sans Mono" charset="0"/>
                <a:ea typeface="華康標楷體(P)" charset="0"/>
              </a:rPr>
              <a:t>$ sort -n pipe</a:t>
            </a:r>
          </a:p>
          <a:p>
            <a:pPr eaLnBrk="1" hangingPunct="1"/>
            <a:endParaRPr lang="en-US" altLang="zh-TW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Types (6)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Symbolic Link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 file which points to another pathname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ln –s ori-file soft-file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Like “short-cut” in Windows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img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84450"/>
            <a:ext cx="51054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inode and file (1)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inode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 structure that records information of a file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You can use “ls –i” to see each file’s inode number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2608263" cy="64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wutzh@NASA ~ $ ls -i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19255327 public_html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inode and file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>
                <a:ea typeface="新細明體" charset="-120"/>
              </a:rPr>
              <a:t>Filesystem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Boot blocks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Super block</a:t>
            </a:r>
          </a:p>
          <a:p>
            <a:pPr lvl="2" eaLnBrk="1" hangingPunct="1"/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Inode list</a:t>
            </a:r>
          </a:p>
          <a:p>
            <a:pPr lvl="2" eaLnBrk="1" hangingPunct="1"/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Data block</a:t>
            </a:r>
          </a:p>
        </p:txBody>
      </p:sp>
      <p:pic>
        <p:nvPicPr>
          <p:cNvPr id="26628" name="Picture 4" descr="img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7"/>
          <a:stretch>
            <a:fillRect/>
          </a:stretch>
        </p:blipFill>
        <p:spPr bwMode="auto">
          <a:xfrm>
            <a:off x="914400" y="3595688"/>
            <a:ext cx="800100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inode and file (3)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>
                <a:ea typeface="新細明體" charset="-120"/>
              </a:rPr>
              <a:t>More detail of inode and data block</a:t>
            </a:r>
          </a:p>
        </p:txBody>
      </p:sp>
      <p:pic>
        <p:nvPicPr>
          <p:cNvPr id="27652" name="Picture 4" descr="img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5050"/>
            <a:ext cx="80010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2"/>
          <p:cNvGrpSpPr>
            <a:grpSpLocks/>
          </p:cNvGrpSpPr>
          <p:nvPr/>
        </p:nvGrpSpPr>
        <p:grpSpPr bwMode="auto">
          <a:xfrm>
            <a:off x="1828800" y="2286000"/>
            <a:ext cx="7162800" cy="4359275"/>
            <a:chOff x="1152" y="1440"/>
            <a:chExt cx="4512" cy="2746"/>
          </a:xfrm>
        </p:grpSpPr>
        <p:pic>
          <p:nvPicPr>
            <p:cNvPr id="28677" name="Picture 4" descr="img0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440"/>
              <a:ext cx="4512" cy="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3360" y="3936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5000"/>
                </a:spcBef>
                <a:buFont typeface="Wingdings" charset="2"/>
                <a:buChar char="q"/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charset="2"/>
                <a:buChar char="Ø"/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kumimoji="0" lang="en-US" altLang="zh-TW" sz="2000">
                  <a:latin typeface="Arial" charset="0"/>
                  <a:ea typeface="新細明體" charset="-120"/>
                </a:rPr>
                <a:t>/home/wutzh/testdir</a:t>
              </a:r>
            </a:p>
          </p:txBody>
        </p:sp>
        <p:sp>
          <p:nvSpPr>
            <p:cNvPr id="28679" name="Rectangle 10"/>
            <p:cNvSpPr>
              <a:spLocks noChangeArrowheads="1"/>
            </p:cNvSpPr>
            <p:nvPr/>
          </p:nvSpPr>
          <p:spPr bwMode="auto">
            <a:xfrm>
              <a:off x="4608" y="2880"/>
              <a:ext cx="720" cy="14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5000"/>
                </a:spcBef>
                <a:buFont typeface="Wingdings" charset="2"/>
                <a:buChar char="q"/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charset="2"/>
                <a:buChar char="Ø"/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1800">
                  <a:latin typeface="Arial" charset="0"/>
                  <a:ea typeface="新細明體" charset="-120"/>
                </a:rPr>
                <a:t>wutzh</a:t>
              </a:r>
            </a:p>
          </p:txBody>
        </p:sp>
        <p:sp>
          <p:nvSpPr>
            <p:cNvPr id="28680" name="Rectangle 11"/>
            <p:cNvSpPr>
              <a:spLocks noChangeArrowheads="1"/>
            </p:cNvSpPr>
            <p:nvPr/>
          </p:nvSpPr>
          <p:spPr bwMode="auto">
            <a:xfrm>
              <a:off x="3360" y="2640"/>
              <a:ext cx="720" cy="14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5000"/>
                </a:spcBef>
                <a:buFont typeface="Wingdings" charset="2"/>
                <a:buChar char="q"/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charset="2"/>
                <a:buChar char="Ø"/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1800">
                  <a:latin typeface="Arial" charset="0"/>
                  <a:ea typeface="新細明體" charset="-120"/>
                </a:rPr>
                <a:t>testdir</a:t>
              </a:r>
            </a:p>
          </p:txBody>
        </p:sp>
      </p:grp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inode and file (4)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 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.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..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testdir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Hard Link V.S. Symbolic Link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Link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Hard link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associate two or more filenames with the same inode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Must in the same partition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% ln ori-file hard-file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Soft (symbolic) link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A file which points to another pathname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% ln </a:t>
            </a:r>
            <a:r>
              <a:rPr lang="en-US" altLang="zh-TW">
                <a:latin typeface="Verdana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s ori-file soft-file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img020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/>
          <a:stretch>
            <a:fillRect/>
          </a:stretch>
        </p:blipFill>
        <p:spPr>
          <a:xfrm>
            <a:off x="914400" y="744538"/>
            <a:ext cx="7924800" cy="5961062"/>
          </a:xfrm>
          <a:noFill/>
        </p:spPr>
      </p:pic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Hard Link V.S. Symbolic Link (2)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6096000" y="1198563"/>
            <a:ext cx="2286000" cy="935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charset="0"/>
                <a:ea typeface="新細明體" charset="-120"/>
              </a:rPr>
              <a:t>% touch index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charset="0"/>
                <a:ea typeface="新細明體" charset="-120"/>
              </a:rPr>
              <a:t>% ln index hlink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charset="0"/>
                <a:ea typeface="新細明體" charset="-120"/>
              </a:rPr>
              <a:t>% ln –s index slink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Access Mode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u="sng">
                <a:ea typeface="新細明體" charset="-120"/>
              </a:rPr>
              <a:t>rwx</a:t>
            </a:r>
            <a:r>
              <a:rPr lang="en-US" altLang="zh-TW" sz="2000">
                <a:ea typeface="新細明體" charset="-120"/>
              </a:rPr>
              <a:t> </a:t>
            </a:r>
            <a:r>
              <a:rPr lang="en-US" altLang="zh-TW" sz="2000" u="sng">
                <a:ea typeface="新細明體" charset="-120"/>
              </a:rPr>
              <a:t>r-x</a:t>
            </a:r>
            <a:r>
              <a:rPr lang="en-US" altLang="zh-TW" sz="2000">
                <a:ea typeface="新細明體" charset="-120"/>
              </a:rPr>
              <a:t> </a:t>
            </a:r>
            <a:r>
              <a:rPr lang="en-US" altLang="zh-TW" sz="2000" u="sng">
                <a:ea typeface="新細明體" charset="-120"/>
              </a:rPr>
              <a:t>r-x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User, group, other privileges</a:t>
            </a:r>
          </a:p>
          <a:p>
            <a:pPr eaLnBrk="1" hangingPunct="1"/>
            <a:r>
              <a:rPr lang="en-US" altLang="zh-TW" sz="2000">
                <a:ea typeface="新細明體" charset="-120"/>
              </a:rPr>
              <a:t>chmod command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chmod(1), </a:t>
            </a:r>
            <a:r>
              <a:rPr lang="en-US" altLang="zh-TW" sz="1800">
                <a:latin typeface="Verdana" charset="0"/>
                <a:ea typeface="新細明體" charset="-120"/>
              </a:rPr>
              <a:t>“</a:t>
            </a:r>
            <a:r>
              <a:rPr lang="en-US" altLang="zh-TW" sz="1800">
                <a:ea typeface="新細明體" charset="-120"/>
              </a:rPr>
              <a:t>MODES</a:t>
            </a:r>
            <a:r>
              <a:rPr lang="en-US" altLang="zh-TW" sz="1800">
                <a:latin typeface="Verdana" charset="0"/>
                <a:ea typeface="新細明體" charset="-120"/>
              </a:rPr>
              <a:t>”</a:t>
            </a:r>
            <a:r>
              <a:rPr lang="en-US" altLang="zh-TW" sz="1800">
                <a:ea typeface="新細明體" charset="-120"/>
              </a:rPr>
              <a:t> section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% </a:t>
            </a:r>
            <a:r>
              <a:rPr lang="en-US" altLang="zh-TW" sz="1800" b="1">
                <a:ea typeface="新細明體" charset="-120"/>
              </a:rPr>
              <a:t>chmod</a:t>
            </a:r>
            <a:r>
              <a:rPr lang="en-US" altLang="zh-TW" sz="1800">
                <a:ea typeface="新細明體" charset="-120"/>
              </a:rPr>
              <a:t>  </a:t>
            </a:r>
            <a:r>
              <a:rPr lang="en-US" altLang="zh-TW" sz="1800" i="1">
                <a:ea typeface="新細明體" charset="-120"/>
              </a:rPr>
              <a:t>access-string</a:t>
            </a:r>
            <a:r>
              <a:rPr lang="en-US" altLang="zh-TW" sz="1800">
                <a:ea typeface="新細明體" charset="-120"/>
              </a:rPr>
              <a:t>    </a:t>
            </a:r>
            <a:r>
              <a:rPr lang="en-US" altLang="zh-TW" sz="1800" i="1">
                <a:ea typeface="新細明體" charset="-120"/>
              </a:rPr>
              <a:t>file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% chmod u+x test.sh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% chmod go-w .tcshrc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% chmod u+w,g-w hehe haha</a:t>
            </a:r>
          </a:p>
          <a:p>
            <a:pPr lvl="2" eaLnBrk="1" hangingPunct="1"/>
            <a:r>
              <a:rPr lang="en-US" altLang="zh-TW" sz="1600" b="1">
                <a:ea typeface="新細明體" charset="-120"/>
              </a:rPr>
              <a:t>% chmod </a:t>
            </a:r>
            <a:r>
              <a:rPr lang="en-US" altLang="zh-TW" sz="1600" b="1">
                <a:latin typeface="Verdana" charset="0"/>
                <a:ea typeface="新細明體" charset="-120"/>
              </a:rPr>
              <a:t>–</a:t>
            </a:r>
            <a:r>
              <a:rPr lang="en-US" altLang="zh-TW" sz="1600" b="1">
                <a:ea typeface="新細明體" charset="-120"/>
              </a:rPr>
              <a:t>R 755 public_html/</a:t>
            </a:r>
          </a:p>
        </p:txBody>
      </p:sp>
      <p:pic>
        <p:nvPicPr>
          <p:cNvPr id="31748" name="Picture 4" descr="SA2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12468" r="11363" b="22079"/>
          <a:stretch>
            <a:fillRect/>
          </a:stretch>
        </p:blipFill>
        <p:spPr bwMode="auto">
          <a:xfrm>
            <a:off x="1752600" y="4495800"/>
            <a:ext cx="647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Access Mode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setuid, setgid, sticky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setuid, setgid on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The effective uid/gid of resulting process will be set to the UID/GID of the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setuid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charset="-120"/>
              </a:rPr>
              <a:t>passwd, chsh, crontab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setgid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charset="-120"/>
              </a:rPr>
              <a:t>top, fstat, write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setgid on directory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Cause newly created files within the directory to be the same group as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sticky on directory (/tmp)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Do not allow to delete or rename a file unless you are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charset="-120"/>
              </a:rPr>
              <a:t>The owner of the file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charset="-120"/>
              </a:rPr>
              <a:t>The owner of the directory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charset="-12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File System Architecture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Pathname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File Tree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Mounting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File Types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inode and file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Link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File Access Mode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Changing File Owner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FreeBSD bonus flags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Access Mode (3)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Decimal argument of chmod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setuid: 4000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setgid: 2000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sticky : 1000</a:t>
            </a: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124200"/>
          <a:ext cx="6477000" cy="316230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Attribute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Attribute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rwx r-x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r-- r--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4755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rws r-x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--- 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rwx r-s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r-- r-- r--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rws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rwx rwt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r-x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r-s r-x r-x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r-x ---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rwx --x --x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--- 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--x --x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 Access Mode (4)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Assign default permissions: umask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Shell built-in command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Inference the default permissions given to the files newly created.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The newly created file permission: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Use </a:t>
            </a:r>
            <a:r>
              <a:rPr lang="en-US" altLang="zh-TW" u="sng">
                <a:ea typeface="華康標楷體(P)" charset="0"/>
              </a:rPr>
              <a:t>full permission bit (file: 666, dir: 777)</a:t>
            </a:r>
            <a:r>
              <a:rPr lang="en-US" altLang="zh-TW">
                <a:ea typeface="華康標楷體(P)" charset="0"/>
              </a:rPr>
              <a:t> </a:t>
            </a:r>
            <a:r>
              <a:rPr lang="en-US" altLang="zh-TW">
                <a:solidFill>
                  <a:schemeClr val="hlink"/>
                </a:solidFill>
                <a:ea typeface="華康標楷體(P)" charset="0"/>
              </a:rPr>
              <a:t>and ~</a:t>
            </a:r>
            <a:r>
              <a:rPr lang="en-US" altLang="zh-TW" u="sng">
                <a:ea typeface="華康標楷體(P)" charset="0"/>
              </a:rPr>
              <a:t>umask value</a:t>
            </a:r>
            <a:r>
              <a:rPr lang="en-US" altLang="zh-TW">
                <a:ea typeface="華康標楷體(P)" charset="0"/>
              </a:rPr>
              <a:t>.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Example: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</p:txBody>
      </p:sp>
      <p:graphicFrame>
        <p:nvGraphicFramePr>
          <p:cNvPr id="80032" name="Group 160"/>
          <p:cNvGraphicFramePr>
            <a:graphicFrameLocks noGrp="1"/>
          </p:cNvGraphicFramePr>
          <p:nvPr/>
        </p:nvGraphicFramePr>
        <p:xfrm>
          <a:off x="2044700" y="3810000"/>
          <a:ext cx="5422900" cy="273685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umask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New File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New Dir 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022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r-- r--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r-x r-x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033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r-- r--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r-- r--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066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--- 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--x --x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000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rw- rw- rw-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rwx rwx rwx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477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r-- --- 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r-x --- 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777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 --- --- 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 --- --- 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File Protection</a:t>
            </a:r>
          </a:p>
        </p:txBody>
      </p:sp>
      <p:graphicFrame>
        <p:nvGraphicFramePr>
          <p:cNvPr id="31791" name="Group 47"/>
          <p:cNvGraphicFramePr>
            <a:graphicFrameLocks noGrp="1"/>
          </p:cNvGraphicFramePr>
          <p:nvPr>
            <p:ph idx="1"/>
          </p:nvPr>
        </p:nvGraphicFramePr>
        <p:xfrm>
          <a:off x="971550" y="1752600"/>
          <a:ext cx="7848600" cy="4100513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66">
                <a:tc rowSpan="2"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Minimum Access Needed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On file itself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On directory file is in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 /home/test 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 /home/test/*.c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–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/home/test/*.c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 runme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93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 &gt;&gt; runme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run-binary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run-script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652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 rumme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wx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Changing File Owner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Changing File Owner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Commands: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chown	-- change user owner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chgrp	-- change group owner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Change the file ownership and group ownership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chown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R wutzh /home/wutzh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chgrp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R dcs /home/wutzh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chown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R wutzh:dcs /home/wutzh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% chown </a:t>
            </a:r>
            <a:r>
              <a:rPr lang="en-US" altLang="zh-TW">
                <a:latin typeface="Times" charset="0"/>
                <a:ea typeface="新細明體" charset="-120"/>
              </a:rPr>
              <a:t>–</a:t>
            </a:r>
            <a:r>
              <a:rPr lang="en-US" altLang="zh-TW">
                <a:ea typeface="新細明體" charset="-120"/>
              </a:rPr>
              <a:t>R :dcs /home/wutzh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bonus flags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chflags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schg		system immutable flag	(root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sunlnk		system undeletable flag	(root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sappnd		system append-only flag	(root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uappend		user append-only flag	(root, user)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uunlnk		user undeletable flag	(root, user)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" charset="0"/>
                <a:ea typeface="新細明體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" charset="0"/>
                <a:ea typeface="新細明體" charset="-120"/>
              </a:rPr>
              <a:t>ls -ol</a:t>
            </a:r>
            <a:endParaRPr lang="en-US" altLang="zh-TW">
              <a:ea typeface="新細明體" charset="-120"/>
            </a:endParaRPr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4191000" y="1295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en-US" altLang="zh-TW" sz="1600">
                <a:latin typeface="Arial" charset="0"/>
                <a:ea typeface="新細明體" charset="-120"/>
              </a:rPr>
              <a:t>chflags(1)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838200" y="4438650"/>
            <a:ext cx="8148638" cy="17541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wutzh@NASA ~ $ ls -ol /libexec/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total 1034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-r-xr-xr-x  1 root  wheel  schg 238472 Sep 21 12:50 ld-elf.so.1*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-r-xr-xr-x  1 root  wheel  -    238512 Jul 24 17:15 ld-elf.so.1.old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-r-xr-xr-x  1 root  wheel  schg 212204 Sep 21 12:51 ld-elf32.so.1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chemeClr val="bg1"/>
                </a:solidFill>
                <a:latin typeface="細明體" charset="-120"/>
                <a:ea typeface="細明體" charset="-120"/>
              </a:rPr>
              <a:t>-r-xr-xr-x  1 root  wheel  -    212248 Jul 24 17:17 ld-elf32.so.1.old</a:t>
            </a:r>
            <a:endParaRPr kumimoji="0" lang="nl-NL" altLang="zh-TW" sz="1800" b="1">
              <a:solidFill>
                <a:schemeClr val="bg1"/>
              </a:solidFill>
              <a:latin typeface="細明體" charset="-120"/>
              <a:ea typeface="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System Architecture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Application </a:t>
            </a:r>
            <a:r>
              <a:rPr lang="en-US" altLang="zh-TW">
                <a:ea typeface="新細明體" charset="-120"/>
                <a:sym typeface="Wingdings" charset="2"/>
              </a:rPr>
              <a:t> Kernel  Hardware</a:t>
            </a:r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ea typeface="新細明體" charset="-120"/>
              </a:rPr>
              <a:t>Applications call system-calls to request service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Kernel invokes corresponding drivers to fulfill this service</a:t>
            </a:r>
          </a:p>
        </p:txBody>
      </p:sp>
      <p:pic>
        <p:nvPicPr>
          <p:cNvPr id="7172" name="Picture 7" descr="img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62484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mg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16"/>
          <a:stretch>
            <a:fillRect/>
          </a:stretch>
        </p:blipFill>
        <p:spPr bwMode="auto">
          <a:xfrm>
            <a:off x="6172200" y="346075"/>
            <a:ext cx="2895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System Architecture (2)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The basic purpose of filesystem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Represent and organize the system’s storage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Four main components: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Namespace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A way of naming things and arranging them in a hierarchy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API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A set of system calls for navigating and manipulating nodes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Security model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A scheme for protecting, hiding and sharing things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Implementation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Code that ties the logical model to an actual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System Architecture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Objects in the filesystem: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What you can find in a filesystem: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Files and directories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Hardware device files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Processes information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Interprocess communication channel (IPC)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Shared memory segments (SHM)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We can use common filesystem interface to access such “object”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open</a:t>
            </a:r>
            <a:r>
              <a:rPr lang="zh-TW" altLang="en-US">
                <a:ea typeface="新細明體" charset="-120"/>
              </a:rPr>
              <a:t>、</a:t>
            </a:r>
            <a:r>
              <a:rPr lang="en-US" altLang="zh-TW">
                <a:ea typeface="新細明體" charset="-120"/>
              </a:rPr>
              <a:t>read</a:t>
            </a:r>
            <a:r>
              <a:rPr lang="zh-TW" altLang="en-US">
                <a:ea typeface="新細明體" charset="-120"/>
              </a:rPr>
              <a:t>、</a:t>
            </a:r>
            <a:r>
              <a:rPr lang="en-US" altLang="zh-TW">
                <a:ea typeface="新細明體" charset="-120"/>
              </a:rPr>
              <a:t>write</a:t>
            </a:r>
            <a:r>
              <a:rPr lang="zh-TW" altLang="en-US">
                <a:ea typeface="新細明體" charset="-120"/>
              </a:rPr>
              <a:t>、</a:t>
            </a:r>
            <a:r>
              <a:rPr lang="en-US" altLang="zh-TW">
                <a:ea typeface="新細明體" charset="-120"/>
              </a:rPr>
              <a:t>close</a:t>
            </a:r>
            <a:r>
              <a:rPr lang="zh-TW" altLang="en-US">
                <a:ea typeface="新細明體" charset="-120"/>
              </a:rPr>
              <a:t>、</a:t>
            </a:r>
            <a:r>
              <a:rPr lang="en-US" altLang="zh-TW">
                <a:ea typeface="新細明體" charset="-120"/>
              </a:rPr>
              <a:t>seek</a:t>
            </a:r>
            <a:r>
              <a:rPr lang="zh-TW" altLang="en-US">
                <a:ea typeface="新細明體" charset="-120"/>
              </a:rPr>
              <a:t>、</a:t>
            </a:r>
            <a:r>
              <a:rPr lang="en-US" altLang="zh-TW">
                <a:ea typeface="新細明體" charset="-120"/>
              </a:rPr>
              <a:t>ioctl, fcntl,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Pathname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Two kinds of path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Absolute path </a:t>
            </a:r>
            <a:r>
              <a:rPr lang="en-US" altLang="zh-TW">
                <a:ea typeface="新細明體" charset="-120"/>
                <a:sym typeface="Wingdings" charset="2"/>
              </a:rPr>
              <a:t> start from /</a:t>
            </a:r>
          </a:p>
          <a:p>
            <a:pPr lvl="2" eaLnBrk="1" hangingPunct="1"/>
            <a:r>
              <a:rPr lang="en-US" altLang="zh-TW">
                <a:ea typeface="新細明體" charset="-120"/>
                <a:sym typeface="Wingdings" charset="2"/>
              </a:rPr>
              <a:t>Ex. /u/dcs/97/9755806/test/hehe.c</a:t>
            </a:r>
          </a:p>
          <a:p>
            <a:pPr lvl="1" eaLnBrk="1" hangingPunct="1"/>
            <a:r>
              <a:rPr lang="en-US" altLang="zh-TW">
                <a:ea typeface="新細明體" charset="-120"/>
                <a:sym typeface="Wingdings" charset="2"/>
              </a:rPr>
              <a:t>Relative path  start from your current directory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Ex. test/hehe.c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Constrains of pathname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Single component: ≦ 255 characters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Single absolute path: ≦ 1023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g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6200"/>
            <a:ext cx="534511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Layout of 	File Systems (1)</a:t>
            </a:r>
          </a:p>
        </p:txBody>
      </p:sp>
      <p:sp>
        <p:nvSpPr>
          <p:cNvPr id="12291" name="Rectangle 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hier(7)</a:t>
            </a:r>
          </a:p>
        </p:txBody>
      </p:sp>
      <p:graphicFrame>
        <p:nvGraphicFramePr>
          <p:cNvPr id="14488" name="Group 152"/>
          <p:cNvGraphicFramePr>
            <a:graphicFrameLocks noGrp="1"/>
          </p:cNvGraphicFramePr>
          <p:nvPr/>
        </p:nvGraphicFramePr>
        <p:xfrm>
          <a:off x="1066800" y="1905000"/>
          <a:ext cx="7772400" cy="4605338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Contents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The root directory of the file system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3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 &amp; /sbin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 utilities &amp; system programs fundamental to both single-user and multi-user environments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 utilities and applications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/usr/bin &amp; /usr/sbin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executable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/lib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Shared and archive libraries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/libexec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Critical system utilities needed for binaries in /bin and /sbin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3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/mnt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Empty directory commonly used by system administrators as a temporary mount point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13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/tmp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Temporary files that are not guaranteed to persist across sys- tem reboots, also, there is /var/tmp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/usr/lib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Support libraries for standard UNIX programs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/usr/libexec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 daemons &amp; system utilities (executed by other programs)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/usr/include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Libraries Header files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7921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/usr/local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executables, libraries, etc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941</TotalTime>
  <Words>1682</Words>
  <Application>Microsoft Macintosh PowerPoint</Application>
  <PresentationFormat>如螢幕大小 (4:3)</PresentationFormat>
  <Paragraphs>404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9" baseType="lpstr">
      <vt:lpstr>Times</vt:lpstr>
      <vt:lpstr>Verdana</vt:lpstr>
      <vt:lpstr>Futura Md BT</vt:lpstr>
      <vt:lpstr>Wingdings</vt:lpstr>
      <vt:lpstr>新細明體</vt:lpstr>
      <vt:lpstr>Calibri</vt:lpstr>
      <vt:lpstr>細明體</vt:lpstr>
      <vt:lpstr>Arial</vt:lpstr>
      <vt:lpstr>華康標楷體(P)</vt:lpstr>
      <vt:lpstr>華康儷中黑(P)</vt:lpstr>
      <vt:lpstr>Times New Roman</vt:lpstr>
      <vt:lpstr>DejaVu Sans Mono</vt:lpstr>
      <vt:lpstr>華康儷粗黑(P)</vt:lpstr>
      <vt:lpstr>Courier New</vt:lpstr>
      <vt:lpstr>Computer Center</vt:lpstr>
      <vt:lpstr>File System</vt:lpstr>
      <vt:lpstr>Files</vt:lpstr>
      <vt:lpstr>Outline</vt:lpstr>
      <vt:lpstr>File System Architecture (1)</vt:lpstr>
      <vt:lpstr>File System Architecture (2) </vt:lpstr>
      <vt:lpstr>File System Architecture (3)</vt:lpstr>
      <vt:lpstr>Pathname</vt:lpstr>
      <vt:lpstr>File Tree</vt:lpstr>
      <vt:lpstr>Layout of  File Systems (1)</vt:lpstr>
      <vt:lpstr>Layout of  File Systems (2)</vt:lpstr>
      <vt:lpstr>Mounting file system (1)</vt:lpstr>
      <vt:lpstr>Mounting file system (2)</vt:lpstr>
      <vt:lpstr>Mounting file system (3)</vt:lpstr>
      <vt:lpstr>Mounting file system (4)</vt:lpstr>
      <vt:lpstr>Mounting file system (5)</vt:lpstr>
      <vt:lpstr>File Types (1)</vt:lpstr>
      <vt:lpstr>File Types (2)</vt:lpstr>
      <vt:lpstr>File Types (3)</vt:lpstr>
      <vt:lpstr>File Types (4)</vt:lpstr>
      <vt:lpstr>File Types (5)</vt:lpstr>
      <vt:lpstr>File Types (6)</vt:lpstr>
      <vt:lpstr>inode and file (1)</vt:lpstr>
      <vt:lpstr>inode and file (2)</vt:lpstr>
      <vt:lpstr>inode and file (3)</vt:lpstr>
      <vt:lpstr>inode and file (4)</vt:lpstr>
      <vt:lpstr>Hard Link V.S. Symbolic Link (1)</vt:lpstr>
      <vt:lpstr>Hard Link V.S. Symbolic Link (2)</vt:lpstr>
      <vt:lpstr>File Access Mode (1)</vt:lpstr>
      <vt:lpstr>File Access Mode (2)</vt:lpstr>
      <vt:lpstr>File Access Mode (3)</vt:lpstr>
      <vt:lpstr>File Access Mode (4)</vt:lpstr>
      <vt:lpstr>File Protection</vt:lpstr>
      <vt:lpstr>Changing File Owner</vt:lpstr>
      <vt:lpstr>FreeBSD bonus flags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張敬昊 的 iPad</cp:lastModifiedBy>
  <cp:revision>360</cp:revision>
  <cp:lastPrinted>1601-01-01T00:00:00Z</cp:lastPrinted>
  <dcterms:created xsi:type="dcterms:W3CDTF">1601-01-01T00:00:00Z</dcterms:created>
  <dcterms:modified xsi:type="dcterms:W3CDTF">2016-10-27T02:15:12Z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