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60" r:id="rId19"/>
  </p:sldIdLst>
  <p:sldSz cx="12192000" cy="6858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5" autoAdjust="0"/>
    <p:restoredTop sz="79623"/>
  </p:normalViewPr>
  <p:slideViewPr>
    <p:cSldViewPr snapToGrid="0">
      <p:cViewPr varScale="1">
        <p:scale>
          <a:sx n="93" d="100"/>
          <a:sy n="93" d="100"/>
        </p:scale>
        <p:origin x="11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8F9932-EAFC-4A45-B0FD-86727C8369A6}" type="datetimeFigureOut">
              <a:rPr kumimoji="1" lang="zh-TW" altLang="en-US" smtClean="0"/>
              <a:t>2016/11/2</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3FD4E-0371-2C43-A4D8-62147609F708}" type="slidenum">
              <a:rPr kumimoji="1" lang="zh-TW" altLang="en-US" smtClean="0"/>
              <a:t>‹#›</a:t>
            </a:fld>
            <a:endParaRPr kumimoji="1" lang="zh-TW" altLang="en-US"/>
          </a:p>
        </p:txBody>
      </p:sp>
    </p:spTree>
    <p:extLst>
      <p:ext uri="{BB962C8B-B14F-4D97-AF65-F5344CB8AC3E}">
        <p14:creationId xmlns:p14="http://schemas.microsoft.com/office/powerpoint/2010/main" val="1505702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panose="02020500000000000000" pitchFamily="18" charset="-12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4D360130-5899-4B8A-9DD1-2C1A81DC3838}" type="slidenum">
              <a:rPr kumimoji="0" lang="en-US" altLang="zh-TW" smtClean="0">
                <a:latin typeface="Arial" panose="020B0604020202020204" pitchFamily="34" charset="0"/>
              </a:rPr>
              <a:pPr>
                <a:spcBef>
                  <a:spcPct val="0"/>
                </a:spcBef>
              </a:pPr>
              <a:t>6</a:t>
            </a:fld>
            <a:endParaRPr kumimoji="0" lang="en-US" altLang="zh-TW" smtClean="0">
              <a:latin typeface="Arial" panose="020B0604020202020204" pitchFamily="34" charset="0"/>
            </a:endParaRPr>
          </a:p>
        </p:txBody>
      </p:sp>
    </p:spTree>
    <p:extLst>
      <p:ext uri="{BB962C8B-B14F-4D97-AF65-F5344CB8AC3E}">
        <p14:creationId xmlns:p14="http://schemas.microsoft.com/office/powerpoint/2010/main" val="39357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panose="02020500000000000000" pitchFamily="18" charset="-12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1E8A4C0B-BCDE-4D6C-85B5-89A502C77F06}" type="slidenum">
              <a:rPr kumimoji="0" lang="en-US" altLang="zh-TW" smtClean="0">
                <a:latin typeface="Arial" panose="020B0604020202020204" pitchFamily="34" charset="0"/>
              </a:rPr>
              <a:pPr>
                <a:spcBef>
                  <a:spcPct val="0"/>
                </a:spcBef>
              </a:pPr>
              <a:t>7</a:t>
            </a:fld>
            <a:endParaRPr kumimoji="0" lang="en-US" altLang="zh-TW" smtClean="0">
              <a:latin typeface="Arial" panose="020B0604020202020204" pitchFamily="34" charset="0"/>
            </a:endParaRPr>
          </a:p>
        </p:txBody>
      </p:sp>
    </p:spTree>
    <p:extLst>
      <p:ext uri="{BB962C8B-B14F-4D97-AF65-F5344CB8AC3E}">
        <p14:creationId xmlns:p14="http://schemas.microsoft.com/office/powerpoint/2010/main" val="1774163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en-US" altLang="zh-TW" dirty="0" err="1" smtClean="0"/>
              <a:t>AllowGroups</a:t>
            </a:r>
            <a:endParaRPr kumimoji="1" lang="zh-TW" altLang="en-US" dirty="0"/>
          </a:p>
        </p:txBody>
      </p:sp>
      <p:sp>
        <p:nvSpPr>
          <p:cNvPr id="4" name="投影片編號版面配置區 3"/>
          <p:cNvSpPr>
            <a:spLocks noGrp="1"/>
          </p:cNvSpPr>
          <p:nvPr>
            <p:ph type="sldNum" sz="quarter" idx="10"/>
          </p:nvPr>
        </p:nvSpPr>
        <p:spPr/>
        <p:txBody>
          <a:bodyPr/>
          <a:lstStyle/>
          <a:p>
            <a:fld id="{FEC3FD4E-0371-2C43-A4D8-62147609F708}" type="slidenum">
              <a:rPr kumimoji="1" lang="zh-TW" altLang="en-US" smtClean="0"/>
              <a:t>8</a:t>
            </a:fld>
            <a:endParaRPr kumimoji="1" lang="zh-TW" altLang="en-US"/>
          </a:p>
        </p:txBody>
      </p:sp>
    </p:spTree>
    <p:extLst>
      <p:ext uri="{BB962C8B-B14F-4D97-AF65-F5344CB8AC3E}">
        <p14:creationId xmlns:p14="http://schemas.microsoft.com/office/powerpoint/2010/main" val="1967752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err="1" smtClean="0"/>
              <a:t>sshd_config</a:t>
            </a:r>
            <a:endParaRPr lang="en-US" altLang="zh-TW" baseline="0" dirty="0" smtClean="0"/>
          </a:p>
          <a:p>
            <a:r>
              <a:rPr lang="en-US" altLang="zh-TW" baseline="0" dirty="0" smtClean="0"/>
              <a:t>	</a:t>
            </a:r>
            <a:r>
              <a:rPr lang="en-US" altLang="zh-TW" dirty="0" smtClean="0"/>
              <a:t>Match Address </a:t>
            </a:r>
            <a:endParaRPr kumimoji="1" lang="zh-TW" altLang="en-US" dirty="0"/>
          </a:p>
        </p:txBody>
      </p:sp>
      <p:sp>
        <p:nvSpPr>
          <p:cNvPr id="4" name="投影片編號版面配置區 3"/>
          <p:cNvSpPr>
            <a:spLocks noGrp="1"/>
          </p:cNvSpPr>
          <p:nvPr>
            <p:ph type="sldNum" sz="quarter" idx="10"/>
          </p:nvPr>
        </p:nvSpPr>
        <p:spPr/>
        <p:txBody>
          <a:bodyPr/>
          <a:lstStyle/>
          <a:p>
            <a:fld id="{FEC3FD4E-0371-2C43-A4D8-62147609F708}" type="slidenum">
              <a:rPr kumimoji="1" lang="zh-TW" altLang="en-US" smtClean="0"/>
              <a:t>9</a:t>
            </a:fld>
            <a:endParaRPr kumimoji="1" lang="zh-TW" altLang="en-US"/>
          </a:p>
        </p:txBody>
      </p:sp>
    </p:spTree>
    <p:extLst>
      <p:ext uri="{BB962C8B-B14F-4D97-AF65-F5344CB8AC3E}">
        <p14:creationId xmlns:p14="http://schemas.microsoft.com/office/powerpoint/2010/main" val="76205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625600" cy="6858000"/>
          </a:xfrm>
          <a:prstGeom prst="rect">
            <a:avLst/>
          </a:prstGeom>
          <a:gradFill rotWithShape="0">
            <a:gsLst>
              <a:gs pos="0">
                <a:srgbClr val="0282E2"/>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sz="1400"/>
          </a:p>
        </p:txBody>
      </p:sp>
      <p:sp>
        <p:nvSpPr>
          <p:cNvPr id="5" name="Line 3"/>
          <p:cNvSpPr>
            <a:spLocks noChangeShapeType="1"/>
          </p:cNvSpPr>
          <p:nvPr/>
        </p:nvSpPr>
        <p:spPr bwMode="auto">
          <a:xfrm>
            <a:off x="1219200" y="3276600"/>
            <a:ext cx="10058400" cy="0"/>
          </a:xfrm>
          <a:prstGeom prst="line">
            <a:avLst/>
          </a:prstGeom>
          <a:noFill/>
          <a:ln w="2857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TW" altLang="en-US" sz="1400"/>
          </a:p>
        </p:txBody>
      </p:sp>
      <p:sp>
        <p:nvSpPr>
          <p:cNvPr id="6" name="Rectangle 4"/>
          <p:cNvSpPr>
            <a:spLocks noChangeArrowheads="1"/>
          </p:cNvSpPr>
          <p:nvPr/>
        </p:nvSpPr>
        <p:spPr bwMode="auto">
          <a:xfrm>
            <a:off x="1219200" y="609600"/>
            <a:ext cx="1625600" cy="4343400"/>
          </a:xfrm>
          <a:prstGeom prst="rect">
            <a:avLst/>
          </a:prstGeom>
          <a:gradFill rotWithShape="0">
            <a:gsLst>
              <a:gs pos="0">
                <a:srgbClr val="0282E2"/>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sz="1400"/>
          </a:p>
        </p:txBody>
      </p:sp>
      <p:sp>
        <p:nvSpPr>
          <p:cNvPr id="7" name="Rectangle 5"/>
          <p:cNvSpPr>
            <a:spLocks noChangeArrowheads="1"/>
          </p:cNvSpPr>
          <p:nvPr/>
        </p:nvSpPr>
        <p:spPr bwMode="auto">
          <a:xfrm>
            <a:off x="812800" y="2514600"/>
            <a:ext cx="1625600" cy="4343400"/>
          </a:xfrm>
          <a:prstGeom prst="rect">
            <a:avLst/>
          </a:prstGeom>
          <a:gradFill rotWithShape="0">
            <a:gsLst>
              <a:gs pos="0">
                <a:srgbClr val="0282E2"/>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sz="1400"/>
          </a:p>
        </p:txBody>
      </p:sp>
      <p:sp>
        <p:nvSpPr>
          <p:cNvPr id="35846" name="Rectangle 6"/>
          <p:cNvSpPr>
            <a:spLocks noGrp="1" noChangeArrowheads="1"/>
          </p:cNvSpPr>
          <p:nvPr>
            <p:ph type="ctrTitle" sz="quarter"/>
          </p:nvPr>
        </p:nvSpPr>
        <p:spPr>
          <a:xfrm>
            <a:off x="2832100" y="2205039"/>
            <a:ext cx="8737600" cy="966787"/>
          </a:xfrm>
        </p:spPr>
        <p:txBody>
          <a:bodyPr lIns="91440" tIns="45720" rIns="91440" bIns="45720" anchor="ctr"/>
          <a:lstStyle>
            <a:lvl1pPr>
              <a:defRPr/>
            </a:lvl1pPr>
          </a:lstStyle>
          <a:p>
            <a:pPr lvl="0"/>
            <a:r>
              <a:rPr lang="zh-TW" altLang="en-US" noProof="0" smtClean="0"/>
              <a:t>按一下以編輯母片標題樣式</a:t>
            </a:r>
          </a:p>
        </p:txBody>
      </p:sp>
      <p:sp>
        <p:nvSpPr>
          <p:cNvPr id="35847" name="Rectangle 7"/>
          <p:cNvSpPr>
            <a:spLocks noGrp="1" noChangeArrowheads="1"/>
          </p:cNvSpPr>
          <p:nvPr>
            <p:ph type="subTitle" sz="quarter" idx="1"/>
          </p:nvPr>
        </p:nvSpPr>
        <p:spPr>
          <a:xfrm>
            <a:off x="2838451" y="3400426"/>
            <a:ext cx="8534400" cy="2095500"/>
          </a:xfrm>
        </p:spPr>
        <p:txBody>
          <a:bodyPr lIns="91440" tIns="45720" rIns="91440" bIns="45720"/>
          <a:lstStyle>
            <a:lvl1pPr marL="0" indent="0" algn="ctr">
              <a:buFont typeface="Wingdings" pitchFamily="2" charset="2"/>
              <a:buNone/>
              <a:defRPr/>
            </a:lvl1pPr>
          </a:lstStyle>
          <a:p>
            <a:pPr lvl="0"/>
            <a:r>
              <a:rPr lang="zh-TW" altLang="en-US" noProof="0" smtClean="0"/>
              <a:t>按一下以編輯母片副標題樣式</a:t>
            </a:r>
          </a:p>
        </p:txBody>
      </p:sp>
    </p:spTree>
    <p:extLst>
      <p:ext uri="{BB962C8B-B14F-4D97-AF65-F5344CB8AC3E}">
        <p14:creationId xmlns:p14="http://schemas.microsoft.com/office/powerpoint/2010/main" val="11102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022509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093200" y="260349"/>
            <a:ext cx="2590800" cy="5835651"/>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320800" y="260349"/>
            <a:ext cx="7569200" cy="5835651"/>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94274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320800" y="260351"/>
            <a:ext cx="103632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1320800" y="1447800"/>
            <a:ext cx="10363200" cy="4648200"/>
          </a:xfrm>
        </p:spPr>
        <p:txBody>
          <a:bodyPr/>
          <a:lstStyle/>
          <a:p>
            <a:pPr lvl="0"/>
            <a:r>
              <a:rPr lang="zh-TW" altLang="en-US" noProof="0" smtClean="0"/>
              <a:t>按一下圖示以新增表格</a:t>
            </a:r>
          </a:p>
        </p:txBody>
      </p:sp>
    </p:spTree>
    <p:extLst>
      <p:ext uri="{BB962C8B-B14F-4D97-AF65-F5344CB8AC3E}">
        <p14:creationId xmlns:p14="http://schemas.microsoft.com/office/powerpoint/2010/main" val="684282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609600" y="274637"/>
            <a:ext cx="109728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zh-TW" altLang="en-US" smtClean="0"/>
              <a:t>按一下以編輯母片標題樣式</a:t>
            </a:r>
            <a:endParaRPr/>
          </a:p>
        </p:txBody>
      </p:sp>
      <p:sp>
        <p:nvSpPr>
          <p:cNvPr id="14" name="Shape 14"/>
          <p:cNvSpPr txBox="1">
            <a:spLocks noGrp="1"/>
          </p:cNvSpPr>
          <p:nvPr>
            <p:ph type="body" idx="1"/>
          </p:nvPr>
        </p:nvSpPr>
        <p:spPr>
          <a:xfrm>
            <a:off x="609600" y="1600200"/>
            <a:ext cx="10972800"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zh-TW" altLang="en-US" smtClean="0"/>
              <a:t>編輯母片文字樣式</a:t>
            </a:r>
          </a:p>
        </p:txBody>
      </p:sp>
      <p:sp>
        <p:nvSpPr>
          <p:cNvPr id="15" name="Shape 15"/>
          <p:cNvSpPr txBox="1">
            <a:spLocks noGrp="1"/>
          </p:cNvSpPr>
          <p:nvPr>
            <p:ph type="sldNum" idx="12"/>
          </p:nvPr>
        </p:nvSpPr>
        <p:spPr>
          <a:xfrm>
            <a:off x="11409055" y="6333133"/>
            <a:ext cx="731599" cy="524699"/>
          </a:xfrm>
          <a:prstGeom prst="rect">
            <a:avLst/>
          </a:prstGeom>
        </p:spPr>
        <p:txBody>
          <a:bodyPr lIns="91425" tIns="91425" rIns="91425" bIns="91425" anchor="ctr" anchorCtr="0">
            <a:noAutofit/>
          </a:bodyPr>
          <a:lstStyle/>
          <a:p>
            <a:fld id="{D2858FAB-192B-4AA1-BC1F-4D81ABDC3377}" type="slidenum">
              <a:rPr lang="zh-TW" altLang="en-US" smtClean="0"/>
              <a:t>‹#›</a:t>
            </a:fld>
            <a:endParaRPr lang="zh-TW" altLang="en-US"/>
          </a:p>
        </p:txBody>
      </p:sp>
    </p:spTree>
    <p:extLst>
      <p:ext uri="{BB962C8B-B14F-4D97-AF65-F5344CB8AC3E}">
        <p14:creationId xmlns:p14="http://schemas.microsoft.com/office/powerpoint/2010/main" val="226549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65871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zh-TW" altLang="en-US" smtClean="0"/>
              <a:t>編輯母片文字樣式</a:t>
            </a:r>
          </a:p>
        </p:txBody>
      </p:sp>
    </p:spTree>
    <p:extLst>
      <p:ext uri="{BB962C8B-B14F-4D97-AF65-F5344CB8AC3E}">
        <p14:creationId xmlns:p14="http://schemas.microsoft.com/office/powerpoint/2010/main" val="311965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320800" y="1447800"/>
            <a:ext cx="508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604000" y="1447800"/>
            <a:ext cx="508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65406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9"/>
            <a:ext cx="109728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12281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90368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17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49"/>
            <a:ext cx="4011084" cy="1162051"/>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TW" altLang="en-US" smtClean="0"/>
              <a:t>編輯母片文字樣式</a:t>
            </a:r>
          </a:p>
        </p:txBody>
      </p:sp>
    </p:spTree>
    <p:extLst>
      <p:ext uri="{BB962C8B-B14F-4D97-AF65-F5344CB8AC3E}">
        <p14:creationId xmlns:p14="http://schemas.microsoft.com/office/powerpoint/2010/main" val="417625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TW" altLang="en-US" smtClean="0"/>
              <a:t>編輯母片文字樣式</a:t>
            </a:r>
          </a:p>
        </p:txBody>
      </p:sp>
    </p:spTree>
    <p:extLst>
      <p:ext uri="{BB962C8B-B14F-4D97-AF65-F5344CB8AC3E}">
        <p14:creationId xmlns:p14="http://schemas.microsoft.com/office/powerpoint/2010/main" val="26280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1320800" y="260351"/>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1320800" y="1447800"/>
            <a:ext cx="10363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ChangeArrowheads="1"/>
          </p:cNvSpPr>
          <p:nvPr/>
        </p:nvSpPr>
        <p:spPr bwMode="auto">
          <a:xfrm>
            <a:off x="0" y="0"/>
            <a:ext cx="812800" cy="6858000"/>
          </a:xfrm>
          <a:prstGeom prst="rect">
            <a:avLst/>
          </a:prstGeom>
          <a:gradFill rotWithShape="0">
            <a:gsLst>
              <a:gs pos="0">
                <a:srgbClr val="0282E2"/>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sz="1400"/>
          </a:p>
        </p:txBody>
      </p:sp>
      <p:sp>
        <p:nvSpPr>
          <p:cNvPr id="1029" name="Text Box 5"/>
          <p:cNvSpPr txBox="1">
            <a:spLocks noChangeArrowheads="1"/>
          </p:cNvSpPr>
          <p:nvPr/>
        </p:nvSpPr>
        <p:spPr bwMode="auto">
          <a:xfrm>
            <a:off x="297420" y="90488"/>
            <a:ext cx="369332" cy="466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eaLnBrk="1" hangingPunct="1">
              <a:defRPr/>
            </a:pPr>
            <a:r>
              <a:rPr kumimoji="1" lang="en-US" altLang="zh-TW" sz="2400" i="1" smtClean="0">
                <a:solidFill>
                  <a:schemeClr val="bg1"/>
                </a:solidFill>
                <a:latin typeface="Futura Md BT" pitchFamily="34" charset="0"/>
              </a:rPr>
              <a:t>Computer Center, CS, NCTU</a:t>
            </a:r>
          </a:p>
        </p:txBody>
      </p:sp>
      <p:sp>
        <p:nvSpPr>
          <p:cNvPr id="1030" name="Oval 6"/>
          <p:cNvSpPr>
            <a:spLocks noChangeArrowheads="1"/>
          </p:cNvSpPr>
          <p:nvPr/>
        </p:nvSpPr>
        <p:spPr bwMode="auto">
          <a:xfrm>
            <a:off x="167217" y="6400800"/>
            <a:ext cx="406400" cy="304800"/>
          </a:xfrm>
          <a:prstGeom prst="ellipse">
            <a:avLst/>
          </a:prstGeom>
          <a:solidFill>
            <a:srgbClr val="99CCFF"/>
          </a:solidFill>
          <a:ln>
            <a:noFill/>
          </a:ln>
          <a:effectLst/>
          <a:extLst>
            <a:ext uri="{91240B29-F687-4F45-9708-019B960494DF}">
              <a14:hiddenLine xmlns:a14="http://schemas.microsoft.com/office/drawing/2010/main" w="22225" cap="rnd">
                <a:solidFill>
                  <a:srgbClr val="99CCFF"/>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sz="1400"/>
          </a:p>
        </p:txBody>
      </p:sp>
      <p:sp>
        <p:nvSpPr>
          <p:cNvPr id="1031" name="Rectangle 7"/>
          <p:cNvSpPr>
            <a:spLocks noChangeArrowheads="1"/>
          </p:cNvSpPr>
          <p:nvPr/>
        </p:nvSpPr>
        <p:spPr bwMode="auto">
          <a:xfrm>
            <a:off x="0" y="6248400"/>
            <a:ext cx="71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600" tIns="0" rIns="0" bIns="46800" anchor="b"/>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fld id="{E6CCC08C-ADF5-4EE7-AFCC-6A817E2752BB}" type="slidenum">
              <a:rPr lang="en-US" altLang="zh-TW" sz="1400">
                <a:solidFill>
                  <a:schemeClr val="bg1"/>
                </a:solidFill>
                <a:latin typeface="Futura Md BT" pitchFamily="34" charset="0"/>
              </a:rPr>
              <a:pPr algn="ctr" eaLnBrk="1" hangingPunct="1"/>
              <a:t>‹#›</a:t>
            </a:fld>
            <a:endParaRPr lang="en-US" altLang="zh-TW" sz="1400">
              <a:solidFill>
                <a:schemeClr val="bg1"/>
              </a:solidFill>
              <a:latin typeface="Futura Md BT" pitchFamily="34" charset="0"/>
            </a:endParaRPr>
          </a:p>
        </p:txBody>
      </p:sp>
      <p:sp>
        <p:nvSpPr>
          <p:cNvPr id="1032" name="Rectangle 8"/>
          <p:cNvSpPr>
            <a:spLocks noChangeArrowheads="1"/>
          </p:cNvSpPr>
          <p:nvPr/>
        </p:nvSpPr>
        <p:spPr bwMode="auto">
          <a:xfrm>
            <a:off x="1320800" y="1182688"/>
            <a:ext cx="10363200" cy="36512"/>
          </a:xfrm>
          <a:prstGeom prst="rect">
            <a:avLst/>
          </a:prstGeom>
          <a:gradFill rotWithShape="0">
            <a:gsLst>
              <a:gs pos="0">
                <a:srgbClr val="C0C0C0"/>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endParaRPr lang="zh-TW" altLang="en-US" sz="1400"/>
          </a:p>
        </p:txBody>
      </p:sp>
    </p:spTree>
    <p:extLst>
      <p:ext uri="{BB962C8B-B14F-4D97-AF65-F5344CB8AC3E}">
        <p14:creationId xmlns:p14="http://schemas.microsoft.com/office/powerpoint/2010/main" val="1807730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2pPr>
      <a:lvl3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3pPr>
      <a:lvl4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4pPr>
      <a:lvl5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5pPr>
      <a:lvl6pPr marL="457189"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377"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566"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754"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891" indent="-342891" algn="l" rtl="0" eaLnBrk="1" fontAlgn="base" hangingPunct="1">
        <a:spcBef>
          <a:spcPct val="25000"/>
        </a:spcBef>
        <a:spcAft>
          <a:spcPct val="0"/>
        </a:spcAft>
        <a:buFont typeface="Wingdings" panose="05000000000000000000" pitchFamily="2" charset="2"/>
        <a:buChar char="q"/>
        <a:defRPr kumimoji="1" sz="2400">
          <a:solidFill>
            <a:schemeClr val="tx1"/>
          </a:solidFill>
          <a:latin typeface="+mn-lt"/>
          <a:ea typeface="+mn-ea"/>
          <a:cs typeface="+mn-cs"/>
        </a:defRPr>
      </a:lvl1pPr>
      <a:lvl2pPr marL="742932" indent="-285744" algn="l" rtl="0" eaLnBrk="1" fontAlgn="base" hangingPunct="1">
        <a:spcBef>
          <a:spcPct val="25000"/>
        </a:spcBef>
        <a:spcAft>
          <a:spcPct val="0"/>
        </a:spcAft>
        <a:buChar char="•"/>
        <a:defRPr kumimoji="1" sz="2000">
          <a:solidFill>
            <a:schemeClr val="tx1"/>
          </a:solidFill>
          <a:latin typeface="+mn-lt"/>
          <a:ea typeface="華康標楷體(P)" pitchFamily="66" charset="-120"/>
        </a:defRPr>
      </a:lvl2pPr>
      <a:lvl3pPr marL="1142971" indent="-228594" algn="l" rtl="0" eaLnBrk="1" fontAlgn="base" hangingPunct="1">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defRPr>
      </a:lvl3pPr>
      <a:lvl4pPr marL="1600160" indent="-228594" algn="l" rtl="0" eaLnBrk="1" fontAlgn="base" hangingPunct="1">
        <a:spcBef>
          <a:spcPct val="25000"/>
        </a:spcBef>
        <a:spcAft>
          <a:spcPct val="0"/>
        </a:spcAft>
        <a:buChar char="–"/>
        <a:defRPr kumimoji="1" sz="1600">
          <a:solidFill>
            <a:schemeClr val="tx1"/>
          </a:solidFill>
          <a:latin typeface="+mn-lt"/>
          <a:ea typeface="華康標楷體(P)" pitchFamily="66" charset="-120"/>
        </a:defRPr>
      </a:lvl4pPr>
      <a:lvl5pPr marL="2057349" indent="-228594" algn="l" rtl="0" eaLnBrk="1" fontAlgn="base" hangingPunct="1">
        <a:spcBef>
          <a:spcPct val="25000"/>
        </a:spcBef>
        <a:spcAft>
          <a:spcPct val="0"/>
        </a:spcAft>
        <a:buChar char="»"/>
        <a:defRPr kumimoji="1" sz="2000">
          <a:solidFill>
            <a:schemeClr val="tx1"/>
          </a:solidFill>
          <a:latin typeface="+mn-lt"/>
          <a:ea typeface="華康標楷體(P)" pitchFamily="66" charset="-120"/>
        </a:defRPr>
      </a:lvl5pPr>
      <a:lvl6pPr marL="2514537" indent="-228594" algn="l" rtl="0" eaLnBrk="1" fontAlgn="base" hangingPunct="1">
        <a:spcBef>
          <a:spcPct val="25000"/>
        </a:spcBef>
        <a:spcAft>
          <a:spcPct val="0"/>
        </a:spcAft>
        <a:buChar char="»"/>
        <a:defRPr kumimoji="1" sz="2000">
          <a:solidFill>
            <a:schemeClr val="tx1"/>
          </a:solidFill>
          <a:latin typeface="+mn-lt"/>
          <a:ea typeface="華康標楷體(P)" pitchFamily="66" charset="-120"/>
        </a:defRPr>
      </a:lvl6pPr>
      <a:lvl7pPr marL="2971726" indent="-228594" algn="l" rtl="0" eaLnBrk="1" fontAlgn="base" hangingPunct="1">
        <a:spcBef>
          <a:spcPct val="25000"/>
        </a:spcBef>
        <a:spcAft>
          <a:spcPct val="0"/>
        </a:spcAft>
        <a:buChar char="»"/>
        <a:defRPr kumimoji="1" sz="2000">
          <a:solidFill>
            <a:schemeClr val="tx1"/>
          </a:solidFill>
          <a:latin typeface="+mn-lt"/>
          <a:ea typeface="華康標楷體(P)" pitchFamily="66" charset="-120"/>
        </a:defRPr>
      </a:lvl7pPr>
      <a:lvl8pPr marL="3428914" indent="-228594" algn="l" rtl="0" eaLnBrk="1" fontAlgn="base" hangingPunct="1">
        <a:spcBef>
          <a:spcPct val="25000"/>
        </a:spcBef>
        <a:spcAft>
          <a:spcPct val="0"/>
        </a:spcAft>
        <a:buChar char="»"/>
        <a:defRPr kumimoji="1" sz="2000">
          <a:solidFill>
            <a:schemeClr val="tx1"/>
          </a:solidFill>
          <a:latin typeface="+mn-lt"/>
          <a:ea typeface="華康標楷體(P)" pitchFamily="66" charset="-120"/>
        </a:defRPr>
      </a:lvl8pPr>
      <a:lvl9pPr marL="3886103" indent="-228594" algn="l" rtl="0" eaLnBrk="1" fontAlgn="base" hangingPunct="1">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ataset/to/backup@2016-10-12.xz.en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sz="quarter"/>
          </p:nvPr>
        </p:nvSpPr>
        <p:spPr/>
        <p:txBody>
          <a:bodyPr/>
          <a:lstStyle/>
          <a:p>
            <a:r>
              <a:rPr lang="en-US" altLang="zh-TW" dirty="0" smtClean="0"/>
              <a:t>Homework</a:t>
            </a:r>
            <a:r>
              <a:rPr lang="zh-TW" altLang="en-US" dirty="0" smtClean="0"/>
              <a:t> </a:t>
            </a:r>
            <a:r>
              <a:rPr lang="en-US" altLang="zh-TW" dirty="0" smtClean="0"/>
              <a:t>3</a:t>
            </a:r>
            <a:endParaRPr lang="zh-TW" altLang="en-US" dirty="0"/>
          </a:p>
        </p:txBody>
      </p:sp>
      <p:sp>
        <p:nvSpPr>
          <p:cNvPr id="3" name="副標題 2"/>
          <p:cNvSpPr>
            <a:spLocks noGrp="1"/>
          </p:cNvSpPr>
          <p:nvPr>
            <p:ph type="subTitle" sz="quarter" idx="1"/>
          </p:nvPr>
        </p:nvSpPr>
        <p:spPr/>
        <p:txBody>
          <a:bodyPr/>
          <a:lstStyle/>
          <a:p>
            <a:r>
              <a:rPr lang="en-US" altLang="zh-TW" dirty="0" smtClean="0"/>
              <a:t>frank</a:t>
            </a:r>
            <a:endParaRPr lang="zh-TW" altLang="en-US" dirty="0"/>
          </a:p>
        </p:txBody>
      </p:sp>
    </p:spTree>
    <p:extLst>
      <p:ext uri="{BB962C8B-B14F-4D97-AF65-F5344CB8AC3E}">
        <p14:creationId xmlns:p14="http://schemas.microsoft.com/office/powerpoint/2010/main" val="3929391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Requirements (3)</a:t>
            </a:r>
            <a:br>
              <a:rPr lang="en-US" altLang="zh-TW" dirty="0" smtClean="0"/>
            </a:br>
            <a:r>
              <a:rPr lang="en-US" altLang="zh-TW" dirty="0"/>
              <a:t>	</a:t>
            </a:r>
            <a:r>
              <a:rPr lang="en-US" altLang="zh-TW" dirty="0" smtClean="0"/>
              <a:t>		- </a:t>
            </a:r>
            <a:r>
              <a:rPr lang="en-US" altLang="zh-TW" dirty="0" err="1" smtClean="0"/>
              <a:t>saduty</a:t>
            </a:r>
            <a:endParaRPr lang="zh-TW" altLang="en-US" dirty="0"/>
          </a:p>
        </p:txBody>
      </p:sp>
      <p:sp>
        <p:nvSpPr>
          <p:cNvPr id="12291" name="內容版面配置區 2"/>
          <p:cNvSpPr>
            <a:spLocks noGrp="1"/>
          </p:cNvSpPr>
          <p:nvPr>
            <p:ph idx="1"/>
          </p:nvPr>
        </p:nvSpPr>
        <p:spPr/>
        <p:txBody>
          <a:bodyPr/>
          <a:lstStyle/>
          <a:p>
            <a:r>
              <a:rPr lang="en-US" altLang="zh-TW" dirty="0" smtClean="0"/>
              <a:t>NFS</a:t>
            </a:r>
          </a:p>
          <a:p>
            <a:pPr lvl="1"/>
            <a:r>
              <a:rPr lang="en-US" altLang="zh-TW" dirty="0" smtClean="0">
                <a:ea typeface="華康標楷體(P)"/>
              </a:rPr>
              <a:t>/net/home		=&gt; </a:t>
            </a:r>
            <a:r>
              <a:rPr lang="en-US" altLang="zh-TW" dirty="0" err="1" smtClean="0">
                <a:ea typeface="華康標楷體(P)"/>
              </a:rPr>
              <a:t>sahome</a:t>
            </a:r>
            <a:r>
              <a:rPr lang="en-US" altLang="zh-TW" dirty="0" smtClean="0">
                <a:ea typeface="華康標楷體(P)"/>
              </a:rPr>
              <a:t>:/</a:t>
            </a:r>
            <a:r>
              <a:rPr lang="en-US" altLang="zh-TW" dirty="0" err="1" smtClean="0">
                <a:ea typeface="華康標楷體(P)"/>
              </a:rPr>
              <a:t>vol</a:t>
            </a:r>
            <a:r>
              <a:rPr lang="en-US" altLang="zh-TW" dirty="0" smtClean="0">
                <a:ea typeface="華康標楷體(P)"/>
              </a:rPr>
              <a:t>/home (</a:t>
            </a:r>
            <a:r>
              <a:rPr lang="en-US" altLang="zh-TW" dirty="0" err="1" smtClean="0">
                <a:ea typeface="華康標楷體(P)"/>
              </a:rPr>
              <a:t>maproot</a:t>
            </a:r>
            <a:r>
              <a:rPr lang="en-US" altLang="zh-TW" dirty="0" smtClean="0">
                <a:ea typeface="華康標楷體(P)"/>
              </a:rPr>
              <a:t>=nobody)</a:t>
            </a:r>
          </a:p>
          <a:p>
            <a:pPr lvl="1"/>
            <a:r>
              <a:rPr lang="en-US" altLang="zh-TW" dirty="0" smtClean="0">
                <a:ea typeface="華康標楷體(P)"/>
              </a:rPr>
              <a:t>/net/data		=&gt; </a:t>
            </a:r>
            <a:r>
              <a:rPr lang="en-US" altLang="zh-TW" dirty="0" err="1" smtClean="0">
                <a:ea typeface="華康標楷體(P)"/>
              </a:rPr>
              <a:t>sahome</a:t>
            </a:r>
            <a:r>
              <a:rPr lang="en-US" altLang="zh-TW" dirty="0" smtClean="0">
                <a:ea typeface="華康標楷體(P)"/>
              </a:rPr>
              <a:t>:/</a:t>
            </a:r>
            <a:r>
              <a:rPr lang="en-US" altLang="zh-TW" dirty="0" err="1" smtClean="0">
                <a:ea typeface="華康標楷體(P)"/>
              </a:rPr>
              <a:t>vol</a:t>
            </a:r>
            <a:r>
              <a:rPr lang="en-US" altLang="zh-TW" dirty="0" smtClean="0">
                <a:ea typeface="華康標楷體(P)"/>
              </a:rPr>
              <a:t>/data (</a:t>
            </a:r>
            <a:r>
              <a:rPr lang="en-US" altLang="zh-TW" dirty="0" err="1" smtClean="0">
                <a:ea typeface="華康標楷體(P)"/>
              </a:rPr>
              <a:t>ro</a:t>
            </a:r>
            <a:r>
              <a:rPr lang="en-US" altLang="zh-TW" dirty="0" smtClean="0">
                <a:ea typeface="華康標楷體(P)"/>
              </a:rPr>
              <a:t>)</a:t>
            </a:r>
          </a:p>
          <a:p>
            <a:pPr lvl="1"/>
            <a:r>
              <a:rPr lang="en-US" altLang="zh-TW" dirty="0" smtClean="0">
                <a:ea typeface="華康標楷體(P)"/>
              </a:rPr>
              <a:t>/net/admin		=&gt; </a:t>
            </a:r>
            <a:r>
              <a:rPr lang="en-US" altLang="zh-TW" dirty="0" err="1" smtClean="0">
                <a:ea typeface="華康標楷體(P)"/>
              </a:rPr>
              <a:t>sahome</a:t>
            </a:r>
            <a:r>
              <a:rPr lang="en-US" altLang="zh-TW" dirty="0" smtClean="0">
                <a:ea typeface="華康標楷體(P)"/>
              </a:rPr>
              <a:t>:/</a:t>
            </a:r>
            <a:r>
              <a:rPr lang="en-US" altLang="zh-TW" dirty="0" err="1" smtClean="0">
                <a:ea typeface="華康標楷體(P)"/>
              </a:rPr>
              <a:t>vol</a:t>
            </a:r>
            <a:r>
              <a:rPr lang="en-US" altLang="zh-TW" dirty="0" smtClean="0">
                <a:ea typeface="華康標楷體(P)"/>
              </a:rPr>
              <a:t>/admin (</a:t>
            </a:r>
            <a:r>
              <a:rPr lang="en-US" altLang="zh-TW" dirty="0" err="1" smtClean="0">
                <a:ea typeface="華康標楷體(P)"/>
              </a:rPr>
              <a:t>ro</a:t>
            </a:r>
            <a:r>
              <a:rPr lang="en-US" altLang="zh-TW" dirty="0" smtClean="0">
                <a:ea typeface="華康標楷體(P)"/>
              </a:rPr>
              <a:t>)</a:t>
            </a:r>
          </a:p>
          <a:p>
            <a:r>
              <a:rPr lang="en-US" altLang="zh-TW" dirty="0" smtClean="0"/>
              <a:t>login</a:t>
            </a:r>
          </a:p>
          <a:p>
            <a:pPr lvl="1"/>
            <a:r>
              <a:rPr lang="en-US" altLang="zh-TW" dirty="0" err="1" smtClean="0">
                <a:ea typeface="華康標楷體(P)"/>
              </a:rPr>
              <a:t>sa-adm</a:t>
            </a:r>
            <a:r>
              <a:rPr lang="en-US" altLang="zh-TW" dirty="0" smtClean="0">
                <a:ea typeface="華康標楷體(P)"/>
              </a:rPr>
              <a:t> only</a:t>
            </a:r>
          </a:p>
        </p:txBody>
      </p:sp>
    </p:spTree>
    <p:extLst>
      <p:ext uri="{BB962C8B-B14F-4D97-AF65-F5344CB8AC3E}">
        <p14:creationId xmlns:p14="http://schemas.microsoft.com/office/powerpoint/2010/main" val="2099078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Requirements (4)</a:t>
            </a:r>
            <a:br>
              <a:rPr lang="en-US" altLang="zh-TW" dirty="0" smtClean="0"/>
            </a:br>
            <a:r>
              <a:rPr lang="en-US" altLang="zh-TW" dirty="0"/>
              <a:t>	</a:t>
            </a:r>
            <a:r>
              <a:rPr lang="en-US" altLang="zh-TW" dirty="0" smtClean="0"/>
              <a:t>		- </a:t>
            </a:r>
            <a:r>
              <a:rPr lang="en-US" altLang="zh-TW" dirty="0" err="1" smtClean="0"/>
              <a:t>sabsd</a:t>
            </a:r>
            <a:endParaRPr lang="zh-TW" altLang="en-US" dirty="0"/>
          </a:p>
        </p:txBody>
      </p:sp>
      <p:sp>
        <p:nvSpPr>
          <p:cNvPr id="13315" name="內容版面配置區 2"/>
          <p:cNvSpPr>
            <a:spLocks noGrp="1"/>
          </p:cNvSpPr>
          <p:nvPr>
            <p:ph idx="1"/>
          </p:nvPr>
        </p:nvSpPr>
        <p:spPr/>
        <p:txBody>
          <a:bodyPr/>
          <a:lstStyle/>
          <a:p>
            <a:r>
              <a:rPr lang="en-US" altLang="zh-TW" dirty="0" smtClean="0"/>
              <a:t>NFS</a:t>
            </a:r>
          </a:p>
          <a:p>
            <a:pPr lvl="1"/>
            <a:r>
              <a:rPr lang="en-US" altLang="zh-TW" dirty="0" smtClean="0">
                <a:ea typeface="華康標楷體(P)"/>
              </a:rPr>
              <a:t>/net/home		=&gt; </a:t>
            </a:r>
            <a:r>
              <a:rPr lang="en-US" altLang="zh-TW" dirty="0" err="1" smtClean="0">
                <a:ea typeface="華康標楷體(P)"/>
              </a:rPr>
              <a:t>sahome</a:t>
            </a:r>
            <a:r>
              <a:rPr lang="en-US" altLang="zh-TW" dirty="0" smtClean="0">
                <a:ea typeface="華康標楷體(P)"/>
              </a:rPr>
              <a:t>:/</a:t>
            </a:r>
            <a:r>
              <a:rPr lang="en-US" altLang="zh-TW" dirty="0" err="1" smtClean="0">
                <a:ea typeface="華康標楷體(P)"/>
              </a:rPr>
              <a:t>vol</a:t>
            </a:r>
            <a:r>
              <a:rPr lang="en-US" altLang="zh-TW" dirty="0" smtClean="0">
                <a:ea typeface="華康標楷體(P)"/>
              </a:rPr>
              <a:t>/home (</a:t>
            </a:r>
            <a:r>
              <a:rPr lang="en-US" altLang="zh-TW" dirty="0" err="1" smtClean="0">
                <a:ea typeface="華康標楷體(P)"/>
              </a:rPr>
              <a:t>maproot</a:t>
            </a:r>
            <a:r>
              <a:rPr lang="en-US" altLang="zh-TW" dirty="0" smtClean="0">
                <a:ea typeface="華康標楷體(P)"/>
              </a:rPr>
              <a:t>=nobody)</a:t>
            </a:r>
          </a:p>
          <a:p>
            <a:pPr lvl="1"/>
            <a:r>
              <a:rPr lang="en-US" altLang="zh-TW" dirty="0" smtClean="0">
                <a:ea typeface="華康標楷體(P)"/>
              </a:rPr>
              <a:t>/net/data		=&gt; </a:t>
            </a:r>
            <a:r>
              <a:rPr lang="en-US" altLang="zh-TW" dirty="0" err="1" smtClean="0">
                <a:ea typeface="華康標楷體(P)"/>
              </a:rPr>
              <a:t>sahome</a:t>
            </a:r>
            <a:r>
              <a:rPr lang="en-US" altLang="zh-TW" dirty="0" smtClean="0">
                <a:ea typeface="華康標楷體(P)"/>
              </a:rPr>
              <a:t>:/</a:t>
            </a:r>
            <a:r>
              <a:rPr lang="en-US" altLang="zh-TW" dirty="0" err="1" smtClean="0">
                <a:ea typeface="華康標楷體(P)"/>
              </a:rPr>
              <a:t>vol</a:t>
            </a:r>
            <a:r>
              <a:rPr lang="en-US" altLang="zh-TW" dirty="0" smtClean="0">
                <a:ea typeface="華康標楷體(P)"/>
              </a:rPr>
              <a:t>/data (</a:t>
            </a:r>
            <a:r>
              <a:rPr lang="en-US" altLang="zh-TW" dirty="0" err="1" smtClean="0">
                <a:ea typeface="華康標楷體(P)"/>
              </a:rPr>
              <a:t>ro</a:t>
            </a:r>
            <a:r>
              <a:rPr lang="en-US" altLang="zh-TW" dirty="0" smtClean="0">
                <a:ea typeface="華康標楷體(P)"/>
              </a:rPr>
              <a:t>)</a:t>
            </a:r>
          </a:p>
          <a:p>
            <a:pPr lvl="1"/>
            <a:r>
              <a:rPr lang="en-US" altLang="zh-TW" dirty="0" smtClean="0">
                <a:ea typeface="華康標楷體(P)"/>
              </a:rPr>
              <a:t>/net/admin		=&gt; </a:t>
            </a:r>
            <a:r>
              <a:rPr lang="en-US" altLang="zh-TW" dirty="0" err="1" smtClean="0">
                <a:ea typeface="華康標楷體(P)"/>
              </a:rPr>
              <a:t>sahome</a:t>
            </a:r>
            <a:r>
              <a:rPr lang="en-US" altLang="zh-TW" dirty="0" smtClean="0">
                <a:ea typeface="華康標楷體(P)"/>
              </a:rPr>
              <a:t>:/</a:t>
            </a:r>
            <a:r>
              <a:rPr lang="en-US" altLang="zh-TW" dirty="0" err="1" smtClean="0">
                <a:ea typeface="華康標楷體(P)"/>
              </a:rPr>
              <a:t>vol</a:t>
            </a:r>
            <a:r>
              <a:rPr lang="en-US" altLang="zh-TW" dirty="0" smtClean="0">
                <a:ea typeface="華康標楷體(P)"/>
              </a:rPr>
              <a:t>/admin (</a:t>
            </a:r>
            <a:r>
              <a:rPr lang="en-US" altLang="zh-TW" dirty="0" err="1" smtClean="0">
                <a:ea typeface="華康標楷體(P)"/>
              </a:rPr>
              <a:t>ro</a:t>
            </a:r>
            <a:r>
              <a:rPr lang="en-US" altLang="zh-TW" dirty="0" smtClean="0">
                <a:ea typeface="華康標楷體(P)"/>
              </a:rPr>
              <a:t>)</a:t>
            </a:r>
          </a:p>
          <a:p>
            <a:r>
              <a:rPr lang="en-US" altLang="zh-TW" dirty="0" smtClean="0"/>
              <a:t>login</a:t>
            </a:r>
          </a:p>
          <a:p>
            <a:pPr lvl="1"/>
            <a:r>
              <a:rPr lang="en-US" altLang="zh-TW" dirty="0" smtClean="0">
                <a:ea typeface="華康標楷體(P)"/>
              </a:rPr>
              <a:t>All (anywhere)</a:t>
            </a:r>
          </a:p>
        </p:txBody>
      </p:sp>
    </p:spTree>
    <p:extLst>
      <p:ext uri="{BB962C8B-B14F-4D97-AF65-F5344CB8AC3E}">
        <p14:creationId xmlns:p14="http://schemas.microsoft.com/office/powerpoint/2010/main" val="356055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 (5)</a:t>
            </a:r>
            <a:endParaRPr lang="zh-TW" altLang="en-US" dirty="0"/>
          </a:p>
        </p:txBody>
      </p:sp>
      <p:sp>
        <p:nvSpPr>
          <p:cNvPr id="14339" name="內容版面配置區 2"/>
          <p:cNvSpPr>
            <a:spLocks noGrp="1"/>
          </p:cNvSpPr>
          <p:nvPr>
            <p:ph idx="1"/>
          </p:nvPr>
        </p:nvSpPr>
        <p:spPr/>
        <p:txBody>
          <a:bodyPr/>
          <a:lstStyle/>
          <a:p>
            <a:r>
              <a:rPr lang="en-US" altLang="zh-TW" dirty="0" smtClean="0"/>
              <a:t>All machines share /net/admin/</a:t>
            </a:r>
            <a:r>
              <a:rPr lang="en-US" altLang="zh-TW" dirty="0" err="1" smtClean="0"/>
              <a:t>sudoers</a:t>
            </a:r>
            <a:endParaRPr lang="en-US" altLang="zh-TW" dirty="0" smtClean="0"/>
          </a:p>
          <a:p>
            <a:r>
              <a:rPr lang="en-US" altLang="zh-TW" dirty="0" smtClean="0"/>
              <a:t>All user’s home directory must be in /net/home except root</a:t>
            </a:r>
          </a:p>
          <a:p>
            <a:r>
              <a:rPr lang="en-US" altLang="zh-TW" dirty="0" smtClean="0"/>
              <a:t>Auto-start all services</a:t>
            </a:r>
          </a:p>
          <a:p>
            <a:endParaRPr lang="zh-TW" altLang="en-US" dirty="0" smtClean="0"/>
          </a:p>
        </p:txBody>
      </p:sp>
    </p:spTree>
    <p:extLst>
      <p:ext uri="{BB962C8B-B14F-4D97-AF65-F5344CB8AC3E}">
        <p14:creationId xmlns:p14="http://schemas.microsoft.com/office/powerpoint/2010/main" val="49469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1</a:t>
            </a:r>
            <a:br>
              <a:rPr lang="en-US" altLang="zh-TW" dirty="0" smtClean="0"/>
            </a:br>
            <a:r>
              <a:rPr lang="en-US" altLang="zh-TW" dirty="0"/>
              <a:t>	</a:t>
            </a:r>
            <a:r>
              <a:rPr lang="en-US" altLang="zh-TW" dirty="0" smtClean="0"/>
              <a:t>- </a:t>
            </a:r>
            <a:r>
              <a:rPr lang="en-US" altLang="zh-TW" dirty="0"/>
              <a:t>S</a:t>
            </a:r>
            <a:r>
              <a:rPr lang="en-US" altLang="zh-TW" dirty="0" smtClean="0"/>
              <a:t>etup NFS environment</a:t>
            </a:r>
            <a:endParaRPr lang="zh-TW" altLang="en-US" dirty="0"/>
          </a:p>
        </p:txBody>
      </p:sp>
      <p:sp>
        <p:nvSpPr>
          <p:cNvPr id="21507" name="內容版面配置區 2"/>
          <p:cNvSpPr>
            <a:spLocks noGrp="1"/>
          </p:cNvSpPr>
          <p:nvPr>
            <p:ph idx="1"/>
          </p:nvPr>
        </p:nvSpPr>
        <p:spPr/>
        <p:txBody>
          <a:bodyPr/>
          <a:lstStyle/>
          <a:p>
            <a:r>
              <a:rPr lang="en-US" altLang="zh-TW" dirty="0" err="1" smtClean="0"/>
              <a:t>Nullfs</a:t>
            </a:r>
            <a:r>
              <a:rPr lang="en-US" altLang="zh-TW" dirty="0" smtClean="0"/>
              <a:t> (NFS Server)</a:t>
            </a:r>
          </a:p>
          <a:p>
            <a:pPr lvl="1"/>
            <a:r>
              <a:rPr lang="en-US" altLang="zh-TW" dirty="0" smtClean="0">
                <a:ea typeface="華康標楷體(P)"/>
              </a:rPr>
              <a:t>$ </a:t>
            </a:r>
            <a:r>
              <a:rPr lang="en-US" altLang="zh-TW" dirty="0" err="1" smtClean="0">
                <a:ea typeface="華康標楷體(P)"/>
              </a:rPr>
              <a:t>mount_nullfs</a:t>
            </a:r>
            <a:r>
              <a:rPr lang="en-US" altLang="zh-TW" dirty="0" smtClean="0">
                <a:ea typeface="華康標楷體(P)"/>
              </a:rPr>
              <a:t> /</a:t>
            </a:r>
            <a:r>
              <a:rPr lang="en-US" altLang="zh-TW" dirty="0" err="1" smtClean="0">
                <a:ea typeface="華康標楷體(P)"/>
              </a:rPr>
              <a:t>vol</a:t>
            </a:r>
            <a:r>
              <a:rPr lang="en-US" altLang="zh-TW" dirty="0" smtClean="0">
                <a:ea typeface="華康標楷體(P)"/>
              </a:rPr>
              <a:t>/home /net/home</a:t>
            </a:r>
          </a:p>
          <a:p>
            <a:pPr lvl="1"/>
            <a:r>
              <a:rPr lang="nl-NL" altLang="zh-TW" dirty="0" smtClean="0">
                <a:ea typeface="華康標楷體(P)"/>
              </a:rPr>
              <a:t>In </a:t>
            </a:r>
            <a:r>
              <a:rPr lang="nl-NL" altLang="zh-TW" b="1" dirty="0" smtClean="0">
                <a:ea typeface="華康標楷體(P)"/>
              </a:rPr>
              <a:t>/</a:t>
            </a:r>
            <a:r>
              <a:rPr lang="nl-NL" altLang="zh-TW" b="1" dirty="0" err="1" smtClean="0">
                <a:ea typeface="華康標楷體(P)"/>
              </a:rPr>
              <a:t>etc</a:t>
            </a:r>
            <a:r>
              <a:rPr lang="nl-NL" altLang="zh-TW" b="1" dirty="0" smtClean="0">
                <a:ea typeface="華康標楷體(P)"/>
              </a:rPr>
              <a:t>/</a:t>
            </a:r>
            <a:r>
              <a:rPr lang="nl-NL" altLang="zh-TW" b="1" dirty="0" err="1" smtClean="0">
                <a:ea typeface="華康標楷體(P)"/>
              </a:rPr>
              <a:t>fstab</a:t>
            </a:r>
            <a:r>
              <a:rPr lang="nl-NL" altLang="zh-TW" dirty="0" smtClean="0">
                <a:ea typeface="華康標楷體(P)"/>
              </a:rPr>
              <a:t>: /vol/home /net/home </a:t>
            </a:r>
            <a:r>
              <a:rPr lang="nl-NL" altLang="zh-TW" dirty="0" err="1" smtClean="0">
                <a:ea typeface="華康標楷體(P)"/>
              </a:rPr>
              <a:t>nullfs</a:t>
            </a:r>
            <a:r>
              <a:rPr lang="nl-NL" altLang="zh-TW" dirty="0" smtClean="0">
                <a:ea typeface="華康標楷體(P)"/>
              </a:rPr>
              <a:t> </a:t>
            </a:r>
            <a:r>
              <a:rPr lang="nl-NL" altLang="zh-TW" dirty="0" err="1" smtClean="0">
                <a:ea typeface="華康標楷體(P)"/>
              </a:rPr>
              <a:t>rw</a:t>
            </a:r>
            <a:r>
              <a:rPr lang="nl-NL" altLang="zh-TW" dirty="0" smtClean="0">
                <a:ea typeface="華康標楷體(P)"/>
              </a:rPr>
              <a:t> 2 2</a:t>
            </a:r>
          </a:p>
          <a:p>
            <a:r>
              <a:rPr lang="en-US" altLang="zh-TW" dirty="0" smtClean="0"/>
              <a:t>Edit /</a:t>
            </a:r>
            <a:r>
              <a:rPr lang="en-US" altLang="zh-TW" dirty="0" err="1" smtClean="0"/>
              <a:t>etc</a:t>
            </a:r>
            <a:r>
              <a:rPr lang="en-US" altLang="zh-TW" dirty="0" smtClean="0"/>
              <a:t>/exports (NFS Server)</a:t>
            </a:r>
          </a:p>
          <a:p>
            <a:r>
              <a:rPr lang="en-US" altLang="zh-TW" dirty="0" smtClean="0"/>
              <a:t>Edit /</a:t>
            </a:r>
            <a:r>
              <a:rPr lang="en-US" altLang="zh-TW" dirty="0" err="1" smtClean="0"/>
              <a:t>etc</a:t>
            </a:r>
            <a:r>
              <a:rPr lang="en-US" altLang="zh-TW" dirty="0" smtClean="0"/>
              <a:t>/</a:t>
            </a:r>
            <a:r>
              <a:rPr lang="en-US" altLang="zh-TW" dirty="0" err="1" smtClean="0"/>
              <a:t>rc.conf</a:t>
            </a:r>
            <a:endParaRPr lang="en-US" altLang="zh-TW" dirty="0" smtClean="0"/>
          </a:p>
          <a:p>
            <a:pPr lvl="1"/>
            <a:r>
              <a:rPr lang="en-US" altLang="zh-TW" dirty="0" err="1" smtClean="0">
                <a:ea typeface="華康標楷體(P)"/>
              </a:rPr>
              <a:t>nfs_server</a:t>
            </a:r>
            <a:r>
              <a:rPr lang="en-US" altLang="zh-TW" dirty="0" smtClean="0">
                <a:ea typeface="華康標楷體(P)"/>
              </a:rPr>
              <a:t>, </a:t>
            </a:r>
            <a:r>
              <a:rPr lang="en-US" altLang="zh-TW" dirty="0" err="1" smtClean="0">
                <a:ea typeface="華康標楷體(P)"/>
              </a:rPr>
              <a:t>mountd</a:t>
            </a:r>
            <a:r>
              <a:rPr lang="en-US" altLang="zh-TW" dirty="0" smtClean="0">
                <a:ea typeface="華康標楷體(P)"/>
              </a:rPr>
              <a:t> (NFS Server)</a:t>
            </a:r>
          </a:p>
          <a:p>
            <a:pPr lvl="1"/>
            <a:endParaRPr lang="en-US" altLang="zh-TW" dirty="0" smtClean="0">
              <a:ea typeface="華康標楷體(P)"/>
            </a:endParaRPr>
          </a:p>
        </p:txBody>
      </p:sp>
    </p:spTree>
    <p:extLst>
      <p:ext uri="{BB962C8B-B14F-4D97-AF65-F5344CB8AC3E}">
        <p14:creationId xmlns:p14="http://schemas.microsoft.com/office/powerpoint/2010/main" val="60688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Step </a:t>
            </a:r>
            <a:r>
              <a:rPr lang="en-US" altLang="zh-TW" dirty="0"/>
              <a:t>2</a:t>
            </a:r>
            <a:r>
              <a:rPr lang="en-US" altLang="zh-TW" dirty="0" smtClean="0"/>
              <a:t/>
            </a:r>
            <a:br>
              <a:rPr lang="en-US" altLang="zh-TW" dirty="0" smtClean="0"/>
            </a:br>
            <a:r>
              <a:rPr lang="en-US" altLang="zh-TW" dirty="0"/>
              <a:t>	</a:t>
            </a:r>
            <a:r>
              <a:rPr lang="en-US" altLang="zh-TW" dirty="0" smtClean="0"/>
              <a:t>- Finishing</a:t>
            </a:r>
            <a:endParaRPr lang="zh-TW" altLang="en-US" dirty="0"/>
          </a:p>
        </p:txBody>
      </p:sp>
      <p:sp>
        <p:nvSpPr>
          <p:cNvPr id="23555" name="內容版面配置區 2"/>
          <p:cNvSpPr>
            <a:spLocks noGrp="1"/>
          </p:cNvSpPr>
          <p:nvPr>
            <p:ph idx="1"/>
          </p:nvPr>
        </p:nvSpPr>
        <p:spPr/>
        <p:txBody>
          <a:bodyPr/>
          <a:lstStyle/>
          <a:p>
            <a:r>
              <a:rPr lang="en-US" altLang="zh-TW" dirty="0" err="1" smtClean="0"/>
              <a:t>sudoers</a:t>
            </a:r>
            <a:r>
              <a:rPr lang="en-US" altLang="zh-TW" dirty="0" smtClean="0"/>
              <a:t> (/</a:t>
            </a:r>
            <a:r>
              <a:rPr lang="en-US" altLang="zh-TW" dirty="0" err="1" smtClean="0"/>
              <a:t>usr</a:t>
            </a:r>
            <a:r>
              <a:rPr lang="en-US" altLang="zh-TW" dirty="0" smtClean="0"/>
              <a:t>/local/</a:t>
            </a:r>
            <a:r>
              <a:rPr lang="en-US" altLang="zh-TW" dirty="0" err="1" smtClean="0"/>
              <a:t>etc</a:t>
            </a:r>
            <a:r>
              <a:rPr lang="en-US" altLang="zh-TW" dirty="0" smtClean="0"/>
              <a:t>/</a:t>
            </a:r>
            <a:r>
              <a:rPr lang="en-US" altLang="zh-TW" dirty="0" err="1" smtClean="0"/>
              <a:t>sudoers</a:t>
            </a:r>
            <a:r>
              <a:rPr lang="en-US" altLang="zh-TW" dirty="0" smtClean="0"/>
              <a:t>)</a:t>
            </a:r>
          </a:p>
          <a:p>
            <a:pPr lvl="1"/>
            <a:r>
              <a:rPr lang="en-US" altLang="zh-TW" dirty="0" smtClean="0">
                <a:ea typeface="華康標楷體(P)"/>
              </a:rPr>
              <a:t>Including other </a:t>
            </a:r>
            <a:r>
              <a:rPr lang="en-US" altLang="zh-TW" dirty="0" err="1" smtClean="0">
                <a:ea typeface="華康標楷體(P)"/>
              </a:rPr>
              <a:t>sudoers</a:t>
            </a:r>
            <a:r>
              <a:rPr lang="en-US" altLang="zh-TW" dirty="0" smtClean="0">
                <a:ea typeface="華康標楷體(P)"/>
              </a:rPr>
              <a:t> file from /net/admin/</a:t>
            </a:r>
            <a:r>
              <a:rPr lang="en-US" altLang="zh-TW" dirty="0" err="1" smtClean="0">
                <a:ea typeface="華康標楷體(P)"/>
              </a:rPr>
              <a:t>sudoers</a:t>
            </a:r>
            <a:endParaRPr lang="en-US" altLang="zh-TW" dirty="0" smtClean="0">
              <a:ea typeface="華康標楷體(P)"/>
            </a:endParaRPr>
          </a:p>
          <a:p>
            <a:pPr lvl="1"/>
            <a:r>
              <a:rPr lang="en-US" altLang="zh-TW" dirty="0" smtClean="0">
                <a:ea typeface="華康標楷體(P)"/>
              </a:rPr>
              <a:t>man </a:t>
            </a:r>
            <a:r>
              <a:rPr lang="en-US" altLang="zh-TW" dirty="0" err="1" smtClean="0">
                <a:ea typeface="華康標楷體(P)"/>
              </a:rPr>
              <a:t>sudoers</a:t>
            </a:r>
            <a:r>
              <a:rPr lang="en-US" altLang="zh-TW" dirty="0" smtClean="0">
                <a:ea typeface="華康標楷體(P)"/>
              </a:rPr>
              <a:t> to see more about “include”.</a:t>
            </a:r>
          </a:p>
          <a:p>
            <a:r>
              <a:rPr lang="en-US" altLang="zh-TW" dirty="0" err="1" smtClean="0"/>
              <a:t>sahome</a:t>
            </a:r>
            <a:r>
              <a:rPr lang="en-US" altLang="zh-TW" dirty="0" smtClean="0"/>
              <a:t>:/</a:t>
            </a:r>
            <a:r>
              <a:rPr lang="en-US" altLang="zh-TW" dirty="0" err="1" smtClean="0"/>
              <a:t>etc</a:t>
            </a:r>
            <a:r>
              <a:rPr lang="en-US" altLang="zh-TW" dirty="0" smtClean="0"/>
              <a:t>/</a:t>
            </a:r>
            <a:r>
              <a:rPr lang="en-US" altLang="zh-TW" dirty="0" err="1" smtClean="0"/>
              <a:t>hosts.allow</a:t>
            </a:r>
            <a:r>
              <a:rPr lang="en-US" altLang="zh-TW" dirty="0" smtClean="0"/>
              <a:t> or other method (firewall or </a:t>
            </a:r>
            <a:r>
              <a:rPr lang="en-US" altLang="zh-TW" dirty="0" err="1" smtClean="0"/>
              <a:t>sshd_config</a:t>
            </a:r>
            <a:r>
              <a:rPr lang="en-US" altLang="zh-TW" dirty="0" smtClean="0"/>
              <a:t>)</a:t>
            </a:r>
          </a:p>
          <a:p>
            <a:pPr lvl="1"/>
            <a:r>
              <a:rPr lang="en-US" altLang="zh-TW" dirty="0" err="1" smtClean="0">
                <a:ea typeface="華康標楷體(P)"/>
              </a:rPr>
              <a:t>sa-adm</a:t>
            </a:r>
            <a:r>
              <a:rPr lang="en-US" altLang="zh-TW" dirty="0" smtClean="0">
                <a:ea typeface="華康標楷體(P)"/>
              </a:rPr>
              <a:t> only can login </a:t>
            </a:r>
            <a:r>
              <a:rPr lang="en-US" altLang="zh-TW" dirty="0" err="1" smtClean="0">
                <a:ea typeface="華康標楷體(P)"/>
              </a:rPr>
              <a:t>sahome</a:t>
            </a:r>
            <a:r>
              <a:rPr lang="en-US" altLang="zh-TW" dirty="0" smtClean="0">
                <a:ea typeface="華康標楷體(P)"/>
              </a:rPr>
              <a:t> from </a:t>
            </a:r>
            <a:r>
              <a:rPr lang="en-US" altLang="zh-TW" dirty="0" err="1" smtClean="0">
                <a:ea typeface="華康標楷體(P)"/>
              </a:rPr>
              <a:t>saduty</a:t>
            </a:r>
            <a:r>
              <a:rPr lang="en-US" altLang="zh-TW" dirty="0" smtClean="0">
                <a:ea typeface="華康標楷體(P)"/>
              </a:rPr>
              <a:t>.</a:t>
            </a:r>
          </a:p>
          <a:p>
            <a:r>
              <a:rPr lang="en-US" altLang="zh-TW" dirty="0" smtClean="0"/>
              <a:t>/net/data/</a:t>
            </a:r>
            <a:r>
              <a:rPr lang="en-US" altLang="zh-TW" dirty="0" err="1" smtClean="0"/>
              <a:t>sata</a:t>
            </a:r>
            <a:endParaRPr lang="en-US" altLang="zh-TW" dirty="0" smtClean="0"/>
          </a:p>
          <a:p>
            <a:pPr lvl="1"/>
            <a:r>
              <a:rPr lang="en-US" altLang="zh-TW" dirty="0" err="1" smtClean="0">
                <a:ea typeface="華康標楷體(P)"/>
              </a:rPr>
              <a:t>sysadm</a:t>
            </a:r>
            <a:r>
              <a:rPr lang="en-US" altLang="zh-TW" dirty="0" smtClean="0">
                <a:ea typeface="華康標楷體(P)"/>
              </a:rPr>
              <a:t> only</a:t>
            </a:r>
          </a:p>
          <a:p>
            <a:r>
              <a:rPr lang="en-US" altLang="zh-TW" dirty="0" smtClean="0"/>
              <a:t>Login permissions</a:t>
            </a:r>
          </a:p>
          <a:p>
            <a:pPr lvl="1"/>
            <a:r>
              <a:rPr lang="en-US" altLang="zh-TW" dirty="0" smtClean="0">
                <a:ea typeface="華康標楷體(P)"/>
              </a:rPr>
              <a:t>only </a:t>
            </a:r>
            <a:r>
              <a:rPr lang="en-US" altLang="zh-TW" dirty="0" err="1" smtClean="0">
                <a:ea typeface="華康標楷體(P)"/>
              </a:rPr>
              <a:t>sa-adm</a:t>
            </a:r>
            <a:r>
              <a:rPr lang="en-US" altLang="zh-TW" dirty="0" smtClean="0">
                <a:ea typeface="華康標楷體(P)"/>
              </a:rPr>
              <a:t> can login </a:t>
            </a:r>
            <a:r>
              <a:rPr lang="en-US" altLang="zh-TW" dirty="0" err="1" smtClean="0">
                <a:ea typeface="華康標楷體(P)"/>
              </a:rPr>
              <a:t>sa</a:t>
            </a:r>
            <a:r>
              <a:rPr lang="en-US" altLang="zh-TW" dirty="0" smtClean="0">
                <a:ea typeface="華康標楷體(P)"/>
              </a:rPr>
              <a:t>-core.</a:t>
            </a:r>
          </a:p>
          <a:p>
            <a:pPr lvl="1"/>
            <a:endParaRPr lang="en-US" altLang="zh-TW" dirty="0" smtClean="0">
              <a:ea typeface="華康標楷體(P)"/>
            </a:endParaRPr>
          </a:p>
        </p:txBody>
      </p:sp>
    </p:spTree>
    <p:extLst>
      <p:ext uri="{BB962C8B-B14F-4D97-AF65-F5344CB8AC3E}">
        <p14:creationId xmlns:p14="http://schemas.microsoft.com/office/powerpoint/2010/main" val="964969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p:txBody>
          <a:bodyPr/>
          <a:lstStyle/>
          <a:p>
            <a:pPr eaLnBrk="1" hangingPunct="1">
              <a:defRPr/>
            </a:pPr>
            <a:r>
              <a:rPr lang="en-US" altLang="zh-TW" dirty="0" smtClean="0">
                <a:cs typeface="+mj-cs"/>
              </a:rPr>
              <a:t>Help</a:t>
            </a:r>
          </a:p>
        </p:txBody>
      </p:sp>
      <p:sp>
        <p:nvSpPr>
          <p:cNvPr id="25603" name="內容版面配置區 2"/>
          <p:cNvSpPr>
            <a:spLocks noGrp="1"/>
          </p:cNvSpPr>
          <p:nvPr>
            <p:ph idx="4294967295"/>
          </p:nvPr>
        </p:nvSpPr>
        <p:spPr>
          <a:xfrm>
            <a:off x="2514600" y="1447800"/>
            <a:ext cx="7772400" cy="5105400"/>
          </a:xfrm>
        </p:spPr>
        <p:txBody>
          <a:bodyPr/>
          <a:lstStyle/>
          <a:p>
            <a:r>
              <a:rPr lang="en-US" altLang="zh-TW" dirty="0" smtClean="0">
                <a:solidFill>
                  <a:srgbClr val="FF0000"/>
                </a:solidFill>
              </a:rPr>
              <a:t>Go to </a:t>
            </a:r>
            <a:r>
              <a:rPr lang="en-US" altLang="zh-TW" dirty="0" err="1" smtClean="0">
                <a:solidFill>
                  <a:srgbClr val="FF0000"/>
                </a:solidFill>
              </a:rPr>
              <a:t>bsd</a:t>
            </a:r>
            <a:r>
              <a:rPr lang="en-US" altLang="zh-TW" dirty="0" smtClean="0">
                <a:solidFill>
                  <a:srgbClr val="FF0000"/>
                </a:solidFill>
              </a:rPr>
              <a:t>*.</a:t>
            </a:r>
            <a:r>
              <a:rPr lang="en-US" altLang="zh-TW" dirty="0" err="1" smtClean="0">
                <a:solidFill>
                  <a:srgbClr val="FF0000"/>
                </a:solidFill>
              </a:rPr>
              <a:t>cs.nctu.edu.tw</a:t>
            </a:r>
            <a:endParaRPr lang="en-US" altLang="zh-TW" dirty="0" smtClean="0"/>
          </a:p>
          <a:p>
            <a:r>
              <a:rPr lang="en-US" altLang="zh-TW" dirty="0" smtClean="0"/>
              <a:t>IRC channel #</a:t>
            </a:r>
            <a:r>
              <a:rPr lang="en-US" altLang="zh-TW" dirty="0" err="1" smtClean="0"/>
              <a:t>nctuNASA</a:t>
            </a:r>
            <a:r>
              <a:rPr lang="en-US" altLang="zh-TW" dirty="0" smtClean="0"/>
              <a:t> on </a:t>
            </a:r>
            <a:r>
              <a:rPr lang="en-US" altLang="zh-TW" dirty="0" err="1" smtClean="0"/>
              <a:t>freenode</a:t>
            </a:r>
            <a:endParaRPr lang="en-US" altLang="zh-TW" dirty="0" smtClean="0"/>
          </a:p>
          <a:p>
            <a:r>
              <a:rPr lang="en-US" altLang="zh-TW" dirty="0" smtClean="0"/>
              <a:t>Email </a:t>
            </a:r>
            <a:r>
              <a:rPr lang="en-US" altLang="zh-TW" dirty="0" err="1" smtClean="0"/>
              <a:t>ta@nasa.cs.nctu.edu.tw</a:t>
            </a:r>
            <a:endParaRPr lang="en-US" altLang="zh-TW" dirty="0" smtClean="0"/>
          </a:p>
          <a:p>
            <a:r>
              <a:rPr lang="en-US" altLang="zh-TW" dirty="0" err="1" smtClean="0"/>
              <a:t>Goto</a:t>
            </a:r>
            <a:r>
              <a:rPr lang="en-US" altLang="zh-TW" dirty="0" smtClean="0"/>
              <a:t> CSCC to ask TA @ EC3F!</a:t>
            </a:r>
          </a:p>
          <a:p>
            <a:r>
              <a:rPr lang="en-US" altLang="zh-TW" dirty="0" smtClean="0"/>
              <a:t>Join our Facebook Group</a:t>
            </a:r>
          </a:p>
          <a:p>
            <a:pPr lvl="1"/>
            <a:r>
              <a:rPr lang="en-US" altLang="zh-TW" dirty="0"/>
              <a:t>https://</a:t>
            </a:r>
            <a:r>
              <a:rPr lang="en-US" altLang="zh-TW" dirty="0" err="1"/>
              <a:t>www.facebook.com</a:t>
            </a:r>
            <a:r>
              <a:rPr lang="en-US" altLang="zh-TW" dirty="0"/>
              <a:t>/groups/328840520802507/</a:t>
            </a:r>
            <a:endParaRPr lang="en-US" altLang="zh-TW" dirty="0" smtClean="0"/>
          </a:p>
        </p:txBody>
      </p:sp>
    </p:spTree>
    <p:extLst>
      <p:ext uri="{BB962C8B-B14F-4D97-AF65-F5344CB8AC3E}">
        <p14:creationId xmlns:p14="http://schemas.microsoft.com/office/powerpoint/2010/main" val="1897709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r>
              <a:rPr lang="en-US" altLang="zh-TW" smtClean="0">
                <a:cs typeface="+mj-cs"/>
              </a:rPr>
              <a:t>Appendix</a:t>
            </a:r>
            <a:br>
              <a:rPr lang="en-US" altLang="zh-TW" smtClean="0">
                <a:cs typeface="+mj-cs"/>
              </a:rPr>
            </a:br>
            <a:r>
              <a:rPr lang="en-US" altLang="zh-TW" smtClean="0">
                <a:cs typeface="+mj-cs"/>
              </a:rPr>
              <a:t>	Appendix A – mount_nullfs</a:t>
            </a:r>
          </a:p>
        </p:txBody>
      </p:sp>
      <p:sp>
        <p:nvSpPr>
          <p:cNvPr id="15363" name="Rectangle 3"/>
          <p:cNvSpPr>
            <a:spLocks noGrp="1" noChangeArrowheads="1"/>
          </p:cNvSpPr>
          <p:nvPr>
            <p:ph type="body" idx="1"/>
          </p:nvPr>
        </p:nvSpPr>
        <p:spPr/>
        <p:txBody>
          <a:bodyPr>
            <a:normAutofit lnSpcReduction="10000"/>
          </a:bodyPr>
          <a:lstStyle/>
          <a:p>
            <a:pPr eaLnBrk="1" hangingPunct="1">
              <a:defRPr/>
            </a:pPr>
            <a:r>
              <a:rPr lang="en-US" altLang="zh-TW" dirty="0" smtClean="0">
                <a:cs typeface="+mn-cs"/>
              </a:rPr>
              <a:t>$ man exports</a:t>
            </a:r>
          </a:p>
          <a:p>
            <a:pPr eaLnBrk="1" hangingPunct="1">
              <a:buFont typeface="Wingdings" panose="05000000000000000000" pitchFamily="2" charset="2"/>
              <a:buNone/>
              <a:defRPr/>
            </a:pPr>
            <a:r>
              <a:rPr lang="en-US" altLang="zh-TW" sz="1600" dirty="0"/>
              <a:t>	A host may be specified only once for each local file system on the server and there may be only one default entry for each server file system that applies to all other hosts.</a:t>
            </a:r>
          </a:p>
          <a:p>
            <a:pPr eaLnBrk="1" hangingPunct="1">
              <a:defRPr/>
            </a:pPr>
            <a:r>
              <a:rPr lang="en-US" altLang="zh-TW" dirty="0" smtClean="0">
                <a:cs typeface="+mn-cs"/>
              </a:rPr>
              <a:t>The command</a:t>
            </a:r>
          </a:p>
          <a:p>
            <a:pPr lvl="1" eaLnBrk="1" hangingPunct="1">
              <a:defRPr/>
            </a:pPr>
            <a:r>
              <a:rPr lang="en-US" altLang="zh-TW" dirty="0" err="1" smtClean="0"/>
              <a:t>mount_nullfs</a:t>
            </a:r>
            <a:r>
              <a:rPr lang="en-US" altLang="zh-TW" dirty="0" smtClean="0"/>
              <a:t> &lt;origin&gt; &lt;</a:t>
            </a:r>
            <a:r>
              <a:rPr lang="en-US" altLang="zh-TW" dirty="0" err="1" smtClean="0"/>
              <a:t>new_path</a:t>
            </a:r>
            <a:r>
              <a:rPr lang="en-US" altLang="zh-TW" dirty="0" smtClean="0"/>
              <a:t>&gt;</a:t>
            </a:r>
          </a:p>
          <a:p>
            <a:pPr lvl="1" eaLnBrk="1" hangingPunct="1">
              <a:defRPr/>
            </a:pPr>
            <a:r>
              <a:rPr lang="en-US" altLang="zh-TW" dirty="0" smtClean="0"/>
              <a:t>For example</a:t>
            </a:r>
          </a:p>
          <a:p>
            <a:pPr lvl="2" eaLnBrk="1" hangingPunct="1">
              <a:defRPr/>
            </a:pPr>
            <a:r>
              <a:rPr lang="en-US" altLang="zh-TW" b="1" i="1" dirty="0" smtClean="0">
                <a:solidFill>
                  <a:srgbClr val="990000"/>
                </a:solidFill>
              </a:rPr>
              <a:t>% </a:t>
            </a:r>
            <a:r>
              <a:rPr lang="en-US" altLang="zh-TW" b="1" i="1" dirty="0" err="1" smtClean="0">
                <a:solidFill>
                  <a:srgbClr val="990000"/>
                </a:solidFill>
              </a:rPr>
              <a:t>mkdir</a:t>
            </a:r>
            <a:r>
              <a:rPr lang="en-US" altLang="zh-TW" b="1" i="1" dirty="0" smtClean="0">
                <a:solidFill>
                  <a:srgbClr val="990000"/>
                </a:solidFill>
              </a:rPr>
              <a:t> /home/</a:t>
            </a:r>
            <a:r>
              <a:rPr lang="en-US" altLang="zh-TW" b="1" i="1" dirty="0" err="1" smtClean="0">
                <a:solidFill>
                  <a:srgbClr val="990000"/>
                </a:solidFill>
              </a:rPr>
              <a:t>allhome</a:t>
            </a:r>
            <a:r>
              <a:rPr lang="en-US" altLang="zh-TW" dirty="0" smtClean="0"/>
              <a:t>	make a directory for Real NFS Home</a:t>
            </a:r>
          </a:p>
          <a:p>
            <a:pPr lvl="2" eaLnBrk="1" hangingPunct="1">
              <a:defRPr/>
            </a:pPr>
            <a:r>
              <a:rPr lang="en-US" altLang="zh-TW" b="1" i="1" dirty="0" smtClean="0">
                <a:solidFill>
                  <a:srgbClr val="990000"/>
                </a:solidFill>
              </a:rPr>
              <a:t>% </a:t>
            </a:r>
            <a:r>
              <a:rPr lang="en-US" altLang="zh-TW" b="1" i="1" dirty="0" err="1" smtClean="0">
                <a:solidFill>
                  <a:srgbClr val="990000"/>
                </a:solidFill>
              </a:rPr>
              <a:t>mkdir</a:t>
            </a:r>
            <a:r>
              <a:rPr lang="en-US" altLang="zh-TW" b="1" i="1" dirty="0" smtClean="0">
                <a:solidFill>
                  <a:srgbClr val="990000"/>
                </a:solidFill>
              </a:rPr>
              <a:t> /home/</a:t>
            </a:r>
            <a:r>
              <a:rPr lang="en-US" altLang="zh-TW" b="1" i="1" dirty="0" err="1" smtClean="0">
                <a:solidFill>
                  <a:srgbClr val="990000"/>
                </a:solidFill>
              </a:rPr>
              <a:t>for_nis</a:t>
            </a:r>
            <a:r>
              <a:rPr lang="en-US" altLang="zh-TW" dirty="0" smtClean="0"/>
              <a:t>	make a directory for NFS Home exports</a:t>
            </a:r>
          </a:p>
          <a:p>
            <a:pPr lvl="2" eaLnBrk="1" hangingPunct="1">
              <a:defRPr/>
            </a:pPr>
            <a:r>
              <a:rPr lang="en-US" altLang="zh-TW" b="1" i="1" dirty="0" smtClean="0">
                <a:solidFill>
                  <a:srgbClr val="990000"/>
                </a:solidFill>
              </a:rPr>
              <a:t>% </a:t>
            </a:r>
            <a:r>
              <a:rPr lang="en-US" altLang="zh-TW" b="1" i="1" dirty="0" err="1" smtClean="0">
                <a:solidFill>
                  <a:srgbClr val="990000"/>
                </a:solidFill>
              </a:rPr>
              <a:t>mount_nullfs</a:t>
            </a:r>
            <a:r>
              <a:rPr lang="en-US" altLang="zh-TW" b="1" i="1" dirty="0" smtClean="0">
                <a:solidFill>
                  <a:srgbClr val="990000"/>
                </a:solidFill>
              </a:rPr>
              <a:t> /home/</a:t>
            </a:r>
            <a:r>
              <a:rPr lang="en-US" altLang="zh-TW" b="1" i="1" dirty="0" err="1" smtClean="0">
                <a:solidFill>
                  <a:srgbClr val="990000"/>
                </a:solidFill>
              </a:rPr>
              <a:t>allhome</a:t>
            </a:r>
            <a:r>
              <a:rPr lang="en-US" altLang="zh-TW" b="1" i="1" dirty="0" smtClean="0">
                <a:solidFill>
                  <a:srgbClr val="990000"/>
                </a:solidFill>
              </a:rPr>
              <a:t>  /home/</a:t>
            </a:r>
            <a:r>
              <a:rPr lang="en-US" altLang="zh-TW" b="1" i="1" dirty="0" err="1" smtClean="0">
                <a:solidFill>
                  <a:srgbClr val="990000"/>
                </a:solidFill>
              </a:rPr>
              <a:t>for_nis</a:t>
            </a:r>
            <a:r>
              <a:rPr lang="en-US" altLang="zh-TW" b="1" i="1" dirty="0" smtClean="0">
                <a:solidFill>
                  <a:srgbClr val="990000"/>
                </a:solidFill>
              </a:rPr>
              <a:t>       </a:t>
            </a:r>
            <a:r>
              <a:rPr lang="en-US" altLang="zh-TW" dirty="0" smtClean="0"/>
              <a:t>mount it</a:t>
            </a:r>
          </a:p>
          <a:p>
            <a:pPr eaLnBrk="1" hangingPunct="1">
              <a:defRPr/>
            </a:pPr>
            <a:r>
              <a:rPr lang="en-US" altLang="zh-TW" dirty="0" smtClean="0">
                <a:cs typeface="+mn-cs"/>
              </a:rPr>
              <a:t>Use it in /etc/</a:t>
            </a:r>
            <a:r>
              <a:rPr lang="en-US" altLang="zh-TW" dirty="0" err="1" smtClean="0">
                <a:cs typeface="+mn-cs"/>
              </a:rPr>
              <a:t>fstab</a:t>
            </a:r>
            <a:endParaRPr lang="en-US" altLang="zh-TW" dirty="0" smtClean="0">
              <a:cs typeface="+mn-cs"/>
            </a:endParaRPr>
          </a:p>
          <a:p>
            <a:pPr lvl="1" eaLnBrk="1" hangingPunct="1">
              <a:defRPr/>
            </a:pPr>
            <a:r>
              <a:rPr lang="en-US" altLang="zh-TW" dirty="0" smtClean="0"/>
              <a:t>Change the </a:t>
            </a:r>
            <a:r>
              <a:rPr lang="en-US" altLang="zh-TW" dirty="0" err="1" smtClean="0"/>
              <a:t>fstype</a:t>
            </a:r>
            <a:r>
              <a:rPr lang="en-US" altLang="zh-TW" dirty="0" smtClean="0"/>
              <a:t> to </a:t>
            </a:r>
            <a:r>
              <a:rPr lang="en-US" altLang="zh-TW" dirty="0" err="1" smtClean="0"/>
              <a:t>nullfs</a:t>
            </a:r>
            <a:endParaRPr lang="en-US" altLang="zh-TW" dirty="0" smtClean="0"/>
          </a:p>
          <a:p>
            <a:pPr lvl="1" eaLnBrk="1" hangingPunct="1">
              <a:defRPr/>
            </a:pPr>
            <a:r>
              <a:rPr lang="en-US" altLang="zh-TW" dirty="0" smtClean="0"/>
              <a:t>For example</a:t>
            </a:r>
          </a:p>
          <a:p>
            <a:pPr lvl="2" eaLnBrk="1" hangingPunct="1">
              <a:defRPr/>
            </a:pPr>
            <a:r>
              <a:rPr lang="en-US" altLang="zh-TW" b="1" i="1" dirty="0" smtClean="0">
                <a:solidFill>
                  <a:srgbClr val="990000"/>
                </a:solidFill>
              </a:rPr>
              <a:t>/home/</a:t>
            </a:r>
            <a:r>
              <a:rPr lang="en-US" altLang="zh-TW" b="1" i="1" dirty="0" err="1" smtClean="0">
                <a:solidFill>
                  <a:srgbClr val="990000"/>
                </a:solidFill>
              </a:rPr>
              <a:t>allhome</a:t>
            </a:r>
            <a:r>
              <a:rPr lang="en-US" altLang="zh-TW" b="1" i="1" dirty="0" smtClean="0">
                <a:solidFill>
                  <a:srgbClr val="990000"/>
                </a:solidFill>
              </a:rPr>
              <a:t>	 /home/</a:t>
            </a:r>
            <a:r>
              <a:rPr lang="en-US" altLang="zh-TW" b="1" i="1" dirty="0" err="1" smtClean="0">
                <a:solidFill>
                  <a:srgbClr val="990000"/>
                </a:solidFill>
              </a:rPr>
              <a:t>for_nis</a:t>
            </a:r>
            <a:r>
              <a:rPr lang="en-US" altLang="zh-TW" b="1" i="1" dirty="0" smtClean="0">
                <a:solidFill>
                  <a:srgbClr val="990000"/>
                </a:solidFill>
              </a:rPr>
              <a:t> 	</a:t>
            </a:r>
            <a:r>
              <a:rPr lang="en-US" altLang="zh-TW" b="1" i="1" dirty="0" err="1" smtClean="0">
                <a:solidFill>
                  <a:srgbClr val="990000"/>
                </a:solidFill>
              </a:rPr>
              <a:t>nullfs</a:t>
            </a:r>
            <a:r>
              <a:rPr lang="en-US" altLang="zh-TW" b="1" i="1" dirty="0" smtClean="0">
                <a:solidFill>
                  <a:srgbClr val="990000"/>
                </a:solidFill>
              </a:rPr>
              <a:t>	</a:t>
            </a:r>
            <a:r>
              <a:rPr lang="en-US" altLang="zh-TW" b="1" i="1" dirty="0" err="1" smtClean="0">
                <a:solidFill>
                  <a:srgbClr val="990000"/>
                </a:solidFill>
              </a:rPr>
              <a:t>rw</a:t>
            </a:r>
            <a:r>
              <a:rPr lang="en-US" altLang="zh-TW" b="1" i="1" dirty="0" smtClean="0">
                <a:solidFill>
                  <a:srgbClr val="990000"/>
                </a:solidFill>
              </a:rPr>
              <a:t>	2	2</a:t>
            </a:r>
          </a:p>
        </p:txBody>
      </p:sp>
    </p:spTree>
    <p:extLst>
      <p:ext uri="{BB962C8B-B14F-4D97-AF65-F5344CB8AC3E}">
        <p14:creationId xmlns:p14="http://schemas.microsoft.com/office/powerpoint/2010/main" val="702170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r>
              <a:rPr lang="en-US" altLang="zh-TW" dirty="0" smtClean="0">
                <a:cs typeface="+mj-cs"/>
              </a:rPr>
              <a:t>Appendix</a:t>
            </a:r>
            <a:br>
              <a:rPr lang="en-US" altLang="zh-TW" dirty="0" smtClean="0">
                <a:cs typeface="+mj-cs"/>
              </a:rPr>
            </a:br>
            <a:r>
              <a:rPr lang="en-US" altLang="zh-TW" dirty="0" smtClean="0">
                <a:cs typeface="+mj-cs"/>
              </a:rPr>
              <a:t>	Appendix B – </a:t>
            </a:r>
            <a:r>
              <a:rPr lang="en-US" altLang="zh-TW" dirty="0" err="1" smtClean="0">
                <a:cs typeface="+mj-cs"/>
              </a:rPr>
              <a:t>sshd_config</a:t>
            </a:r>
            <a:endParaRPr lang="en-US" altLang="zh-TW" dirty="0" smtClean="0">
              <a:cs typeface="+mj-cs"/>
            </a:endParaRPr>
          </a:p>
        </p:txBody>
      </p:sp>
      <p:sp>
        <p:nvSpPr>
          <p:cNvPr id="15363" name="Rectangle 3"/>
          <p:cNvSpPr>
            <a:spLocks noGrp="1" noChangeArrowheads="1"/>
          </p:cNvSpPr>
          <p:nvPr>
            <p:ph type="body" idx="1"/>
          </p:nvPr>
        </p:nvSpPr>
        <p:spPr/>
        <p:txBody>
          <a:bodyPr>
            <a:normAutofit/>
          </a:bodyPr>
          <a:lstStyle/>
          <a:p>
            <a:pPr eaLnBrk="1" hangingPunct="1">
              <a:defRPr/>
            </a:pPr>
            <a:r>
              <a:rPr lang="en-US" altLang="zh-TW" dirty="0" smtClean="0">
                <a:cs typeface="+mn-cs"/>
              </a:rPr>
              <a:t>$ man </a:t>
            </a:r>
            <a:r>
              <a:rPr lang="en-US" altLang="zh-TW" dirty="0" err="1" smtClean="0"/>
              <a:t>sshd_config</a:t>
            </a:r>
            <a:endParaRPr lang="en-US" altLang="zh-TW" dirty="0" smtClean="0">
              <a:cs typeface="+mn-cs"/>
            </a:endParaRPr>
          </a:p>
          <a:p>
            <a:pPr>
              <a:buNone/>
              <a:defRPr/>
            </a:pPr>
            <a:r>
              <a:rPr lang="en-US" altLang="zh-TW" sz="1600" dirty="0"/>
              <a:t>	</a:t>
            </a:r>
            <a:r>
              <a:rPr lang="en-US" altLang="zh-TW" sz="1600" dirty="0" err="1"/>
              <a:t>OpenSSH</a:t>
            </a:r>
            <a:r>
              <a:rPr lang="en-US" altLang="zh-TW" sz="1600" dirty="0"/>
              <a:t> SSH daemon configuration </a:t>
            </a:r>
            <a:r>
              <a:rPr lang="en-US" altLang="zh-TW" sz="1600" dirty="0" smtClean="0"/>
              <a:t>file</a:t>
            </a:r>
          </a:p>
        </p:txBody>
      </p:sp>
    </p:spTree>
    <p:extLst>
      <p:ext uri="{BB962C8B-B14F-4D97-AF65-F5344CB8AC3E}">
        <p14:creationId xmlns:p14="http://schemas.microsoft.com/office/powerpoint/2010/main" val="949255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Additional Bonus</a:t>
            </a:r>
            <a:endParaRPr kumimoji="1" lang="zh-TW" altLang="en-US" dirty="0"/>
          </a:p>
        </p:txBody>
      </p:sp>
      <p:sp>
        <p:nvSpPr>
          <p:cNvPr id="3" name="內容版面配置區 2"/>
          <p:cNvSpPr>
            <a:spLocks noGrp="1"/>
          </p:cNvSpPr>
          <p:nvPr>
            <p:ph idx="1"/>
          </p:nvPr>
        </p:nvSpPr>
        <p:spPr/>
        <p:txBody>
          <a:bodyPr/>
          <a:lstStyle/>
          <a:p>
            <a:r>
              <a:rPr kumimoji="1" lang="en-US" altLang="zh-TW" dirty="0" smtClean="0"/>
              <a:t>Create NFS Server from </a:t>
            </a:r>
            <a:r>
              <a:rPr kumimoji="1" lang="en-US" altLang="zh-TW" dirty="0" err="1" smtClean="0"/>
              <a:t>zpool</a:t>
            </a:r>
            <a:r>
              <a:rPr kumimoji="1" lang="en-US" altLang="zh-TW" dirty="0" smtClean="0"/>
              <a:t>.</a:t>
            </a:r>
          </a:p>
          <a:p>
            <a:r>
              <a:rPr lang="en-US" altLang="zh-TW" dirty="0" smtClean="0"/>
              <a:t>Build NIS to resolve </a:t>
            </a:r>
            <a:r>
              <a:rPr lang="en-US" altLang="zh-TW" dirty="0"/>
              <a:t>some </a:t>
            </a:r>
            <a:r>
              <a:rPr lang="en-US" altLang="zh-TW" dirty="0" smtClean="0"/>
              <a:t>synchronize issue.</a:t>
            </a:r>
          </a:p>
          <a:p>
            <a:r>
              <a:rPr lang="en-US" altLang="zh-TW" dirty="0" smtClean="0"/>
              <a:t>Refer page 6 to draw </a:t>
            </a:r>
            <a:r>
              <a:rPr lang="en-US" altLang="zh-TW" dirty="0"/>
              <a:t>your </a:t>
            </a:r>
            <a:r>
              <a:rPr lang="en-US" altLang="zh-TW" dirty="0" smtClean="0"/>
              <a:t>own “Micro </a:t>
            </a:r>
            <a:r>
              <a:rPr lang="en-US" altLang="zh-TW" dirty="0"/>
              <a:t>Computer </a:t>
            </a:r>
            <a:r>
              <a:rPr lang="en-US" altLang="zh-TW" dirty="0" smtClean="0"/>
              <a:t>Center” </a:t>
            </a:r>
            <a:r>
              <a:rPr lang="en-US" altLang="zh-TW" dirty="0"/>
              <a:t>topology diagrams.</a:t>
            </a:r>
            <a:endParaRPr lang="en-US" altLang="zh-TW" dirty="0" smtClean="0"/>
          </a:p>
          <a:p>
            <a:pPr lvl="1"/>
            <a:r>
              <a:rPr kumimoji="1" lang="en-US" altLang="zh-TW" dirty="0" smtClean="0"/>
              <a:t>You have few option of software to finish this task.</a:t>
            </a:r>
          </a:p>
          <a:p>
            <a:pPr lvl="2"/>
            <a:r>
              <a:rPr lang="en-US" altLang="zh-TW" dirty="0" smtClean="0"/>
              <a:t>Microsoft </a:t>
            </a:r>
            <a:r>
              <a:rPr lang="en-US" altLang="zh-TW" dirty="0"/>
              <a:t>V</a:t>
            </a:r>
            <a:r>
              <a:rPr lang="en-US" altLang="zh-TW" dirty="0" smtClean="0"/>
              <a:t>isio (you can download from ca.nctu.edu.tw)</a:t>
            </a:r>
          </a:p>
          <a:p>
            <a:pPr lvl="2"/>
            <a:r>
              <a:rPr lang="en-US" altLang="zh-TW" dirty="0" smtClean="0"/>
              <a:t>Online </a:t>
            </a:r>
            <a:r>
              <a:rPr lang="en-US" altLang="zh-TW" dirty="0"/>
              <a:t>Diagram editor (</a:t>
            </a:r>
            <a:r>
              <a:rPr lang="en-US" altLang="zh-TW" dirty="0" err="1" smtClean="0"/>
              <a:t>Gliffy</a:t>
            </a:r>
            <a:r>
              <a:rPr lang="en-US" altLang="zh-TW" dirty="0" smtClean="0"/>
              <a:t> / draw.io / Others)</a:t>
            </a:r>
          </a:p>
          <a:p>
            <a:pPr lvl="2"/>
            <a:r>
              <a:rPr kumimoji="1" lang="en-US" altLang="zh-TW" dirty="0" smtClean="0"/>
              <a:t>Microsoft PowerPoint (not recommended)</a:t>
            </a:r>
          </a:p>
          <a:p>
            <a:pPr lvl="1"/>
            <a:r>
              <a:rPr kumimoji="1" lang="en-US" altLang="zh-TW" dirty="0" smtClean="0"/>
              <a:t>Including more information as possible. (</a:t>
            </a:r>
            <a:r>
              <a:rPr kumimoji="1" lang="en-US" altLang="zh-TW" dirty="0" err="1" smtClean="0"/>
              <a:t>ip</a:t>
            </a:r>
            <a:r>
              <a:rPr kumimoji="1" lang="en-US" altLang="zh-TW" dirty="0" smtClean="0"/>
              <a:t>, port, service, hostname, etc.)</a:t>
            </a:r>
            <a:endParaRPr kumimoji="1" lang="zh-TW" altLang="en-US" dirty="0"/>
          </a:p>
        </p:txBody>
      </p:sp>
    </p:spTree>
    <p:extLst>
      <p:ext uri="{BB962C8B-B14F-4D97-AF65-F5344CB8AC3E}">
        <p14:creationId xmlns:p14="http://schemas.microsoft.com/office/powerpoint/2010/main" val="100048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ZFS</a:t>
            </a:r>
            <a:br>
              <a:rPr lang="en-US" altLang="zh-TW" dirty="0" smtClean="0"/>
            </a:br>
            <a:r>
              <a:rPr lang="zh-TW" altLang="en-US" dirty="0" smtClean="0"/>
              <a:t>    </a:t>
            </a:r>
            <a:r>
              <a:rPr lang="en-US" altLang="zh-TW" dirty="0" smtClean="0"/>
              <a:t>-</a:t>
            </a:r>
            <a:r>
              <a:rPr lang="zh-TW" altLang="en-US" dirty="0" smtClean="0"/>
              <a:t>   </a:t>
            </a:r>
            <a:r>
              <a:rPr lang="en-US" altLang="zh-TW" dirty="0" smtClean="0"/>
              <a:t>Automatic</a:t>
            </a:r>
            <a:r>
              <a:rPr lang="zh-TW" altLang="en-US" dirty="0" smtClean="0"/>
              <a:t> </a:t>
            </a:r>
            <a:r>
              <a:rPr lang="en-US" altLang="zh-TW" dirty="0" smtClean="0"/>
              <a:t>Snapshot</a:t>
            </a:r>
            <a:r>
              <a:rPr lang="zh-TW" altLang="en-US" dirty="0" smtClean="0"/>
              <a:t> </a:t>
            </a:r>
            <a:r>
              <a:rPr lang="en-US" altLang="zh-TW" dirty="0" smtClean="0"/>
              <a:t>Script</a:t>
            </a:r>
            <a:endParaRPr lang="zh-TW" altLang="en-US" dirty="0"/>
          </a:p>
        </p:txBody>
      </p:sp>
      <p:sp>
        <p:nvSpPr>
          <p:cNvPr id="3" name="內容版面配置區 2"/>
          <p:cNvSpPr>
            <a:spLocks noGrp="1"/>
          </p:cNvSpPr>
          <p:nvPr>
            <p:ph idx="1"/>
          </p:nvPr>
        </p:nvSpPr>
        <p:spPr/>
        <p:txBody>
          <a:bodyPr/>
          <a:lstStyle/>
          <a:p>
            <a:r>
              <a:rPr lang="en-US" altLang="zh-TW" dirty="0" smtClean="0"/>
              <a:t>Specification</a:t>
            </a:r>
          </a:p>
          <a:p>
            <a:pPr lvl="1"/>
            <a:r>
              <a:rPr lang="en-US" altLang="zh-TW" dirty="0" smtClean="0"/>
              <a:t>Usage:</a:t>
            </a:r>
            <a:r>
              <a:rPr lang="zh-TW" altLang="en-US" dirty="0" smtClean="0"/>
              <a:t> </a:t>
            </a:r>
            <a:r>
              <a:rPr lang="en-US" altLang="zh-TW" dirty="0" smtClean="0"/>
              <a:t>./</a:t>
            </a:r>
            <a:r>
              <a:rPr lang="en-US" altLang="zh-TW" dirty="0" err="1" smtClean="0"/>
              <a:t>zbackup</a:t>
            </a:r>
            <a:r>
              <a:rPr lang="zh-TW" altLang="en-US" dirty="0" smtClean="0"/>
              <a:t> </a:t>
            </a:r>
            <a:r>
              <a:rPr lang="en-US" altLang="zh-TW" dirty="0" smtClean="0"/>
              <a:t>[[--list</a:t>
            </a:r>
            <a:r>
              <a:rPr lang="zh-TW" altLang="en-US" dirty="0" smtClean="0"/>
              <a:t> </a:t>
            </a:r>
            <a:r>
              <a:rPr lang="en-US" altLang="zh-TW" dirty="0" smtClean="0"/>
              <a:t>|</a:t>
            </a:r>
            <a:r>
              <a:rPr lang="zh-TW" altLang="en-US" dirty="0" smtClean="0"/>
              <a:t> </a:t>
            </a:r>
            <a:r>
              <a:rPr lang="en-US" altLang="zh-TW" dirty="0" smtClean="0"/>
              <a:t>--delete</a:t>
            </a:r>
            <a:r>
              <a:rPr lang="en-US" altLang="zh-TW" u="sng" dirty="0" smtClean="0"/>
              <a:t>]</a:t>
            </a:r>
            <a:r>
              <a:rPr lang="zh-TW" altLang="en-US" dirty="0" smtClean="0"/>
              <a:t> </a:t>
            </a:r>
            <a:r>
              <a:rPr lang="en-US" altLang="zh-TW" u="sng" dirty="0" smtClean="0"/>
              <a:t>target</a:t>
            </a:r>
            <a:r>
              <a:rPr lang="zh-TW" altLang="en-US" u="sng" dirty="0" smtClean="0"/>
              <a:t> </a:t>
            </a:r>
            <a:r>
              <a:rPr lang="en-US" altLang="zh-TW" u="sng" dirty="0" smtClean="0"/>
              <a:t>dataset</a:t>
            </a:r>
            <a:r>
              <a:rPr lang="zh-TW" altLang="en-US" dirty="0" smtClean="0"/>
              <a:t> </a:t>
            </a:r>
            <a:r>
              <a:rPr lang="en-US" altLang="zh-TW" dirty="0" smtClean="0"/>
              <a:t>[ID]</a:t>
            </a:r>
            <a:r>
              <a:rPr lang="zh-TW" altLang="en-US" dirty="0" smtClean="0"/>
              <a:t> </a:t>
            </a:r>
            <a:r>
              <a:rPr lang="en-US" altLang="zh-TW" dirty="0" smtClean="0"/>
              <a:t>|</a:t>
            </a:r>
            <a:r>
              <a:rPr lang="zh-TW" altLang="en-US" dirty="0" smtClean="0"/>
              <a:t> </a:t>
            </a:r>
            <a:r>
              <a:rPr lang="en-US" altLang="zh-TW" u="sng" dirty="0" smtClean="0"/>
              <a:t>target</a:t>
            </a:r>
            <a:r>
              <a:rPr lang="zh-TW" altLang="en-US" u="sng" dirty="0" smtClean="0"/>
              <a:t> </a:t>
            </a:r>
            <a:r>
              <a:rPr lang="en-US" altLang="zh-TW" u="sng" dirty="0" smtClean="0"/>
              <a:t>dataset</a:t>
            </a:r>
            <a:r>
              <a:rPr lang="zh-TW" altLang="en-US" dirty="0" smtClean="0"/>
              <a:t> </a:t>
            </a:r>
            <a:r>
              <a:rPr lang="en-US" altLang="zh-TW" dirty="0" smtClean="0"/>
              <a:t>[rotation</a:t>
            </a:r>
            <a:r>
              <a:rPr lang="zh-TW" altLang="en-US" dirty="0" smtClean="0"/>
              <a:t> </a:t>
            </a:r>
            <a:r>
              <a:rPr lang="en-US" altLang="zh-TW" dirty="0" smtClean="0"/>
              <a:t>count]]</a:t>
            </a:r>
            <a:r>
              <a:rPr lang="zh-TW" altLang="en-US" dirty="0" smtClean="0"/>
              <a:t> </a:t>
            </a:r>
            <a:endParaRPr lang="en-US" altLang="zh-TW" dirty="0" smtClean="0"/>
          </a:p>
          <a:p>
            <a:pPr lvl="1"/>
            <a:r>
              <a:rPr lang="en-US" altLang="zh-TW" dirty="0" smtClean="0"/>
              <a:t>Example</a:t>
            </a:r>
          </a:p>
          <a:p>
            <a:pPr marL="457188" lvl="1" indent="0">
              <a:buNone/>
            </a:pPr>
            <a:r>
              <a:rPr lang="en-US" altLang="zh-TW" dirty="0" smtClean="0"/>
              <a:t>	$</a:t>
            </a:r>
            <a:r>
              <a:rPr lang="zh-TW" altLang="en-US" dirty="0" smtClean="0"/>
              <a:t> </a:t>
            </a:r>
            <a:r>
              <a:rPr lang="en-US" altLang="zh-TW" dirty="0" err="1" smtClean="0"/>
              <a:t>sudo</a:t>
            </a:r>
            <a:r>
              <a:rPr lang="zh-TW" altLang="en-US" dirty="0" smtClean="0"/>
              <a:t> </a:t>
            </a:r>
            <a:r>
              <a:rPr lang="en-US" altLang="zh-TW" dirty="0" smtClean="0"/>
              <a:t>./</a:t>
            </a:r>
            <a:r>
              <a:rPr lang="en-US" altLang="zh-TW" dirty="0" err="1" smtClean="0"/>
              <a:t>zbackup</a:t>
            </a:r>
            <a:r>
              <a:rPr lang="zh-TW" altLang="en-US" dirty="0" smtClean="0"/>
              <a:t> </a:t>
            </a:r>
            <a:r>
              <a:rPr lang="en-US" altLang="zh-TW" dirty="0" smtClean="0"/>
              <a:t>data/to/backup</a:t>
            </a:r>
            <a:r>
              <a:rPr lang="zh-TW" altLang="en-US" dirty="0" smtClean="0"/>
              <a:t> </a:t>
            </a:r>
            <a:r>
              <a:rPr lang="en-US" altLang="zh-TW" dirty="0" smtClean="0"/>
              <a:t>5</a:t>
            </a:r>
          </a:p>
          <a:p>
            <a:pPr marL="457188" lvl="1" indent="0">
              <a:buNone/>
            </a:pPr>
            <a:r>
              <a:rPr lang="en-US" altLang="zh-TW" dirty="0" smtClean="0"/>
              <a:t>	$</a:t>
            </a:r>
            <a:r>
              <a:rPr lang="zh-TW" altLang="en-US" dirty="0" smtClean="0"/>
              <a:t> </a:t>
            </a:r>
            <a:r>
              <a:rPr lang="en-US" altLang="zh-TW" dirty="0" err="1" smtClean="0"/>
              <a:t>sudo</a:t>
            </a:r>
            <a:r>
              <a:rPr lang="zh-TW" altLang="en-US" dirty="0" smtClean="0"/>
              <a:t> </a:t>
            </a:r>
            <a:r>
              <a:rPr lang="en-US" altLang="zh-TW" dirty="0" smtClean="0"/>
              <a:t>./</a:t>
            </a:r>
            <a:r>
              <a:rPr lang="en-US" altLang="zh-TW" dirty="0" err="1" smtClean="0"/>
              <a:t>zbackup</a:t>
            </a:r>
            <a:r>
              <a:rPr lang="zh-TW" altLang="en-US" dirty="0" smtClean="0"/>
              <a:t> </a:t>
            </a:r>
            <a:r>
              <a:rPr lang="en-US" altLang="zh-TW" dirty="0" smtClean="0"/>
              <a:t>data/to/backup</a:t>
            </a:r>
            <a:r>
              <a:rPr lang="zh-TW" altLang="en-US" dirty="0" smtClean="0"/>
              <a:t> </a:t>
            </a:r>
            <a:r>
              <a:rPr lang="en-US" altLang="zh-TW" dirty="0" smtClean="0"/>
              <a:t>5</a:t>
            </a:r>
          </a:p>
          <a:p>
            <a:pPr marL="457188" lvl="1" indent="0">
              <a:buNone/>
            </a:pPr>
            <a:r>
              <a:rPr lang="en-US" altLang="zh-TW" dirty="0" smtClean="0"/>
              <a:t>	$</a:t>
            </a:r>
            <a:r>
              <a:rPr lang="zh-TW" altLang="en-US" dirty="0" smtClean="0"/>
              <a:t> </a:t>
            </a:r>
            <a:r>
              <a:rPr lang="en-US" altLang="zh-TW" dirty="0" err="1" smtClean="0"/>
              <a:t>sudo</a:t>
            </a:r>
            <a:r>
              <a:rPr lang="zh-TW" altLang="en-US" dirty="0" smtClean="0"/>
              <a:t> </a:t>
            </a:r>
            <a:r>
              <a:rPr lang="en-US" altLang="zh-TW" dirty="0" smtClean="0"/>
              <a:t>./</a:t>
            </a:r>
            <a:r>
              <a:rPr lang="en-US" altLang="zh-TW" dirty="0" err="1" smtClean="0"/>
              <a:t>zbackup</a:t>
            </a:r>
            <a:r>
              <a:rPr lang="zh-TW" altLang="en-US" dirty="0" smtClean="0"/>
              <a:t> </a:t>
            </a:r>
            <a:r>
              <a:rPr lang="en-US" altLang="zh-TW" dirty="0" smtClean="0"/>
              <a:t>--list</a:t>
            </a:r>
            <a:r>
              <a:rPr lang="zh-TW" altLang="en-US" dirty="0" smtClean="0"/>
              <a:t> </a:t>
            </a:r>
            <a:r>
              <a:rPr lang="en-US" altLang="zh-TW" dirty="0" smtClean="0"/>
              <a:t>data/to/backup</a:t>
            </a:r>
          </a:p>
          <a:p>
            <a:pPr marL="457188" lvl="1" indent="0">
              <a:buNone/>
            </a:pPr>
            <a:r>
              <a:rPr lang="en-US" altLang="zh-TW" dirty="0"/>
              <a:t>	</a:t>
            </a:r>
            <a:r>
              <a:rPr lang="en-US" altLang="zh-TW" dirty="0" smtClean="0"/>
              <a:t>ID</a:t>
            </a:r>
            <a:r>
              <a:rPr lang="en-US" altLang="zh-TW" dirty="0"/>
              <a:t>	</a:t>
            </a:r>
            <a:r>
              <a:rPr lang="en-US" altLang="zh-TW" dirty="0" smtClean="0"/>
              <a:t>Dataset		Time</a:t>
            </a:r>
          </a:p>
          <a:p>
            <a:pPr marL="457188" lvl="1" indent="0">
              <a:buNone/>
            </a:pPr>
            <a:r>
              <a:rPr lang="en-US" altLang="zh-TW" dirty="0"/>
              <a:t>	</a:t>
            </a:r>
            <a:r>
              <a:rPr lang="en-US" altLang="zh-TW" dirty="0" smtClean="0"/>
              <a:t>1	data/to/backup	2016-10-05</a:t>
            </a:r>
            <a:r>
              <a:rPr lang="zh-TW" altLang="en-US" dirty="0" smtClean="0"/>
              <a:t> </a:t>
            </a:r>
            <a:r>
              <a:rPr lang="en-US" altLang="zh-TW" dirty="0" smtClean="0"/>
              <a:t>10:12:23</a:t>
            </a:r>
          </a:p>
          <a:p>
            <a:pPr marL="457188" lvl="1" indent="0">
              <a:buNone/>
            </a:pPr>
            <a:r>
              <a:rPr lang="en-US" altLang="zh-TW" dirty="0" smtClean="0"/>
              <a:t>	2</a:t>
            </a:r>
            <a:r>
              <a:rPr lang="en-US" altLang="zh-TW" dirty="0"/>
              <a:t>	data/to/backup	</a:t>
            </a:r>
            <a:r>
              <a:rPr lang="en-US" altLang="zh-TW" dirty="0" smtClean="0"/>
              <a:t>2016-10-05</a:t>
            </a:r>
            <a:r>
              <a:rPr lang="zh-TW" altLang="en-US" dirty="0" smtClean="0"/>
              <a:t> </a:t>
            </a:r>
            <a:r>
              <a:rPr lang="en-US" altLang="zh-TW" dirty="0" smtClean="0"/>
              <a:t>10:14:25</a:t>
            </a:r>
            <a:endParaRPr lang="en-US" altLang="zh-TW" dirty="0"/>
          </a:p>
          <a:p>
            <a:pPr marL="457188" lvl="1" indent="0">
              <a:buNone/>
            </a:pPr>
            <a:endParaRPr lang="en-US" altLang="zh-TW" dirty="0" smtClean="0"/>
          </a:p>
          <a:p>
            <a:pPr marL="457188" lvl="1" indent="0">
              <a:buNone/>
            </a:pPr>
            <a:endParaRPr lang="en-US" altLang="zh-TW" dirty="0" smtClean="0"/>
          </a:p>
          <a:p>
            <a:pPr lvl="1"/>
            <a:endParaRPr lang="zh-TW" altLang="en-US" dirty="0"/>
          </a:p>
        </p:txBody>
      </p:sp>
    </p:spTree>
    <p:extLst>
      <p:ext uri="{BB962C8B-B14F-4D97-AF65-F5344CB8AC3E}">
        <p14:creationId xmlns:p14="http://schemas.microsoft.com/office/powerpoint/2010/main" val="1077621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ZFS</a:t>
            </a:r>
            <a:br>
              <a:rPr lang="en-US" altLang="zh-TW" dirty="0" smtClean="0"/>
            </a:br>
            <a:r>
              <a:rPr lang="zh-TW" altLang="en-US" dirty="0" smtClean="0"/>
              <a:t>    </a:t>
            </a:r>
            <a:r>
              <a:rPr lang="en-US" altLang="zh-TW" dirty="0" smtClean="0"/>
              <a:t>-</a:t>
            </a:r>
            <a:r>
              <a:rPr lang="zh-TW" altLang="en-US" dirty="0" smtClean="0"/>
              <a:t>   </a:t>
            </a:r>
            <a:r>
              <a:rPr lang="en-US" altLang="zh-TW" dirty="0" smtClean="0"/>
              <a:t>Automatic</a:t>
            </a:r>
            <a:r>
              <a:rPr lang="zh-TW" altLang="en-US" dirty="0" smtClean="0"/>
              <a:t> </a:t>
            </a:r>
            <a:r>
              <a:rPr lang="en-US" altLang="zh-TW" dirty="0" smtClean="0"/>
              <a:t>Snapshot</a:t>
            </a:r>
            <a:r>
              <a:rPr lang="zh-TW" altLang="en-US" dirty="0" smtClean="0"/>
              <a:t> </a:t>
            </a:r>
            <a:r>
              <a:rPr lang="en-US" altLang="zh-TW" dirty="0" smtClean="0"/>
              <a:t>Script</a:t>
            </a:r>
            <a:endParaRPr lang="zh-TW" altLang="en-US" dirty="0"/>
          </a:p>
        </p:txBody>
      </p:sp>
      <p:sp>
        <p:nvSpPr>
          <p:cNvPr id="3" name="內容版面配置區 2"/>
          <p:cNvSpPr>
            <a:spLocks noGrp="1"/>
          </p:cNvSpPr>
          <p:nvPr>
            <p:ph idx="1"/>
          </p:nvPr>
        </p:nvSpPr>
        <p:spPr/>
        <p:txBody>
          <a:bodyPr/>
          <a:lstStyle/>
          <a:p>
            <a:r>
              <a:rPr lang="en-US" altLang="zh-TW" dirty="0" smtClean="0"/>
              <a:t>Specification</a:t>
            </a:r>
          </a:p>
          <a:p>
            <a:pPr lvl="1"/>
            <a:r>
              <a:rPr lang="en-US" altLang="zh-TW" dirty="0" smtClean="0"/>
              <a:t>Create</a:t>
            </a:r>
            <a:r>
              <a:rPr lang="zh-TW" altLang="en-US" dirty="0" smtClean="0"/>
              <a:t> </a:t>
            </a:r>
            <a:r>
              <a:rPr lang="en-US" altLang="zh-TW" dirty="0" smtClean="0"/>
              <a:t>(Default)</a:t>
            </a:r>
          </a:p>
          <a:p>
            <a:pPr lvl="2"/>
            <a:r>
              <a:rPr lang="en-US" altLang="zh-TW" dirty="0" smtClean="0"/>
              <a:t>No</a:t>
            </a:r>
            <a:r>
              <a:rPr lang="zh-TW" altLang="en-US" dirty="0" smtClean="0"/>
              <a:t> </a:t>
            </a:r>
            <a:r>
              <a:rPr lang="en-US" altLang="zh-TW" dirty="0" smtClean="0"/>
              <a:t>more</a:t>
            </a:r>
            <a:r>
              <a:rPr lang="zh-TW" altLang="en-US" dirty="0" smtClean="0"/>
              <a:t> </a:t>
            </a:r>
            <a:r>
              <a:rPr lang="en-US" altLang="zh-TW" dirty="0" smtClean="0"/>
              <a:t>than</a:t>
            </a:r>
            <a:r>
              <a:rPr lang="zh-TW" altLang="en-US" dirty="0" smtClean="0"/>
              <a:t> </a:t>
            </a:r>
            <a:r>
              <a:rPr lang="en-US" altLang="zh-TW" b="1" i="1" dirty="0" smtClean="0"/>
              <a:t>rotation</a:t>
            </a:r>
            <a:r>
              <a:rPr lang="zh-TW" altLang="en-US" b="1" i="1" dirty="0" smtClean="0"/>
              <a:t> </a:t>
            </a:r>
            <a:r>
              <a:rPr lang="en-US" altLang="zh-TW" b="1" i="1" dirty="0" smtClean="0"/>
              <a:t>count</a:t>
            </a:r>
            <a:r>
              <a:rPr lang="zh-TW" altLang="en-US" dirty="0" smtClean="0"/>
              <a:t> </a:t>
            </a:r>
            <a:r>
              <a:rPr lang="en-US" altLang="zh-TW" dirty="0" smtClean="0"/>
              <a:t>snapshots</a:t>
            </a:r>
            <a:r>
              <a:rPr lang="zh-TW" altLang="en-US" dirty="0" smtClean="0"/>
              <a:t> </a:t>
            </a:r>
            <a:r>
              <a:rPr lang="en-US" altLang="zh-TW" dirty="0" smtClean="0"/>
              <a:t>per</a:t>
            </a:r>
            <a:r>
              <a:rPr lang="zh-TW" altLang="en-US" dirty="0" smtClean="0"/>
              <a:t> </a:t>
            </a:r>
            <a:r>
              <a:rPr lang="en-US" altLang="zh-TW" dirty="0" smtClean="0"/>
              <a:t>dataset</a:t>
            </a:r>
          </a:p>
          <a:p>
            <a:pPr lvl="2"/>
            <a:r>
              <a:rPr lang="en-US" altLang="zh-TW" dirty="0" smtClean="0"/>
              <a:t>If</a:t>
            </a:r>
            <a:r>
              <a:rPr lang="zh-TW" altLang="en-US" dirty="0" smtClean="0"/>
              <a:t> </a:t>
            </a:r>
            <a:r>
              <a:rPr lang="en-US" altLang="zh-TW" dirty="0" smtClean="0"/>
              <a:t>no</a:t>
            </a:r>
            <a:r>
              <a:rPr lang="zh-TW" altLang="en-US" dirty="0" smtClean="0"/>
              <a:t> </a:t>
            </a:r>
            <a:r>
              <a:rPr lang="en-US" altLang="zh-TW" b="1" i="1" dirty="0" smtClean="0"/>
              <a:t>rotation</a:t>
            </a:r>
            <a:r>
              <a:rPr lang="zh-TW" altLang="en-US" b="1" i="1" dirty="0" smtClean="0"/>
              <a:t> </a:t>
            </a:r>
            <a:r>
              <a:rPr lang="en-US" altLang="zh-TW" b="1" i="1" dirty="0" smtClean="0"/>
              <a:t>count</a:t>
            </a:r>
            <a:r>
              <a:rPr lang="zh-TW" altLang="en-US" b="1" i="1" dirty="0" smtClean="0"/>
              <a:t> </a:t>
            </a:r>
            <a:r>
              <a:rPr lang="en-US" altLang="zh-TW" dirty="0" smtClean="0"/>
              <a:t>specified,</a:t>
            </a:r>
            <a:r>
              <a:rPr lang="zh-TW" altLang="en-US" dirty="0" smtClean="0"/>
              <a:t> </a:t>
            </a:r>
            <a:r>
              <a:rPr lang="en-US" altLang="zh-TW" dirty="0" smtClean="0"/>
              <a:t>max</a:t>
            </a:r>
            <a:r>
              <a:rPr lang="zh-TW" altLang="en-US" dirty="0" smtClean="0"/>
              <a:t> </a:t>
            </a:r>
            <a:r>
              <a:rPr lang="en-US" altLang="zh-TW" dirty="0" smtClean="0"/>
              <a:t>20</a:t>
            </a:r>
            <a:r>
              <a:rPr lang="zh-TW" altLang="en-US" dirty="0" smtClean="0"/>
              <a:t> </a:t>
            </a:r>
            <a:r>
              <a:rPr lang="en-US" altLang="zh-TW" dirty="0" smtClean="0"/>
              <a:t>snapshots</a:t>
            </a:r>
            <a:r>
              <a:rPr lang="zh-TW" altLang="en-US" dirty="0" smtClean="0"/>
              <a:t> </a:t>
            </a:r>
            <a:r>
              <a:rPr lang="en-US" altLang="zh-TW" dirty="0" smtClean="0"/>
              <a:t>are</a:t>
            </a:r>
            <a:r>
              <a:rPr lang="zh-TW" altLang="en-US" dirty="0" smtClean="0"/>
              <a:t> </a:t>
            </a:r>
            <a:r>
              <a:rPr lang="en-US" altLang="zh-TW" dirty="0" smtClean="0"/>
              <a:t>allowed</a:t>
            </a:r>
          </a:p>
          <a:p>
            <a:pPr lvl="2"/>
            <a:r>
              <a:rPr lang="en-US" altLang="zh-TW" dirty="0" smtClean="0"/>
              <a:t>If</a:t>
            </a:r>
            <a:r>
              <a:rPr lang="zh-TW" altLang="en-US" dirty="0" smtClean="0"/>
              <a:t> </a:t>
            </a:r>
            <a:r>
              <a:rPr lang="en-US" altLang="zh-TW" b="1" i="1" dirty="0" smtClean="0"/>
              <a:t>rotation</a:t>
            </a:r>
            <a:r>
              <a:rPr lang="zh-TW" altLang="en-US" b="1" i="1" dirty="0" smtClean="0"/>
              <a:t> </a:t>
            </a:r>
            <a:r>
              <a:rPr lang="en-US" altLang="zh-TW" b="1" i="1" dirty="0" smtClean="0"/>
              <a:t>count</a:t>
            </a:r>
            <a:r>
              <a:rPr lang="zh-TW" altLang="en-US" b="1" i="1" dirty="0" smtClean="0"/>
              <a:t> </a:t>
            </a:r>
            <a:r>
              <a:rPr lang="en-US" altLang="zh-TW" dirty="0" smtClean="0"/>
              <a:t>has</a:t>
            </a:r>
            <a:r>
              <a:rPr lang="zh-TW" altLang="en-US" dirty="0" smtClean="0"/>
              <a:t> </a:t>
            </a:r>
            <a:r>
              <a:rPr lang="en-US" altLang="zh-TW" dirty="0" smtClean="0"/>
              <a:t>reached,</a:t>
            </a:r>
            <a:r>
              <a:rPr lang="zh-TW" altLang="en-US" dirty="0" smtClean="0"/>
              <a:t> </a:t>
            </a:r>
            <a:r>
              <a:rPr lang="en-US" altLang="zh-TW" dirty="0" smtClean="0"/>
              <a:t>delete</a:t>
            </a:r>
            <a:r>
              <a:rPr lang="zh-TW" altLang="en-US" dirty="0" smtClean="0"/>
              <a:t> </a:t>
            </a:r>
            <a:r>
              <a:rPr lang="en-US" altLang="zh-TW" dirty="0" smtClean="0"/>
              <a:t>the</a:t>
            </a:r>
            <a:r>
              <a:rPr lang="zh-TW" altLang="en-US" dirty="0" smtClean="0"/>
              <a:t> </a:t>
            </a:r>
            <a:r>
              <a:rPr lang="en-US" altLang="zh-TW" dirty="0" smtClean="0"/>
              <a:t>very</a:t>
            </a:r>
            <a:r>
              <a:rPr lang="zh-TW" altLang="en-US" dirty="0" smtClean="0"/>
              <a:t> </a:t>
            </a:r>
            <a:r>
              <a:rPr lang="en-US" altLang="zh-TW" dirty="0" smtClean="0"/>
              <a:t>first</a:t>
            </a:r>
            <a:r>
              <a:rPr lang="zh-TW" altLang="en-US" dirty="0" smtClean="0"/>
              <a:t> </a:t>
            </a:r>
            <a:r>
              <a:rPr lang="en-US" altLang="zh-TW" dirty="0" smtClean="0"/>
              <a:t>one</a:t>
            </a:r>
          </a:p>
          <a:p>
            <a:pPr lvl="1"/>
            <a:r>
              <a:rPr lang="en-US" altLang="zh-TW" dirty="0" smtClean="0"/>
              <a:t>List</a:t>
            </a:r>
          </a:p>
          <a:p>
            <a:pPr lvl="2"/>
            <a:r>
              <a:rPr lang="en-US" altLang="zh-TW" dirty="0" smtClean="0"/>
              <a:t>List</a:t>
            </a:r>
            <a:r>
              <a:rPr lang="zh-TW" altLang="en-US" dirty="0" smtClean="0"/>
              <a:t> </a:t>
            </a:r>
            <a:r>
              <a:rPr lang="en-US" altLang="zh-TW" dirty="0" smtClean="0"/>
              <a:t>the</a:t>
            </a:r>
            <a:r>
              <a:rPr lang="zh-TW" altLang="en-US" dirty="0" smtClean="0"/>
              <a:t> </a:t>
            </a:r>
            <a:r>
              <a:rPr lang="en-US" altLang="zh-TW" dirty="0" smtClean="0"/>
              <a:t>snapshot</a:t>
            </a:r>
            <a:r>
              <a:rPr lang="zh-TW" altLang="en-US" dirty="0" smtClean="0"/>
              <a:t> </a:t>
            </a:r>
            <a:r>
              <a:rPr lang="en-US" altLang="zh-TW" dirty="0" smtClean="0"/>
              <a:t>created</a:t>
            </a:r>
            <a:r>
              <a:rPr lang="zh-TW" altLang="en-US" dirty="0" smtClean="0"/>
              <a:t> </a:t>
            </a:r>
            <a:r>
              <a:rPr lang="en-US" altLang="zh-TW" dirty="0" smtClean="0"/>
              <a:t>by</a:t>
            </a:r>
            <a:r>
              <a:rPr lang="zh-TW" altLang="en-US" dirty="0" smtClean="0"/>
              <a:t> </a:t>
            </a:r>
            <a:r>
              <a:rPr lang="en-US" altLang="zh-TW" dirty="0" err="1" smtClean="0"/>
              <a:t>zbackup</a:t>
            </a:r>
            <a:endParaRPr lang="en-US" altLang="zh-TW" dirty="0" smtClean="0"/>
          </a:p>
          <a:p>
            <a:pPr lvl="2"/>
            <a:r>
              <a:rPr lang="en-US" altLang="zh-TW" dirty="0" smtClean="0"/>
              <a:t>If</a:t>
            </a:r>
            <a:r>
              <a:rPr lang="zh-TW" altLang="en-US" dirty="0" smtClean="0"/>
              <a:t> </a:t>
            </a:r>
            <a:r>
              <a:rPr lang="en-US" altLang="zh-TW" dirty="0" smtClean="0"/>
              <a:t>dataset</a:t>
            </a:r>
            <a:r>
              <a:rPr lang="zh-TW" altLang="en-US" dirty="0" smtClean="0"/>
              <a:t> </a:t>
            </a:r>
            <a:r>
              <a:rPr lang="en-US" altLang="zh-TW" dirty="0" smtClean="0"/>
              <a:t>is</a:t>
            </a:r>
            <a:r>
              <a:rPr lang="zh-TW" altLang="en-US" dirty="0" smtClean="0"/>
              <a:t> </a:t>
            </a:r>
            <a:r>
              <a:rPr lang="en-US" altLang="zh-TW" dirty="0" smtClean="0"/>
              <a:t>specified,</a:t>
            </a:r>
            <a:r>
              <a:rPr lang="zh-TW" altLang="en-US" dirty="0" smtClean="0"/>
              <a:t> </a:t>
            </a:r>
            <a:r>
              <a:rPr lang="en-US" altLang="zh-TW" dirty="0" smtClean="0"/>
              <a:t>list</a:t>
            </a:r>
            <a:r>
              <a:rPr lang="zh-TW" altLang="en-US" dirty="0" smtClean="0"/>
              <a:t> </a:t>
            </a:r>
            <a:r>
              <a:rPr lang="en-US" altLang="zh-TW" dirty="0" smtClean="0"/>
              <a:t>only</a:t>
            </a:r>
            <a:r>
              <a:rPr lang="zh-TW" altLang="en-US" dirty="0" smtClean="0"/>
              <a:t> </a:t>
            </a:r>
            <a:r>
              <a:rPr lang="en-US" altLang="zh-TW" dirty="0" smtClean="0"/>
              <a:t>the</a:t>
            </a:r>
            <a:r>
              <a:rPr lang="zh-TW" altLang="en-US" dirty="0" smtClean="0"/>
              <a:t> </a:t>
            </a:r>
            <a:r>
              <a:rPr lang="en-US" altLang="zh-TW" dirty="0" smtClean="0"/>
              <a:t>snapshot</a:t>
            </a:r>
            <a:r>
              <a:rPr lang="zh-TW" altLang="en-US" dirty="0" smtClean="0"/>
              <a:t> </a:t>
            </a:r>
            <a:r>
              <a:rPr lang="en-US" altLang="zh-TW" dirty="0" smtClean="0"/>
              <a:t>of</a:t>
            </a:r>
            <a:r>
              <a:rPr lang="zh-TW" altLang="en-US" dirty="0" smtClean="0"/>
              <a:t> </a:t>
            </a:r>
            <a:r>
              <a:rPr lang="en-US" altLang="zh-TW" dirty="0" smtClean="0"/>
              <a:t>that</a:t>
            </a:r>
            <a:r>
              <a:rPr lang="zh-TW" altLang="en-US" dirty="0" smtClean="0"/>
              <a:t> </a:t>
            </a:r>
            <a:r>
              <a:rPr lang="en-US" altLang="zh-TW" dirty="0" smtClean="0"/>
              <a:t>dataset</a:t>
            </a:r>
          </a:p>
          <a:p>
            <a:pPr lvl="2"/>
            <a:r>
              <a:rPr lang="en-US" altLang="zh-TW" dirty="0" smtClean="0"/>
              <a:t>Otherwise,</a:t>
            </a:r>
            <a:r>
              <a:rPr lang="zh-TW" altLang="en-US" dirty="0" smtClean="0"/>
              <a:t> </a:t>
            </a:r>
            <a:r>
              <a:rPr lang="en-US" altLang="zh-TW" dirty="0" smtClean="0"/>
              <a:t>list</a:t>
            </a:r>
            <a:r>
              <a:rPr lang="zh-TW" altLang="en-US" dirty="0" smtClean="0"/>
              <a:t> </a:t>
            </a:r>
            <a:r>
              <a:rPr lang="en-US" altLang="zh-TW" dirty="0" smtClean="0"/>
              <a:t>all</a:t>
            </a:r>
            <a:r>
              <a:rPr lang="zh-TW" altLang="en-US" dirty="0" smtClean="0"/>
              <a:t> </a:t>
            </a:r>
            <a:r>
              <a:rPr lang="en-US" altLang="zh-TW" dirty="0" smtClean="0"/>
              <a:t>of</a:t>
            </a:r>
            <a:r>
              <a:rPr lang="zh-TW" altLang="en-US" dirty="0" smtClean="0"/>
              <a:t> </a:t>
            </a:r>
            <a:r>
              <a:rPr lang="en-US" altLang="zh-TW" dirty="0" smtClean="0"/>
              <a:t>the</a:t>
            </a:r>
            <a:r>
              <a:rPr lang="zh-TW" altLang="en-US" dirty="0" smtClean="0"/>
              <a:t> </a:t>
            </a:r>
            <a:r>
              <a:rPr lang="en-US" altLang="zh-TW" dirty="0" smtClean="0"/>
              <a:t>snapshot</a:t>
            </a:r>
          </a:p>
          <a:p>
            <a:pPr lvl="1"/>
            <a:r>
              <a:rPr lang="en-US" altLang="zh-TW" dirty="0" smtClean="0"/>
              <a:t>Delete</a:t>
            </a:r>
          </a:p>
          <a:p>
            <a:pPr lvl="2"/>
            <a:r>
              <a:rPr lang="en-US" altLang="zh-TW" dirty="0" smtClean="0"/>
              <a:t>Delete</a:t>
            </a:r>
            <a:r>
              <a:rPr lang="zh-TW" altLang="en-US" dirty="0" smtClean="0"/>
              <a:t> </a:t>
            </a:r>
            <a:r>
              <a:rPr lang="en-US" altLang="zh-TW" dirty="0" smtClean="0"/>
              <a:t>snapshots</a:t>
            </a:r>
            <a:r>
              <a:rPr lang="zh-TW" altLang="en-US" dirty="0" smtClean="0"/>
              <a:t> </a:t>
            </a:r>
            <a:r>
              <a:rPr lang="en-US" altLang="zh-TW" dirty="0" smtClean="0"/>
              <a:t>created</a:t>
            </a:r>
            <a:r>
              <a:rPr lang="zh-TW" altLang="en-US" dirty="0" smtClean="0"/>
              <a:t> </a:t>
            </a:r>
            <a:r>
              <a:rPr lang="en-US" altLang="zh-TW" dirty="0" smtClean="0"/>
              <a:t>by</a:t>
            </a:r>
            <a:r>
              <a:rPr lang="zh-TW" altLang="en-US" dirty="0" smtClean="0"/>
              <a:t> </a:t>
            </a:r>
            <a:r>
              <a:rPr lang="en-US" altLang="zh-TW" dirty="0" err="1" smtClean="0"/>
              <a:t>zbackup</a:t>
            </a:r>
            <a:endParaRPr lang="en-US" altLang="zh-TW" dirty="0" smtClean="0"/>
          </a:p>
          <a:p>
            <a:pPr lvl="2"/>
            <a:r>
              <a:rPr lang="en-US" altLang="zh-TW" dirty="0" smtClean="0"/>
              <a:t>Must</a:t>
            </a:r>
            <a:r>
              <a:rPr lang="zh-TW" altLang="en-US" dirty="0" smtClean="0"/>
              <a:t> </a:t>
            </a:r>
            <a:r>
              <a:rPr lang="en-US" altLang="zh-TW" dirty="0" smtClean="0"/>
              <a:t>specify</a:t>
            </a:r>
            <a:r>
              <a:rPr lang="zh-TW" altLang="en-US" dirty="0" smtClean="0"/>
              <a:t> </a:t>
            </a:r>
            <a:r>
              <a:rPr lang="en-US" altLang="zh-TW" dirty="0" smtClean="0"/>
              <a:t>dataset</a:t>
            </a:r>
          </a:p>
          <a:p>
            <a:pPr lvl="2"/>
            <a:r>
              <a:rPr lang="en-US" altLang="zh-TW" dirty="0" smtClean="0"/>
              <a:t>If</a:t>
            </a:r>
            <a:r>
              <a:rPr lang="zh-TW" altLang="en-US" dirty="0" smtClean="0"/>
              <a:t> </a:t>
            </a:r>
            <a:r>
              <a:rPr lang="en-US" altLang="zh-TW" dirty="0" smtClean="0"/>
              <a:t>ID</a:t>
            </a:r>
            <a:r>
              <a:rPr lang="zh-TW" altLang="en-US" dirty="0" smtClean="0"/>
              <a:t> </a:t>
            </a:r>
            <a:r>
              <a:rPr lang="en-US" altLang="zh-TW" dirty="0" smtClean="0"/>
              <a:t>is</a:t>
            </a:r>
            <a:r>
              <a:rPr lang="zh-TW" altLang="en-US" dirty="0" smtClean="0"/>
              <a:t> </a:t>
            </a:r>
            <a:r>
              <a:rPr lang="en-US" altLang="zh-TW" dirty="0" smtClean="0"/>
              <a:t>specified,</a:t>
            </a:r>
            <a:r>
              <a:rPr lang="zh-TW" altLang="en-US" dirty="0" smtClean="0"/>
              <a:t> </a:t>
            </a:r>
            <a:r>
              <a:rPr lang="en-US" altLang="zh-TW" dirty="0" smtClean="0"/>
              <a:t>delete</a:t>
            </a:r>
            <a:r>
              <a:rPr lang="zh-TW" altLang="en-US" dirty="0" smtClean="0"/>
              <a:t> </a:t>
            </a:r>
            <a:r>
              <a:rPr lang="en-US" altLang="zh-TW" dirty="0" smtClean="0"/>
              <a:t>that</a:t>
            </a:r>
            <a:r>
              <a:rPr lang="zh-TW" altLang="en-US" dirty="0" smtClean="0"/>
              <a:t> </a:t>
            </a:r>
            <a:r>
              <a:rPr lang="en-US" altLang="zh-TW" dirty="0" smtClean="0"/>
              <a:t>one</a:t>
            </a:r>
          </a:p>
          <a:p>
            <a:pPr lvl="2"/>
            <a:r>
              <a:rPr lang="en-US" altLang="zh-TW" dirty="0" smtClean="0"/>
              <a:t>Otherwise</a:t>
            </a:r>
            <a:r>
              <a:rPr lang="zh-TW" altLang="en-US" dirty="0" smtClean="0"/>
              <a:t> </a:t>
            </a:r>
            <a:r>
              <a:rPr lang="en-US" altLang="zh-TW" dirty="0" smtClean="0"/>
              <a:t>delete</a:t>
            </a:r>
            <a:r>
              <a:rPr lang="zh-TW" altLang="en-US" dirty="0" smtClean="0"/>
              <a:t> </a:t>
            </a:r>
            <a:r>
              <a:rPr lang="en-US" altLang="zh-TW" dirty="0" smtClean="0"/>
              <a:t>them</a:t>
            </a:r>
            <a:r>
              <a:rPr lang="zh-TW" altLang="en-US" dirty="0" smtClean="0"/>
              <a:t> </a:t>
            </a:r>
            <a:r>
              <a:rPr lang="en-US" altLang="zh-TW" dirty="0" smtClean="0"/>
              <a:t>all</a:t>
            </a:r>
          </a:p>
          <a:p>
            <a:pPr lvl="1"/>
            <a:endParaRPr lang="zh-TW" altLang="en-US" dirty="0"/>
          </a:p>
        </p:txBody>
      </p:sp>
    </p:spTree>
    <p:extLst>
      <p:ext uri="{BB962C8B-B14F-4D97-AF65-F5344CB8AC3E}">
        <p14:creationId xmlns:p14="http://schemas.microsoft.com/office/powerpoint/2010/main" val="3016449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ZFS</a:t>
            </a:r>
            <a:br>
              <a:rPr lang="en-US" altLang="zh-TW" dirty="0" smtClean="0"/>
            </a:br>
            <a:r>
              <a:rPr lang="zh-TW" altLang="en-US" dirty="0"/>
              <a:t> </a:t>
            </a:r>
            <a:r>
              <a:rPr lang="zh-TW" altLang="en-US" dirty="0" smtClean="0"/>
              <a:t>   </a:t>
            </a:r>
            <a:r>
              <a:rPr lang="en-US" altLang="zh-TW" dirty="0" smtClean="0"/>
              <a:t>-</a:t>
            </a:r>
            <a:r>
              <a:rPr lang="zh-TW" altLang="en-US" dirty="0" smtClean="0"/>
              <a:t>    </a:t>
            </a:r>
            <a:r>
              <a:rPr lang="en-US" altLang="zh-TW" dirty="0" smtClean="0"/>
              <a:t>Backup</a:t>
            </a:r>
            <a:r>
              <a:rPr lang="zh-TW" altLang="en-US" dirty="0" smtClean="0"/>
              <a:t> </a:t>
            </a:r>
            <a:r>
              <a:rPr lang="en-US" altLang="zh-TW" dirty="0" smtClean="0"/>
              <a:t>to</a:t>
            </a:r>
            <a:r>
              <a:rPr lang="zh-TW" altLang="en-US" dirty="0" smtClean="0"/>
              <a:t> </a:t>
            </a:r>
            <a:r>
              <a:rPr lang="en-US" altLang="zh-TW" dirty="0" smtClean="0"/>
              <a:t>google</a:t>
            </a:r>
            <a:r>
              <a:rPr lang="zh-TW" altLang="en-US" dirty="0" smtClean="0"/>
              <a:t> </a:t>
            </a:r>
            <a:r>
              <a:rPr lang="en-US" altLang="zh-TW" dirty="0" smtClean="0"/>
              <a:t>drive</a:t>
            </a:r>
            <a:endParaRPr lang="zh-TW" altLang="en-US" dirty="0"/>
          </a:p>
        </p:txBody>
      </p:sp>
      <p:sp>
        <p:nvSpPr>
          <p:cNvPr id="3" name="內容版面配置區 2"/>
          <p:cNvSpPr>
            <a:spLocks noGrp="1"/>
          </p:cNvSpPr>
          <p:nvPr>
            <p:ph idx="1"/>
          </p:nvPr>
        </p:nvSpPr>
        <p:spPr/>
        <p:txBody>
          <a:bodyPr/>
          <a:lstStyle/>
          <a:p>
            <a:r>
              <a:rPr lang="en-US" altLang="zh-TW" dirty="0" smtClean="0"/>
              <a:t>Backup</a:t>
            </a:r>
            <a:r>
              <a:rPr lang="zh-TW" altLang="en-US" dirty="0" smtClean="0"/>
              <a:t> </a:t>
            </a:r>
            <a:r>
              <a:rPr lang="en-US" altLang="zh-TW" dirty="0" smtClean="0"/>
              <a:t>your</a:t>
            </a:r>
            <a:r>
              <a:rPr lang="zh-TW" altLang="en-US" dirty="0" smtClean="0"/>
              <a:t> </a:t>
            </a:r>
            <a:r>
              <a:rPr lang="en-US" altLang="zh-TW" dirty="0" smtClean="0"/>
              <a:t>dataset</a:t>
            </a:r>
            <a:r>
              <a:rPr lang="zh-TW" altLang="en-US" dirty="0" smtClean="0"/>
              <a:t> </a:t>
            </a:r>
            <a:r>
              <a:rPr lang="en-US" altLang="zh-TW" dirty="0" smtClean="0"/>
              <a:t>to</a:t>
            </a:r>
            <a:r>
              <a:rPr lang="zh-TW" altLang="en-US" dirty="0" smtClean="0"/>
              <a:t> </a:t>
            </a:r>
            <a:r>
              <a:rPr lang="en-US" altLang="zh-TW" dirty="0" smtClean="0"/>
              <a:t>google</a:t>
            </a:r>
            <a:r>
              <a:rPr lang="zh-TW" altLang="en-US" dirty="0" smtClean="0"/>
              <a:t> </a:t>
            </a:r>
            <a:r>
              <a:rPr lang="en-US" altLang="zh-TW" dirty="0" smtClean="0"/>
              <a:t>drive</a:t>
            </a:r>
          </a:p>
          <a:p>
            <a:r>
              <a:rPr lang="en-US" altLang="zh-TW" dirty="0" smtClean="0"/>
              <a:t>Must</a:t>
            </a:r>
            <a:r>
              <a:rPr lang="zh-TW" altLang="en-US" dirty="0" smtClean="0"/>
              <a:t> </a:t>
            </a:r>
            <a:r>
              <a:rPr lang="en-US" altLang="zh-TW" dirty="0" smtClean="0"/>
              <a:t>compress</a:t>
            </a:r>
            <a:r>
              <a:rPr lang="zh-TW" altLang="en-US" dirty="0" smtClean="0"/>
              <a:t> </a:t>
            </a:r>
            <a:r>
              <a:rPr lang="en-US" altLang="zh-TW" dirty="0" smtClean="0"/>
              <a:t>with</a:t>
            </a:r>
            <a:r>
              <a:rPr lang="zh-TW" altLang="en-US" dirty="0" smtClean="0"/>
              <a:t> </a:t>
            </a:r>
            <a:r>
              <a:rPr lang="en-US" altLang="zh-TW" dirty="0" err="1" smtClean="0"/>
              <a:t>xz</a:t>
            </a:r>
            <a:endParaRPr lang="en-US" altLang="zh-TW" dirty="0" smtClean="0"/>
          </a:p>
          <a:p>
            <a:r>
              <a:rPr lang="en-US" altLang="zh-TW" dirty="0" smtClean="0"/>
              <a:t>Must</a:t>
            </a:r>
            <a:r>
              <a:rPr lang="zh-TW" altLang="en-US" dirty="0" smtClean="0"/>
              <a:t> </a:t>
            </a:r>
            <a:r>
              <a:rPr lang="en-US" altLang="zh-TW" dirty="0" smtClean="0"/>
              <a:t>encrypt</a:t>
            </a:r>
            <a:r>
              <a:rPr lang="zh-TW" altLang="en-US" dirty="0" smtClean="0"/>
              <a:t> </a:t>
            </a:r>
            <a:r>
              <a:rPr lang="en-US" altLang="zh-TW" dirty="0" smtClean="0"/>
              <a:t>with</a:t>
            </a:r>
            <a:r>
              <a:rPr lang="zh-TW" altLang="en-US" dirty="0" smtClean="0"/>
              <a:t> </a:t>
            </a:r>
            <a:r>
              <a:rPr lang="en-US" altLang="zh-TW" dirty="0" smtClean="0"/>
              <a:t>aes256</a:t>
            </a:r>
          </a:p>
          <a:p>
            <a:r>
              <a:rPr lang="en-US" altLang="zh-TW" dirty="0" smtClean="0"/>
              <a:t>The</a:t>
            </a:r>
            <a:r>
              <a:rPr lang="zh-TW" altLang="en-US" dirty="0" smtClean="0"/>
              <a:t> </a:t>
            </a:r>
            <a:r>
              <a:rPr lang="en-US" altLang="zh-TW" dirty="0" smtClean="0"/>
              <a:t>filename</a:t>
            </a:r>
            <a:r>
              <a:rPr lang="zh-TW" altLang="en-US" dirty="0" smtClean="0"/>
              <a:t> </a:t>
            </a:r>
            <a:r>
              <a:rPr lang="en-US" altLang="zh-TW" dirty="0" smtClean="0"/>
              <a:t>should</a:t>
            </a:r>
            <a:r>
              <a:rPr lang="zh-TW" altLang="en-US" dirty="0" smtClean="0"/>
              <a:t> </a:t>
            </a:r>
            <a:r>
              <a:rPr lang="en-US" altLang="zh-TW" dirty="0" smtClean="0"/>
              <a:t>be</a:t>
            </a:r>
            <a:r>
              <a:rPr lang="zh-TW" altLang="en-US" dirty="0" smtClean="0"/>
              <a:t> </a:t>
            </a:r>
            <a:r>
              <a:rPr lang="en-US" altLang="zh-TW" dirty="0" smtClean="0">
                <a:hlinkClick r:id="rId2"/>
              </a:rPr>
              <a:t>dataset/to/backup@2016-10-12.xz.enc</a:t>
            </a:r>
            <a:endParaRPr lang="en-US" altLang="zh-TW" dirty="0" smtClean="0"/>
          </a:p>
          <a:p>
            <a:r>
              <a:rPr lang="en-US" altLang="zh-TW" dirty="0" smtClean="0"/>
              <a:t>Download</a:t>
            </a:r>
            <a:r>
              <a:rPr lang="zh-TW" altLang="en-US" dirty="0" smtClean="0"/>
              <a:t> </a:t>
            </a:r>
            <a:r>
              <a:rPr lang="en-US" altLang="zh-TW" dirty="0" smtClean="0"/>
              <a:t>it</a:t>
            </a:r>
            <a:r>
              <a:rPr lang="zh-TW" altLang="en-US" dirty="0" smtClean="0"/>
              <a:t> </a:t>
            </a:r>
            <a:r>
              <a:rPr lang="en-US" altLang="zh-TW" dirty="0" smtClean="0"/>
              <a:t>and</a:t>
            </a:r>
            <a:r>
              <a:rPr lang="zh-TW" altLang="en-US" dirty="0" smtClean="0"/>
              <a:t> </a:t>
            </a:r>
            <a:r>
              <a:rPr lang="en-US" altLang="zh-TW" dirty="0" smtClean="0"/>
              <a:t>roll</a:t>
            </a:r>
            <a:r>
              <a:rPr lang="zh-TW" altLang="en-US" dirty="0" smtClean="0"/>
              <a:t> </a:t>
            </a:r>
            <a:r>
              <a:rPr lang="en-US" altLang="zh-TW" smtClean="0"/>
              <a:t>back</a:t>
            </a:r>
            <a:endParaRPr lang="zh-TW" altLang="en-US" dirty="0"/>
          </a:p>
        </p:txBody>
      </p:sp>
    </p:spTree>
    <p:extLst>
      <p:ext uri="{BB962C8B-B14F-4D97-AF65-F5344CB8AC3E}">
        <p14:creationId xmlns:p14="http://schemas.microsoft.com/office/powerpoint/2010/main" val="167594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defRPr/>
            </a:pPr>
            <a:r>
              <a:rPr lang="en-US" altLang="zh-TW" sz="3000" dirty="0">
                <a:ea typeface="新細明體" charset="-120"/>
              </a:rPr>
              <a:t>System Administration Practice </a:t>
            </a:r>
            <a:r>
              <a:rPr lang="en-US" altLang="zh-TW" sz="3000" dirty="0" smtClean="0">
                <a:ea typeface="新細明體" charset="-120"/>
              </a:rPr>
              <a:t>HW3</a:t>
            </a:r>
            <a:r>
              <a:rPr lang="en-US" altLang="zh-TW" sz="3000" dirty="0">
                <a:ea typeface="新細明體" charset="-120"/>
              </a:rPr>
              <a:t/>
            </a:r>
            <a:br>
              <a:rPr lang="en-US" altLang="zh-TW" sz="3000" dirty="0">
                <a:ea typeface="新細明體" charset="-120"/>
              </a:rPr>
            </a:br>
            <a:r>
              <a:rPr lang="en-US" altLang="zh-TW" sz="3000" dirty="0">
                <a:ea typeface="新細明體" charset="-120"/>
              </a:rPr>
              <a:t>		- Micro Computer Center</a:t>
            </a:r>
          </a:p>
        </p:txBody>
      </p:sp>
      <p:sp>
        <p:nvSpPr>
          <p:cNvPr id="4099" name="Rectangle 3"/>
          <p:cNvSpPr>
            <a:spLocks noGrp="1" noChangeArrowheads="1"/>
          </p:cNvSpPr>
          <p:nvPr>
            <p:ph type="subTitle" idx="1"/>
          </p:nvPr>
        </p:nvSpPr>
        <p:spPr/>
        <p:txBody>
          <a:bodyPr/>
          <a:lstStyle/>
          <a:p>
            <a:pPr eaLnBrk="1" hangingPunct="1"/>
            <a:r>
              <a:rPr lang="en-US" altLang="zh-TW" dirty="0" err="1" smtClean="0">
                <a:ea typeface="新細明體" panose="02020500000000000000" pitchFamily="18" charset="-120"/>
              </a:rPr>
              <a:t>pschiu</a:t>
            </a:r>
            <a:endParaRPr lang="en-US" altLang="zh-TW" dirty="0" smtClean="0">
              <a:ea typeface="新細明體" panose="02020500000000000000" pitchFamily="18" charset="-120"/>
            </a:endParaRPr>
          </a:p>
        </p:txBody>
      </p:sp>
    </p:spTree>
    <p:extLst>
      <p:ext uri="{BB962C8B-B14F-4D97-AF65-F5344CB8AC3E}">
        <p14:creationId xmlns:p14="http://schemas.microsoft.com/office/powerpoint/2010/main" val="1187497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5735638" y="3633788"/>
            <a:ext cx="3255962" cy="1135062"/>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a:solidFill>
                  <a:srgbClr val="FF0000"/>
                </a:solidFill>
                <a:latin typeface="Arial" charset="0"/>
              </a:rPr>
              <a:t>Export</a:t>
            </a:r>
          </a:p>
          <a:p>
            <a:pPr eaLnBrk="1" hangingPunct="1">
              <a:defRPr/>
            </a:pPr>
            <a:r>
              <a:rPr lang="en-US" altLang="zh-TW" dirty="0">
                <a:solidFill>
                  <a:srgbClr val="FF0000"/>
                </a:solidFill>
                <a:latin typeface="Arial" charset="0"/>
              </a:rPr>
              <a:t>/net/data (</a:t>
            </a:r>
            <a:r>
              <a:rPr lang="en-US" altLang="zh-TW" dirty="0" err="1">
                <a:solidFill>
                  <a:srgbClr val="FF0000"/>
                </a:solidFill>
                <a:latin typeface="Arial" charset="0"/>
              </a:rPr>
              <a:t>ro</a:t>
            </a:r>
            <a:r>
              <a:rPr lang="en-US" altLang="zh-TW" dirty="0">
                <a:solidFill>
                  <a:srgbClr val="FF0000"/>
                </a:solidFill>
                <a:latin typeface="Arial" charset="0"/>
              </a:rPr>
              <a:t>)</a:t>
            </a:r>
          </a:p>
          <a:p>
            <a:pPr eaLnBrk="1" hangingPunct="1">
              <a:defRPr/>
            </a:pPr>
            <a:r>
              <a:rPr lang="en-US" altLang="zh-TW" dirty="0">
                <a:solidFill>
                  <a:srgbClr val="FF0000"/>
                </a:solidFill>
                <a:latin typeface="Arial" charset="0"/>
              </a:rPr>
              <a:t>/net/home</a:t>
            </a:r>
            <a:r>
              <a:rPr lang="zh-TW" altLang="en-US" dirty="0">
                <a:solidFill>
                  <a:srgbClr val="FF0000"/>
                </a:solidFill>
                <a:latin typeface="Arial" charset="0"/>
              </a:rPr>
              <a:t> </a:t>
            </a:r>
            <a:r>
              <a:rPr lang="en-US" altLang="zh-TW" dirty="0">
                <a:solidFill>
                  <a:srgbClr val="FF0000"/>
                </a:solidFill>
                <a:latin typeface="Arial" charset="0"/>
              </a:rPr>
              <a:t>(</a:t>
            </a:r>
            <a:r>
              <a:rPr lang="en-US" altLang="zh-TW" dirty="0" err="1">
                <a:solidFill>
                  <a:srgbClr val="FF0000"/>
                </a:solidFill>
                <a:latin typeface="Arial" charset="0"/>
              </a:rPr>
              <a:t>maproot</a:t>
            </a:r>
            <a:r>
              <a:rPr lang="en-US" altLang="zh-TW" dirty="0">
                <a:solidFill>
                  <a:srgbClr val="FF0000"/>
                </a:solidFill>
                <a:latin typeface="Arial" charset="0"/>
              </a:rPr>
              <a:t>=nobody)</a:t>
            </a:r>
          </a:p>
          <a:p>
            <a:pPr eaLnBrk="1" hangingPunct="1">
              <a:defRPr/>
            </a:pPr>
            <a:r>
              <a:rPr lang="en-US" altLang="zh-TW" dirty="0">
                <a:solidFill>
                  <a:srgbClr val="FF0000"/>
                </a:solidFill>
                <a:latin typeface="Arial" charset="0"/>
              </a:rPr>
              <a:t>/</a:t>
            </a:r>
            <a:r>
              <a:rPr lang="en-US" altLang="zh-TW" dirty="0" err="1">
                <a:solidFill>
                  <a:srgbClr val="FF0000"/>
                </a:solidFill>
                <a:latin typeface="Arial" charset="0"/>
              </a:rPr>
              <a:t>usr</a:t>
            </a:r>
            <a:r>
              <a:rPr lang="en-US" altLang="zh-TW" dirty="0">
                <a:solidFill>
                  <a:srgbClr val="FF0000"/>
                </a:solidFill>
                <a:latin typeface="Arial" charset="0"/>
              </a:rPr>
              <a:t>/ports</a:t>
            </a:r>
          </a:p>
        </p:txBody>
      </p:sp>
      <p:sp>
        <p:nvSpPr>
          <p:cNvPr id="37" name="Rectangle 36"/>
          <p:cNvSpPr/>
          <p:nvPr/>
        </p:nvSpPr>
        <p:spPr>
          <a:xfrm>
            <a:off x="2603500" y="762000"/>
            <a:ext cx="2794000" cy="5791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zh-TW" altLang="en-US"/>
          </a:p>
        </p:txBody>
      </p:sp>
      <p:pic>
        <p:nvPicPr>
          <p:cNvPr id="614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1" y="1519239"/>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63076" y="4572001"/>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3505200" y="1228725"/>
            <a:ext cx="15240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sahome</a:t>
            </a:r>
            <a:endParaRPr lang="zh-TW" altLang="en-US" dirty="0">
              <a:solidFill>
                <a:schemeClr val="tx1"/>
              </a:solidFill>
              <a:latin typeface="Arial" charset="0"/>
            </a:endParaRPr>
          </a:p>
        </p:txBody>
      </p:sp>
      <p:sp>
        <p:nvSpPr>
          <p:cNvPr id="21" name="Rectangle 20"/>
          <p:cNvSpPr/>
          <p:nvPr/>
        </p:nvSpPr>
        <p:spPr bwMode="auto">
          <a:xfrm>
            <a:off x="2873376" y="4630738"/>
            <a:ext cx="92392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saduty</a:t>
            </a:r>
            <a:endParaRPr lang="zh-TW" altLang="en-US" dirty="0">
              <a:solidFill>
                <a:schemeClr val="tx1"/>
              </a:solidFill>
              <a:latin typeface="Arial" charset="0"/>
            </a:endParaRPr>
          </a:p>
        </p:txBody>
      </p:sp>
      <p:sp>
        <p:nvSpPr>
          <p:cNvPr id="22" name="Rectangle 21"/>
          <p:cNvSpPr/>
          <p:nvPr/>
        </p:nvSpPr>
        <p:spPr bwMode="auto">
          <a:xfrm>
            <a:off x="7642431" y="2295928"/>
            <a:ext cx="93503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sabsd</a:t>
            </a:r>
            <a:endParaRPr lang="zh-TW" altLang="en-US" dirty="0">
              <a:solidFill>
                <a:schemeClr val="tx1"/>
              </a:solidFill>
              <a:latin typeface="Arial" charset="0"/>
            </a:endParaRPr>
          </a:p>
        </p:txBody>
      </p:sp>
      <p:sp>
        <p:nvSpPr>
          <p:cNvPr id="13" name="Oval 12"/>
          <p:cNvSpPr/>
          <p:nvPr/>
        </p:nvSpPr>
        <p:spPr>
          <a:xfrm>
            <a:off x="1200151" y="1447800"/>
            <a:ext cx="2449513"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NFS Master</a:t>
            </a:r>
          </a:p>
        </p:txBody>
      </p:sp>
      <p:sp>
        <p:nvSpPr>
          <p:cNvPr id="35" name="Oval 34"/>
          <p:cNvSpPr/>
          <p:nvPr/>
        </p:nvSpPr>
        <p:spPr>
          <a:xfrm>
            <a:off x="1228726" y="4897438"/>
            <a:ext cx="2390775"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NFS Client</a:t>
            </a:r>
          </a:p>
        </p:txBody>
      </p:sp>
      <p:sp>
        <p:nvSpPr>
          <p:cNvPr id="34" name="Rectangle 33"/>
          <p:cNvSpPr/>
          <p:nvPr/>
        </p:nvSpPr>
        <p:spPr bwMode="auto">
          <a:xfrm>
            <a:off x="7750175" y="4694238"/>
            <a:ext cx="9144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chemeClr val="tx1"/>
                </a:solidFill>
                <a:latin typeface="Arial" charset="0"/>
              </a:rPr>
              <a:t>……...</a:t>
            </a:r>
            <a:endParaRPr lang="zh-TW" altLang="en-US" b="1" dirty="0">
              <a:solidFill>
                <a:schemeClr val="tx1"/>
              </a:solidFill>
              <a:latin typeface="Arial" charset="0"/>
            </a:endParaRPr>
          </a:p>
        </p:txBody>
      </p:sp>
      <p:sp>
        <p:nvSpPr>
          <p:cNvPr id="38" name="Oval 37"/>
          <p:cNvSpPr/>
          <p:nvPr/>
        </p:nvSpPr>
        <p:spPr>
          <a:xfrm>
            <a:off x="2590800" y="247650"/>
            <a:ext cx="2806700"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sz="2600" b="1" dirty="0" err="1"/>
              <a:t>sa</a:t>
            </a:r>
            <a:r>
              <a:rPr lang="en-US" altLang="zh-TW" sz="2600" b="1" dirty="0"/>
              <a:t>-core</a:t>
            </a:r>
          </a:p>
        </p:txBody>
      </p:sp>
      <p:sp>
        <p:nvSpPr>
          <p:cNvPr id="40" name="Oval 39"/>
          <p:cNvSpPr/>
          <p:nvPr/>
        </p:nvSpPr>
        <p:spPr>
          <a:xfrm>
            <a:off x="8124826" y="4383088"/>
            <a:ext cx="2297113"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dirty="0"/>
              <a:t>NFS Client</a:t>
            </a:r>
          </a:p>
        </p:txBody>
      </p:sp>
      <p:cxnSp>
        <p:nvCxnSpPr>
          <p:cNvPr id="58" name="Straight Arrow Connector 57"/>
          <p:cNvCxnSpPr/>
          <p:nvPr/>
        </p:nvCxnSpPr>
        <p:spPr>
          <a:xfrm>
            <a:off x="4191001" y="3030539"/>
            <a:ext cx="3057525" cy="542925"/>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71" name="Rectangle 70"/>
          <p:cNvSpPr/>
          <p:nvPr/>
        </p:nvSpPr>
        <p:spPr bwMode="auto">
          <a:xfrm>
            <a:off x="5334000" y="2043113"/>
            <a:ext cx="801688"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nullfs</a:t>
            </a:r>
            <a:endParaRPr lang="zh-TW" altLang="en-US" dirty="0">
              <a:solidFill>
                <a:srgbClr val="FF0000"/>
              </a:solidFill>
              <a:latin typeface="Arial" charset="0"/>
            </a:endParaRPr>
          </a:p>
        </p:txBody>
      </p:sp>
      <p:sp>
        <p:nvSpPr>
          <p:cNvPr id="4131" name="Freeform 4130"/>
          <p:cNvSpPr/>
          <p:nvPr/>
        </p:nvSpPr>
        <p:spPr>
          <a:xfrm rot="16200000">
            <a:off x="4387850" y="1785938"/>
            <a:ext cx="1047750" cy="825500"/>
          </a:xfrm>
          <a:custGeom>
            <a:avLst/>
            <a:gdLst>
              <a:gd name="connsiteX0" fmla="*/ 66955 w 1048028"/>
              <a:gd name="connsiteY0" fmla="*/ 0 h 825597"/>
              <a:gd name="connsiteX1" fmla="*/ 13946 w 1048028"/>
              <a:gd name="connsiteY1" fmla="*/ 543339 h 825597"/>
              <a:gd name="connsiteX2" fmla="*/ 292242 w 1048028"/>
              <a:gd name="connsiteY2" fmla="*/ 781878 h 825597"/>
              <a:gd name="connsiteX3" fmla="*/ 795824 w 1048028"/>
              <a:gd name="connsiteY3" fmla="*/ 768626 h 825597"/>
              <a:gd name="connsiteX4" fmla="*/ 1047616 w 1048028"/>
              <a:gd name="connsiteY4" fmla="*/ 212035 h 825597"/>
              <a:gd name="connsiteX5" fmla="*/ 742816 w 1048028"/>
              <a:gd name="connsiteY5" fmla="*/ 0 h 82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8028" h="825597">
                <a:moveTo>
                  <a:pt x="66955" y="0"/>
                </a:moveTo>
                <a:cubicBezTo>
                  <a:pt x="21676" y="206513"/>
                  <a:pt x="-23602" y="413026"/>
                  <a:pt x="13946" y="543339"/>
                </a:cubicBezTo>
                <a:cubicBezTo>
                  <a:pt x="51494" y="673652"/>
                  <a:pt x="161929" y="744330"/>
                  <a:pt x="292242" y="781878"/>
                </a:cubicBezTo>
                <a:cubicBezTo>
                  <a:pt x="422555" y="819426"/>
                  <a:pt x="669928" y="863600"/>
                  <a:pt x="795824" y="768626"/>
                </a:cubicBezTo>
                <a:cubicBezTo>
                  <a:pt x="921720" y="673652"/>
                  <a:pt x="1056451" y="340139"/>
                  <a:pt x="1047616" y="212035"/>
                </a:cubicBezTo>
                <a:cubicBezTo>
                  <a:pt x="1038781" y="83931"/>
                  <a:pt x="742816" y="0"/>
                  <a:pt x="742816" y="0"/>
                </a:cubicBezTo>
              </a:path>
            </a:pathLst>
          </a:custGeom>
          <a:noFill/>
          <a:ln w="57150">
            <a:solidFill>
              <a:schemeClr val="accent1">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19" name="Rectangle 18"/>
          <p:cNvSpPr/>
          <p:nvPr/>
        </p:nvSpPr>
        <p:spPr bwMode="auto">
          <a:xfrm>
            <a:off x="1616075" y="3086100"/>
            <a:ext cx="2417695" cy="148590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rgbClr val="FF0000"/>
                </a:solidFill>
                <a:latin typeface="Arial" charset="0"/>
              </a:rPr>
              <a:t>Export</a:t>
            </a:r>
          </a:p>
          <a:p>
            <a:pPr eaLnBrk="1" hangingPunct="1">
              <a:defRPr/>
            </a:pPr>
            <a:r>
              <a:rPr lang="en-US" altLang="zh-TW" dirty="0">
                <a:solidFill>
                  <a:srgbClr val="FF0000"/>
                </a:solidFill>
                <a:latin typeface="Arial" charset="0"/>
              </a:rPr>
              <a:t>/net/data (</a:t>
            </a:r>
            <a:r>
              <a:rPr lang="en-US" altLang="zh-TW" dirty="0" err="1">
                <a:solidFill>
                  <a:srgbClr val="FF0000"/>
                </a:solidFill>
                <a:latin typeface="Arial" charset="0"/>
              </a:rPr>
              <a:t>ro</a:t>
            </a:r>
            <a:r>
              <a:rPr lang="en-US" altLang="zh-TW" dirty="0">
                <a:solidFill>
                  <a:srgbClr val="FF0000"/>
                </a:solidFill>
                <a:latin typeface="Arial" charset="0"/>
              </a:rPr>
              <a:t>)</a:t>
            </a:r>
          </a:p>
          <a:p>
            <a:pPr eaLnBrk="1" hangingPunct="1">
              <a:defRPr/>
            </a:pPr>
            <a:r>
              <a:rPr lang="en-US" altLang="zh-TW" dirty="0">
                <a:solidFill>
                  <a:srgbClr val="FF0000"/>
                </a:solidFill>
                <a:latin typeface="Arial" charset="0"/>
              </a:rPr>
              <a:t>/net/home (</a:t>
            </a:r>
            <a:r>
              <a:rPr lang="en-US" altLang="zh-TW" dirty="0" err="1">
                <a:solidFill>
                  <a:srgbClr val="FF0000"/>
                </a:solidFill>
                <a:latin typeface="Arial" charset="0"/>
              </a:rPr>
              <a:t>maproot</a:t>
            </a:r>
            <a:r>
              <a:rPr lang="en-US" altLang="zh-TW" dirty="0">
                <a:solidFill>
                  <a:srgbClr val="FF0000"/>
                </a:solidFill>
                <a:latin typeface="Arial" charset="0"/>
              </a:rPr>
              <a:t>=nobody)</a:t>
            </a:r>
          </a:p>
          <a:p>
            <a:pPr eaLnBrk="1" hangingPunct="1">
              <a:defRPr/>
            </a:pPr>
            <a:r>
              <a:rPr lang="en-US" altLang="zh-TW" dirty="0">
                <a:solidFill>
                  <a:srgbClr val="FF0000"/>
                </a:solidFill>
                <a:latin typeface="Arial" charset="0"/>
              </a:rPr>
              <a:t>/net/admin</a:t>
            </a:r>
          </a:p>
          <a:p>
            <a:pPr eaLnBrk="1" hangingPunct="1">
              <a:defRPr/>
            </a:pPr>
            <a:r>
              <a:rPr lang="en-US" altLang="zh-TW" dirty="0">
                <a:solidFill>
                  <a:srgbClr val="FF0000"/>
                </a:solidFill>
                <a:latin typeface="Arial" charset="0"/>
              </a:rPr>
              <a:t>/</a:t>
            </a:r>
            <a:r>
              <a:rPr lang="en-US" altLang="zh-TW" dirty="0" err="1">
                <a:solidFill>
                  <a:srgbClr val="FF0000"/>
                </a:solidFill>
                <a:latin typeface="Arial" charset="0"/>
              </a:rPr>
              <a:t>usr</a:t>
            </a:r>
            <a:r>
              <a:rPr lang="en-US" altLang="zh-TW" dirty="0">
                <a:solidFill>
                  <a:srgbClr val="FF0000"/>
                </a:solidFill>
                <a:latin typeface="Arial" charset="0"/>
              </a:rPr>
              <a:t>/ports</a:t>
            </a:r>
            <a:endParaRPr lang="zh-TW" altLang="en-US" dirty="0">
              <a:solidFill>
                <a:srgbClr val="FF0000"/>
              </a:solidFill>
              <a:latin typeface="Arial" charset="0"/>
            </a:endParaRPr>
          </a:p>
        </p:txBody>
      </p:sp>
      <p:sp>
        <p:nvSpPr>
          <p:cNvPr id="24" name="Oval 62"/>
          <p:cNvSpPr/>
          <p:nvPr/>
        </p:nvSpPr>
        <p:spPr>
          <a:xfrm>
            <a:off x="6800849" y="511578"/>
            <a:ext cx="2546350" cy="1384300"/>
          </a:xfrm>
          <a:prstGeom prst="roundRect">
            <a:avLst/>
          </a:prstGeom>
          <a:ln w="57150"/>
        </p:spPr>
        <p:style>
          <a:lnRef idx="2">
            <a:schemeClr val="accent1"/>
          </a:lnRef>
          <a:fillRef idx="1">
            <a:schemeClr val="lt1"/>
          </a:fillRef>
          <a:effectRef idx="0">
            <a:schemeClr val="accent1"/>
          </a:effectRef>
          <a:fontRef idx="minor">
            <a:schemeClr val="dk1"/>
          </a:fontRef>
        </p:style>
        <p:txBody>
          <a:bodyPr anchor="ctr"/>
          <a:lstStyle/>
          <a:p>
            <a:pPr eaLnBrk="1" hangingPunct="1">
              <a:defRPr/>
            </a:pPr>
            <a:r>
              <a:rPr lang="en-US" altLang="zh-TW" sz="2400" b="1" dirty="0" smtClean="0">
                <a:solidFill>
                  <a:srgbClr val="FF0000"/>
                </a:solidFill>
              </a:rPr>
              <a:t>1.sudoers</a:t>
            </a:r>
            <a:endParaRPr lang="en-US" altLang="zh-TW" sz="2200" dirty="0">
              <a:solidFill>
                <a:srgbClr val="FF0000"/>
              </a:solidFill>
            </a:endParaRPr>
          </a:p>
        </p:txBody>
      </p:sp>
      <p:pic>
        <p:nvPicPr>
          <p:cNvPr id="6163" name="Picture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3619" y="2555875"/>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 name="Straight Arrow Connector 22"/>
          <p:cNvCxnSpPr>
            <a:endCxn id="6149" idx="0"/>
          </p:cNvCxnSpPr>
          <p:nvPr/>
        </p:nvCxnSpPr>
        <p:spPr>
          <a:xfrm flipH="1">
            <a:off x="4148863" y="3014664"/>
            <a:ext cx="100012" cy="1557337"/>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2283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2603500" y="590550"/>
            <a:ext cx="2794000" cy="5791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zh-TW" altLang="en-US"/>
          </a:p>
        </p:txBody>
      </p:sp>
      <p:pic>
        <p:nvPicPr>
          <p:cNvPr id="819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1" y="1347789"/>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1" y="4400551"/>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7626" y="2778126"/>
            <a:ext cx="11715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3505200" y="1057275"/>
            <a:ext cx="15240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sahome</a:t>
            </a:r>
            <a:endParaRPr lang="zh-TW" altLang="en-US" dirty="0">
              <a:solidFill>
                <a:schemeClr val="tx1"/>
              </a:solidFill>
              <a:latin typeface="Arial" charset="0"/>
            </a:endParaRPr>
          </a:p>
        </p:txBody>
      </p:sp>
      <p:sp>
        <p:nvSpPr>
          <p:cNvPr id="21" name="Rectangle 20"/>
          <p:cNvSpPr/>
          <p:nvPr/>
        </p:nvSpPr>
        <p:spPr bwMode="auto">
          <a:xfrm>
            <a:off x="2873376" y="4459288"/>
            <a:ext cx="92392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saduty</a:t>
            </a:r>
            <a:endParaRPr lang="zh-TW" altLang="en-US" dirty="0">
              <a:solidFill>
                <a:schemeClr val="tx1"/>
              </a:solidFill>
              <a:latin typeface="Arial" charset="0"/>
            </a:endParaRPr>
          </a:p>
        </p:txBody>
      </p:sp>
      <p:sp>
        <p:nvSpPr>
          <p:cNvPr id="22" name="Rectangle 21"/>
          <p:cNvSpPr/>
          <p:nvPr/>
        </p:nvSpPr>
        <p:spPr bwMode="auto">
          <a:xfrm>
            <a:off x="7796214" y="2263775"/>
            <a:ext cx="93503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chemeClr val="tx1"/>
                </a:solidFill>
                <a:latin typeface="Arial" charset="0"/>
              </a:rPr>
              <a:t>sabsd</a:t>
            </a:r>
            <a:endParaRPr lang="zh-TW" altLang="en-US" dirty="0">
              <a:solidFill>
                <a:schemeClr val="tx1"/>
              </a:solidFill>
              <a:latin typeface="Arial" charset="0"/>
            </a:endParaRPr>
          </a:p>
        </p:txBody>
      </p:sp>
      <p:sp>
        <p:nvSpPr>
          <p:cNvPr id="34" name="Rectangle 33"/>
          <p:cNvSpPr/>
          <p:nvPr/>
        </p:nvSpPr>
        <p:spPr bwMode="auto">
          <a:xfrm>
            <a:off x="7796213" y="4530725"/>
            <a:ext cx="914400"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b="1" dirty="0">
                <a:solidFill>
                  <a:schemeClr val="tx1"/>
                </a:solidFill>
                <a:latin typeface="Arial" charset="0"/>
              </a:rPr>
              <a:t>……...</a:t>
            </a:r>
            <a:endParaRPr lang="zh-TW" altLang="en-US" b="1" dirty="0">
              <a:solidFill>
                <a:schemeClr val="tx1"/>
              </a:solidFill>
              <a:latin typeface="Arial" charset="0"/>
            </a:endParaRPr>
          </a:p>
        </p:txBody>
      </p:sp>
      <p:sp>
        <p:nvSpPr>
          <p:cNvPr id="38" name="Oval 37"/>
          <p:cNvSpPr/>
          <p:nvPr/>
        </p:nvSpPr>
        <p:spPr>
          <a:xfrm>
            <a:off x="2590800" y="76200"/>
            <a:ext cx="2806700" cy="1028700"/>
          </a:xfrm>
          <a:prstGeom prst="ellipse">
            <a:avLst/>
          </a:prstGeom>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en-US" altLang="zh-TW" sz="2600" b="1" dirty="0" err="1"/>
              <a:t>sa</a:t>
            </a:r>
            <a:r>
              <a:rPr lang="en-US" altLang="zh-TW" sz="2600" b="1" dirty="0"/>
              <a:t>-core</a:t>
            </a:r>
          </a:p>
        </p:txBody>
      </p:sp>
      <p:cxnSp>
        <p:nvCxnSpPr>
          <p:cNvPr id="58" name="Straight Arrow Connector 57"/>
          <p:cNvCxnSpPr>
            <a:stCxn id="8197" idx="1"/>
            <a:endCxn id="8196" idx="3"/>
          </p:cNvCxnSpPr>
          <p:nvPr/>
        </p:nvCxnSpPr>
        <p:spPr>
          <a:xfrm flipH="1">
            <a:off x="4676775" y="3525839"/>
            <a:ext cx="2990850" cy="1622425"/>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a:stCxn id="8196" idx="0"/>
            <a:endCxn id="8195" idx="2"/>
          </p:cNvCxnSpPr>
          <p:nvPr/>
        </p:nvCxnSpPr>
        <p:spPr>
          <a:xfrm flipV="1">
            <a:off x="4090988" y="2843214"/>
            <a:ext cx="0" cy="1557337"/>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endCxn id="8195" idx="3"/>
          </p:cNvCxnSpPr>
          <p:nvPr/>
        </p:nvCxnSpPr>
        <p:spPr>
          <a:xfrm flipH="1" flipV="1">
            <a:off x="4676775" y="2095500"/>
            <a:ext cx="3022600" cy="1430338"/>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nvGrpSpPr>
          <p:cNvPr id="8206" name="Group 10"/>
          <p:cNvGrpSpPr>
            <a:grpSpLocks/>
          </p:cNvGrpSpPr>
          <p:nvPr/>
        </p:nvGrpSpPr>
        <p:grpSpPr bwMode="auto">
          <a:xfrm>
            <a:off x="5602289" y="2292351"/>
            <a:ext cx="492125" cy="733425"/>
            <a:chOff x="5257800" y="990600"/>
            <a:chExt cx="533400" cy="412750"/>
          </a:xfrm>
        </p:grpSpPr>
        <p:cxnSp>
          <p:nvCxnSpPr>
            <p:cNvPr id="7" name="Straight Connector 6"/>
            <p:cNvCxnSpPr/>
            <p:nvPr/>
          </p:nvCxnSpPr>
          <p:spPr>
            <a:xfrm>
              <a:off x="5257800" y="990600"/>
              <a:ext cx="533400" cy="412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257800" y="990600"/>
              <a:ext cx="533400" cy="412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bwMode="auto">
          <a:xfrm>
            <a:off x="5897564" y="4633913"/>
            <a:ext cx="80327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ssh</a:t>
            </a:r>
            <a:endParaRPr lang="zh-TW" altLang="en-US" dirty="0">
              <a:solidFill>
                <a:srgbClr val="FF0000"/>
              </a:solidFill>
              <a:latin typeface="Arial" charset="0"/>
            </a:endParaRPr>
          </a:p>
        </p:txBody>
      </p:sp>
      <p:sp>
        <p:nvSpPr>
          <p:cNvPr id="32" name="Rectangle 31"/>
          <p:cNvSpPr/>
          <p:nvPr/>
        </p:nvSpPr>
        <p:spPr bwMode="auto">
          <a:xfrm>
            <a:off x="3160714" y="3357563"/>
            <a:ext cx="801687"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ssh</a:t>
            </a:r>
            <a:endParaRPr lang="zh-TW" altLang="en-US" dirty="0">
              <a:solidFill>
                <a:srgbClr val="FF0000"/>
              </a:solidFill>
              <a:latin typeface="Arial" charset="0"/>
            </a:endParaRPr>
          </a:p>
        </p:txBody>
      </p:sp>
      <p:sp>
        <p:nvSpPr>
          <p:cNvPr id="33" name="Oval 62"/>
          <p:cNvSpPr/>
          <p:nvPr/>
        </p:nvSpPr>
        <p:spPr>
          <a:xfrm>
            <a:off x="6299201" y="246064"/>
            <a:ext cx="4168775" cy="2046287"/>
          </a:xfrm>
          <a:prstGeom prst="roundRect">
            <a:avLst/>
          </a:prstGeom>
          <a:ln w="57150"/>
        </p:spPr>
        <p:style>
          <a:lnRef idx="2">
            <a:schemeClr val="accent1"/>
          </a:lnRef>
          <a:fillRef idx="1">
            <a:schemeClr val="lt1"/>
          </a:fillRef>
          <a:effectRef idx="0">
            <a:schemeClr val="accent1"/>
          </a:effectRef>
          <a:fontRef idx="minor">
            <a:schemeClr val="dk1"/>
          </a:fontRef>
        </p:style>
        <p:txBody>
          <a:bodyPr anchor="ctr"/>
          <a:lstStyle/>
          <a:p>
            <a:pPr marL="457200" indent="-457200">
              <a:buFontTx/>
              <a:buAutoNum type="arabicPeriod"/>
              <a:defRPr/>
            </a:pPr>
            <a:r>
              <a:rPr lang="en-US" altLang="zh-TW" sz="2000" b="1" dirty="0">
                <a:solidFill>
                  <a:srgbClr val="FF0000"/>
                </a:solidFill>
              </a:rPr>
              <a:t>Only </a:t>
            </a:r>
            <a:r>
              <a:rPr lang="en-US" altLang="zh-TW" sz="2000" b="1" dirty="0" err="1">
                <a:solidFill>
                  <a:srgbClr val="FF0000"/>
                </a:solidFill>
              </a:rPr>
              <a:t>sa-adm</a:t>
            </a:r>
            <a:r>
              <a:rPr lang="en-US" altLang="zh-TW" sz="2000" b="1" dirty="0">
                <a:solidFill>
                  <a:srgbClr val="FF0000"/>
                </a:solidFill>
              </a:rPr>
              <a:t> can login </a:t>
            </a:r>
            <a:r>
              <a:rPr lang="en-US" altLang="zh-TW" sz="2000" b="1" dirty="0" err="1">
                <a:solidFill>
                  <a:srgbClr val="FF0000"/>
                </a:solidFill>
              </a:rPr>
              <a:t>sa</a:t>
            </a:r>
            <a:r>
              <a:rPr lang="en-US" altLang="zh-TW" sz="2000" b="1" dirty="0">
                <a:solidFill>
                  <a:srgbClr val="FF0000"/>
                </a:solidFill>
              </a:rPr>
              <a:t>-core.</a:t>
            </a:r>
          </a:p>
          <a:p>
            <a:pPr marL="457200" indent="-457200">
              <a:buFontTx/>
              <a:buAutoNum type="arabicPeriod"/>
              <a:defRPr/>
            </a:pPr>
            <a:r>
              <a:rPr lang="en-US" altLang="zh-TW" sz="2000" b="1" dirty="0">
                <a:solidFill>
                  <a:srgbClr val="FF0000"/>
                </a:solidFill>
              </a:rPr>
              <a:t>Connect to </a:t>
            </a:r>
            <a:r>
              <a:rPr lang="en-US" altLang="zh-TW" sz="2000" b="1" dirty="0" err="1">
                <a:solidFill>
                  <a:srgbClr val="FF0000"/>
                </a:solidFill>
              </a:rPr>
              <a:t>sahome</a:t>
            </a:r>
            <a:r>
              <a:rPr lang="en-US" altLang="zh-TW" sz="2000" b="1" dirty="0">
                <a:solidFill>
                  <a:srgbClr val="FF0000"/>
                </a:solidFill>
              </a:rPr>
              <a:t> only from </a:t>
            </a:r>
            <a:r>
              <a:rPr lang="en-US" altLang="zh-TW" sz="2000" b="1" dirty="0" err="1">
                <a:solidFill>
                  <a:srgbClr val="FF0000"/>
                </a:solidFill>
              </a:rPr>
              <a:t>saduty</a:t>
            </a:r>
            <a:endParaRPr lang="en-US" altLang="zh-TW" sz="2000" b="1" dirty="0">
              <a:solidFill>
                <a:srgbClr val="FF0000"/>
              </a:solidFill>
            </a:endParaRPr>
          </a:p>
          <a:p>
            <a:pPr marL="457200" indent="-457200">
              <a:buFontTx/>
              <a:buAutoNum type="arabicPeriod"/>
              <a:defRPr/>
            </a:pPr>
            <a:r>
              <a:rPr lang="en-US" altLang="zh-TW" sz="2000" b="1" dirty="0">
                <a:solidFill>
                  <a:srgbClr val="FF0000"/>
                </a:solidFill>
              </a:rPr>
              <a:t>Connect to </a:t>
            </a:r>
            <a:r>
              <a:rPr lang="en-US" altLang="zh-TW" sz="2000" b="1" dirty="0" err="1">
                <a:solidFill>
                  <a:srgbClr val="FF0000"/>
                </a:solidFill>
              </a:rPr>
              <a:t>sa</a:t>
            </a:r>
            <a:r>
              <a:rPr lang="en-US" altLang="zh-TW" sz="2000" b="1" dirty="0">
                <a:solidFill>
                  <a:srgbClr val="FF0000"/>
                </a:solidFill>
              </a:rPr>
              <a:t>-core only from </a:t>
            </a:r>
            <a:r>
              <a:rPr lang="en-US" altLang="zh-TW" sz="2000" b="1" dirty="0" err="1">
                <a:solidFill>
                  <a:srgbClr val="FF0000"/>
                </a:solidFill>
              </a:rPr>
              <a:t>sa-bsd</a:t>
            </a:r>
            <a:endParaRPr lang="en-US" altLang="zh-TW" sz="2000" b="1" dirty="0">
              <a:solidFill>
                <a:srgbClr val="FF0000"/>
              </a:solidFill>
            </a:endParaRPr>
          </a:p>
        </p:txBody>
      </p:sp>
      <p:cxnSp>
        <p:nvCxnSpPr>
          <p:cNvPr id="20" name="Straight Arrow Connector 57"/>
          <p:cNvCxnSpPr/>
          <p:nvPr/>
        </p:nvCxnSpPr>
        <p:spPr>
          <a:xfrm flipH="1">
            <a:off x="8839200" y="3486150"/>
            <a:ext cx="1423988" cy="0"/>
          </a:xfrm>
          <a:prstGeom prst="straightConnector1">
            <a:avLst/>
          </a:prstGeom>
          <a:ln w="57150">
            <a:solidFill>
              <a:schemeClr val="accent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25" name="Rectangle 30"/>
          <p:cNvSpPr/>
          <p:nvPr/>
        </p:nvSpPr>
        <p:spPr bwMode="auto">
          <a:xfrm>
            <a:off x="9159876" y="3871913"/>
            <a:ext cx="803275" cy="349250"/>
          </a:xfrm>
          <a:prstGeom prst="rect">
            <a:avLst/>
          </a:prstGeom>
          <a:ln>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wrap="none"/>
          <a:lstStyle/>
          <a:p>
            <a:pPr eaLnBrk="1" hangingPunct="1">
              <a:defRPr/>
            </a:pPr>
            <a:r>
              <a:rPr lang="en-US" altLang="zh-TW" dirty="0" err="1">
                <a:solidFill>
                  <a:srgbClr val="FF0000"/>
                </a:solidFill>
                <a:latin typeface="Arial" charset="0"/>
              </a:rPr>
              <a:t>ssh</a:t>
            </a:r>
            <a:endParaRPr lang="zh-TW" altLang="en-US" dirty="0">
              <a:solidFill>
                <a:srgbClr val="FF0000"/>
              </a:solidFill>
              <a:latin typeface="Arial" charset="0"/>
            </a:endParaRPr>
          </a:p>
        </p:txBody>
      </p:sp>
    </p:spTree>
    <p:extLst>
      <p:ext uri="{BB962C8B-B14F-4D97-AF65-F5344CB8AC3E}">
        <p14:creationId xmlns:p14="http://schemas.microsoft.com/office/powerpoint/2010/main" val="1706899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cs typeface="+mj-cs"/>
              </a:rPr>
              <a:t>Requirements (1)</a:t>
            </a:r>
            <a:br>
              <a:rPr lang="en-US" altLang="zh-TW" dirty="0" smtClean="0">
                <a:cs typeface="+mj-cs"/>
              </a:rPr>
            </a:br>
            <a:r>
              <a:rPr lang="en-US" altLang="zh-TW" dirty="0">
                <a:cs typeface="+mj-cs"/>
              </a:rPr>
              <a:t>	</a:t>
            </a:r>
            <a:r>
              <a:rPr lang="en-US" altLang="zh-TW" dirty="0" smtClean="0">
                <a:cs typeface="+mj-cs"/>
              </a:rPr>
              <a:t>		- Overview</a:t>
            </a:r>
            <a:endParaRPr lang="zh-TW" altLang="en-US" dirty="0">
              <a:cs typeface="+mj-cs"/>
            </a:endParaRPr>
          </a:p>
        </p:txBody>
      </p:sp>
      <p:sp>
        <p:nvSpPr>
          <p:cNvPr id="10243" name="內容版面配置區 2"/>
          <p:cNvSpPr>
            <a:spLocks noGrp="1"/>
          </p:cNvSpPr>
          <p:nvPr>
            <p:ph idx="1"/>
          </p:nvPr>
        </p:nvSpPr>
        <p:spPr/>
        <p:txBody>
          <a:bodyPr/>
          <a:lstStyle/>
          <a:p>
            <a:r>
              <a:rPr lang="en-US" altLang="zh-TW" dirty="0" smtClean="0"/>
              <a:t>Machines</a:t>
            </a:r>
          </a:p>
          <a:p>
            <a:pPr lvl="1"/>
            <a:r>
              <a:rPr lang="en-US" altLang="zh-TW" dirty="0" err="1" smtClean="0">
                <a:ea typeface="華康標楷體(P)"/>
              </a:rPr>
              <a:t>sahome</a:t>
            </a:r>
            <a:r>
              <a:rPr lang="en-US" altLang="zh-TW" dirty="0" smtClean="0">
                <a:ea typeface="華康標楷體(P)"/>
              </a:rPr>
              <a:t>: NFS Server</a:t>
            </a:r>
          </a:p>
          <a:p>
            <a:pPr lvl="1"/>
            <a:r>
              <a:rPr lang="en-US" altLang="zh-TW" dirty="0" err="1" smtClean="0">
                <a:ea typeface="華康標楷體(P)"/>
              </a:rPr>
              <a:t>saduty</a:t>
            </a:r>
            <a:r>
              <a:rPr lang="en-US" altLang="zh-TW" dirty="0" smtClean="0">
                <a:ea typeface="華康標楷體(P)"/>
              </a:rPr>
              <a:t>: NFS Client</a:t>
            </a:r>
          </a:p>
          <a:p>
            <a:pPr lvl="1"/>
            <a:r>
              <a:rPr lang="en-US" altLang="zh-TW" dirty="0" err="1" smtClean="0">
                <a:ea typeface="華康標楷體(P)"/>
              </a:rPr>
              <a:t>sabsd</a:t>
            </a:r>
            <a:r>
              <a:rPr lang="en-US" altLang="zh-TW" dirty="0" smtClean="0">
                <a:ea typeface="華康標楷體(P)"/>
              </a:rPr>
              <a:t>: NFS Client</a:t>
            </a:r>
          </a:p>
          <a:p>
            <a:r>
              <a:rPr lang="en-US" altLang="zh-TW" dirty="0" smtClean="0">
                <a:ea typeface="華康標楷體(P)"/>
                <a:cs typeface="華康標楷體(P)"/>
              </a:rPr>
              <a:t>Groups</a:t>
            </a:r>
          </a:p>
          <a:p>
            <a:pPr lvl="1"/>
            <a:r>
              <a:rPr lang="en-US" altLang="zh-TW" dirty="0" err="1" smtClean="0">
                <a:ea typeface="華康標楷體(P)"/>
              </a:rPr>
              <a:t>sysadm</a:t>
            </a:r>
            <a:r>
              <a:rPr lang="en-US" altLang="zh-TW" dirty="0" smtClean="0">
                <a:ea typeface="華康標楷體(P)"/>
              </a:rPr>
              <a:t>: can access /net/data/</a:t>
            </a:r>
            <a:r>
              <a:rPr lang="en-US" altLang="zh-TW" dirty="0" err="1" smtClean="0">
                <a:ea typeface="華康標楷體(P)"/>
              </a:rPr>
              <a:t>sata</a:t>
            </a:r>
            <a:r>
              <a:rPr lang="en-US" altLang="zh-TW" dirty="0" smtClean="0">
                <a:ea typeface="華康標楷體(P)"/>
              </a:rPr>
              <a:t>, can </a:t>
            </a:r>
            <a:r>
              <a:rPr lang="en-US" altLang="zh-TW" dirty="0" err="1" smtClean="0">
                <a:ea typeface="華康標楷體(P)"/>
              </a:rPr>
              <a:t>sudo</a:t>
            </a:r>
            <a:r>
              <a:rPr lang="en-US" altLang="zh-TW" dirty="0" smtClean="0">
                <a:ea typeface="華康標楷體(P)"/>
              </a:rPr>
              <a:t> everything but </a:t>
            </a:r>
            <a:r>
              <a:rPr lang="en-US" altLang="zh-TW" b="1" dirty="0" err="1" smtClean="0">
                <a:ea typeface="華康標楷體(P)"/>
              </a:rPr>
              <a:t>su</a:t>
            </a:r>
            <a:r>
              <a:rPr lang="en-US" altLang="zh-TW" dirty="0" smtClean="0">
                <a:ea typeface="華康標楷體(P)"/>
              </a:rPr>
              <a:t> and any shells</a:t>
            </a:r>
          </a:p>
          <a:p>
            <a:pPr lvl="1"/>
            <a:r>
              <a:rPr lang="en-US" altLang="zh-TW" dirty="0" err="1" smtClean="0">
                <a:ea typeface="華康標楷體(P)"/>
              </a:rPr>
              <a:t>nctucs</a:t>
            </a:r>
            <a:r>
              <a:rPr lang="en-US" altLang="zh-TW" dirty="0" smtClean="0">
                <a:ea typeface="華康標楷體(P)"/>
              </a:rPr>
              <a:t>: </a:t>
            </a:r>
            <a:r>
              <a:rPr lang="en-US" altLang="zh-TW" dirty="0" smtClean="0">
                <a:ea typeface="華康標楷體(P)"/>
              </a:rPr>
              <a:t>everyone</a:t>
            </a:r>
            <a:endParaRPr lang="en-US" altLang="zh-TW" dirty="0" smtClean="0">
              <a:ea typeface="華康標楷體(P)"/>
            </a:endParaRPr>
          </a:p>
        </p:txBody>
      </p:sp>
    </p:spTree>
    <p:extLst>
      <p:ext uri="{BB962C8B-B14F-4D97-AF65-F5344CB8AC3E}">
        <p14:creationId xmlns:p14="http://schemas.microsoft.com/office/powerpoint/2010/main" val="2110247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Requirements (2)</a:t>
            </a:r>
            <a:br>
              <a:rPr lang="en-US" altLang="zh-TW" dirty="0" smtClean="0"/>
            </a:br>
            <a:r>
              <a:rPr lang="en-US" altLang="zh-TW" dirty="0"/>
              <a:t>	</a:t>
            </a:r>
            <a:r>
              <a:rPr lang="en-US" altLang="zh-TW" dirty="0" smtClean="0"/>
              <a:t>		- </a:t>
            </a:r>
            <a:r>
              <a:rPr lang="en-US" altLang="zh-TW" dirty="0" err="1" smtClean="0"/>
              <a:t>sahome</a:t>
            </a:r>
            <a:endParaRPr lang="zh-TW" altLang="en-US" dirty="0"/>
          </a:p>
        </p:txBody>
      </p:sp>
      <p:sp>
        <p:nvSpPr>
          <p:cNvPr id="11267" name="內容版面配置區 2"/>
          <p:cNvSpPr>
            <a:spLocks noGrp="1"/>
          </p:cNvSpPr>
          <p:nvPr>
            <p:ph idx="1"/>
          </p:nvPr>
        </p:nvSpPr>
        <p:spPr/>
        <p:txBody>
          <a:bodyPr/>
          <a:lstStyle/>
          <a:p>
            <a:r>
              <a:rPr lang="en-US" altLang="zh-TW" dirty="0" err="1" smtClean="0"/>
              <a:t>nullfs</a:t>
            </a:r>
            <a:endParaRPr lang="en-US" altLang="zh-TW" dirty="0" smtClean="0"/>
          </a:p>
          <a:p>
            <a:pPr lvl="1"/>
            <a:r>
              <a:rPr lang="en-US" altLang="zh-TW" dirty="0" smtClean="0">
                <a:ea typeface="華康標楷體(P)"/>
              </a:rPr>
              <a:t>/net/home		=&gt; /</a:t>
            </a:r>
            <a:r>
              <a:rPr lang="en-US" altLang="zh-TW" dirty="0" err="1" smtClean="0">
                <a:ea typeface="華康標楷體(P)"/>
              </a:rPr>
              <a:t>vol</a:t>
            </a:r>
            <a:r>
              <a:rPr lang="en-US" altLang="zh-TW" dirty="0" smtClean="0">
                <a:ea typeface="華康標楷體(P)"/>
              </a:rPr>
              <a:t>/home</a:t>
            </a:r>
          </a:p>
          <a:p>
            <a:pPr lvl="1"/>
            <a:r>
              <a:rPr lang="en-US" altLang="zh-TW" dirty="0" smtClean="0">
                <a:ea typeface="華康標楷體(P)"/>
              </a:rPr>
              <a:t>/net/data		=&gt; /</a:t>
            </a:r>
            <a:r>
              <a:rPr lang="en-US" altLang="zh-TW" dirty="0" err="1" smtClean="0">
                <a:ea typeface="華康標楷體(P)"/>
              </a:rPr>
              <a:t>vol</a:t>
            </a:r>
            <a:r>
              <a:rPr lang="en-US" altLang="zh-TW" dirty="0" smtClean="0">
                <a:ea typeface="華康標楷體(P)"/>
              </a:rPr>
              <a:t>/data</a:t>
            </a:r>
          </a:p>
          <a:p>
            <a:pPr lvl="1"/>
            <a:r>
              <a:rPr lang="en-US" altLang="zh-TW" dirty="0" smtClean="0">
                <a:ea typeface="華康標楷體(P)"/>
              </a:rPr>
              <a:t>/net/admin		=&gt; /</a:t>
            </a:r>
            <a:r>
              <a:rPr lang="en-US" altLang="zh-TW" dirty="0" err="1" smtClean="0">
                <a:ea typeface="華康標楷體(P)"/>
              </a:rPr>
              <a:t>vol</a:t>
            </a:r>
            <a:r>
              <a:rPr lang="en-US" altLang="zh-TW" dirty="0" smtClean="0">
                <a:ea typeface="華康標楷體(P)"/>
              </a:rPr>
              <a:t>/admin</a:t>
            </a:r>
          </a:p>
          <a:p>
            <a:r>
              <a:rPr lang="en-US" altLang="zh-TW" dirty="0" smtClean="0"/>
              <a:t>login</a:t>
            </a:r>
          </a:p>
          <a:p>
            <a:pPr lvl="1"/>
            <a:r>
              <a:rPr lang="en-US" altLang="zh-TW" dirty="0" err="1" smtClean="0">
                <a:ea typeface="華康標楷體(P)"/>
              </a:rPr>
              <a:t>sa-adm</a:t>
            </a:r>
            <a:r>
              <a:rPr lang="en-US" altLang="zh-TW" dirty="0" smtClean="0">
                <a:ea typeface="華康標楷體(P)"/>
              </a:rPr>
              <a:t> only</a:t>
            </a:r>
          </a:p>
          <a:p>
            <a:pPr lvl="1"/>
            <a:r>
              <a:rPr lang="en-US" altLang="zh-TW" dirty="0" smtClean="0">
                <a:ea typeface="華康標楷體(P)"/>
              </a:rPr>
              <a:t>Only from </a:t>
            </a:r>
            <a:r>
              <a:rPr lang="en-US" altLang="zh-TW" dirty="0" err="1" smtClean="0">
                <a:ea typeface="華康標楷體(P)"/>
              </a:rPr>
              <a:t>saduty</a:t>
            </a:r>
            <a:endParaRPr lang="zh-TW" altLang="en-US" dirty="0" smtClean="0">
              <a:ea typeface="華康標楷體(P)"/>
            </a:endParaRPr>
          </a:p>
        </p:txBody>
      </p:sp>
    </p:spTree>
    <p:extLst>
      <p:ext uri="{BB962C8B-B14F-4D97-AF65-F5344CB8AC3E}">
        <p14:creationId xmlns:p14="http://schemas.microsoft.com/office/powerpoint/2010/main" val="701216270"/>
      </p:ext>
    </p:extLst>
  </p:cSld>
  <p:clrMapOvr>
    <a:masterClrMapping/>
  </p:clrMapOvr>
</p:sld>
</file>

<file path=ppt/theme/theme1.xml><?xml version="1.0" encoding="utf-8"?>
<a:theme xmlns:a="http://schemas.openxmlformats.org/drawingml/2006/main" name="佈景主題1">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Computer Center">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Computer 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puter 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uter 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uter 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uter 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uter 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puter 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佈景主題1" id="{444C317A-7F1D-4C95-A6F7-5CBD91A53CDC}" vid="{A9098A55-697B-4496-9890-22F1380D9FC8}"/>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佈景主題1</Template>
  <TotalTime>239</TotalTime>
  <Words>511</Words>
  <Application>Microsoft Office PowerPoint</Application>
  <PresentationFormat>寬螢幕</PresentationFormat>
  <Paragraphs>156</Paragraphs>
  <Slides>18</Slides>
  <Notes>4</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18</vt:i4>
      </vt:variant>
    </vt:vector>
  </HeadingPairs>
  <TitlesOfParts>
    <vt:vector size="28" baseType="lpstr">
      <vt:lpstr>Futura Md BT</vt:lpstr>
      <vt:lpstr>華康標楷體(P)</vt:lpstr>
      <vt:lpstr>華康儷中黑(P)</vt:lpstr>
      <vt:lpstr>華康儷粗黑(P)</vt:lpstr>
      <vt:lpstr>新細明體</vt:lpstr>
      <vt:lpstr>Arial</vt:lpstr>
      <vt:lpstr>Calibri</vt:lpstr>
      <vt:lpstr>Times New Roman</vt:lpstr>
      <vt:lpstr>Wingdings</vt:lpstr>
      <vt:lpstr>佈景主題1</vt:lpstr>
      <vt:lpstr>Homework 3</vt:lpstr>
      <vt:lpstr>ZFS     -   Automatic Snapshot Script</vt:lpstr>
      <vt:lpstr>ZFS     -   Automatic Snapshot Script</vt:lpstr>
      <vt:lpstr>ZFS     -    Backup to google drive</vt:lpstr>
      <vt:lpstr>System Administration Practice HW3   - Micro Computer Center</vt:lpstr>
      <vt:lpstr>PowerPoint 簡報</vt:lpstr>
      <vt:lpstr>PowerPoint 簡報</vt:lpstr>
      <vt:lpstr>Requirements (1)    - Overview</vt:lpstr>
      <vt:lpstr>Requirements (2)    - sahome</vt:lpstr>
      <vt:lpstr>Requirements (3)    - saduty</vt:lpstr>
      <vt:lpstr>Requirements (4)    - sabsd</vt:lpstr>
      <vt:lpstr>Requirement (5)</vt:lpstr>
      <vt:lpstr>Step 1  - Setup NFS environment</vt:lpstr>
      <vt:lpstr>Step 2  - Finishing</vt:lpstr>
      <vt:lpstr>Help</vt:lpstr>
      <vt:lpstr>Appendix  Appendix A – mount_nullfs</vt:lpstr>
      <vt:lpstr>Appendix  Appendix B – sshd_config</vt:lpstr>
      <vt:lpstr>Additional Bonus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3</dc:title>
  <dc:creator>張敬昊</dc:creator>
  <cp:lastModifiedBy>jal</cp:lastModifiedBy>
  <cp:revision>16</cp:revision>
  <cp:lastPrinted>2016-10-27T12:16:14Z</cp:lastPrinted>
  <dcterms:created xsi:type="dcterms:W3CDTF">2016-10-27T08:34:30Z</dcterms:created>
  <dcterms:modified xsi:type="dcterms:W3CDTF">2016-11-01T18:06:07Z</dcterms:modified>
</cp:coreProperties>
</file>