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8" r:id="rId11"/>
    <p:sldId id="290" r:id="rId12"/>
    <p:sldId id="265" r:id="rId13"/>
    <p:sldId id="269" r:id="rId14"/>
    <p:sldId id="270" r:id="rId15"/>
    <p:sldId id="273" r:id="rId16"/>
    <p:sldId id="274" r:id="rId17"/>
    <p:sldId id="271" r:id="rId18"/>
    <p:sldId id="272" r:id="rId19"/>
    <p:sldId id="276" r:id="rId20"/>
    <p:sldId id="275" r:id="rId21"/>
    <p:sldId id="277" r:id="rId22"/>
    <p:sldId id="289" r:id="rId23"/>
    <p:sldId id="288" r:id="rId24"/>
    <p:sldId id="291" r:id="rId25"/>
    <p:sldId id="292" r:id="rId26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68"/>
    <p:restoredTop sz="79282" autoAdjust="0"/>
  </p:normalViewPr>
  <p:slideViewPr>
    <p:cSldViewPr>
      <p:cViewPr>
        <p:scale>
          <a:sx n="102" d="100"/>
          <a:sy n="102" d="100"/>
        </p:scale>
        <p:origin x="2024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BBA49-4A61-4B31-85B4-0C3A98FD88C5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7E676F-99C8-4A1A-8902-3079F07E66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3533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https://</a:t>
            </a:r>
            <a:r>
              <a:rPr lang="en-US" altLang="zh-TW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en.wikipedia.org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/wiki/</a:t>
            </a:r>
            <a:r>
              <a:rPr lang="en-US" altLang="zh-TW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Network_File_System</a:t>
            </a:r>
            <a:endParaRPr lang="en-US" altLang="zh-TW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Standard - RFC(Request For Comments)</a:t>
            </a:r>
          </a:p>
          <a:p>
            <a:pPr rtl="0"/>
            <a:endParaRPr lang="en-US" altLang="zh-TW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E676F-99C8-4A1A-8902-3079F07E66C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89193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dirty="0" smtClean="0"/>
              <a:t>S = Sun</a:t>
            </a:r>
          </a:p>
          <a:p>
            <a:r>
              <a:rPr kumimoji="1" lang="en-US" altLang="zh-TW" dirty="0" smtClean="0"/>
              <a:t>L = Linux</a:t>
            </a:r>
          </a:p>
          <a:p>
            <a:r>
              <a:rPr kumimoji="1" lang="en-US" altLang="zh-TW" dirty="0" smtClean="0"/>
              <a:t>F = FreeBSD</a:t>
            </a:r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E676F-99C8-4A1A-8902-3079F07E66CC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1285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NFSv1	Sun used version 1 only for in-house experimental purposes.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800" dirty="0" smtClean="0">
                <a:ea typeface="新細明體" charset="-120"/>
              </a:rPr>
              <a:t>Asynchronous write</a:t>
            </a:r>
            <a:r>
              <a:rPr lang="en-US" altLang="zh-TW" sz="1200" dirty="0" smtClean="0">
                <a:ea typeface="+mn-ea"/>
              </a:rPr>
              <a:t>	</a:t>
            </a:r>
            <a:r>
              <a:rPr lang="zh-TW" altLang="en-US" sz="1200" dirty="0" smtClean="0">
                <a:ea typeface="+mn-ea"/>
              </a:rPr>
              <a:t>非同步寫入</a:t>
            </a:r>
            <a:endParaRPr lang="en-US" altLang="zh-TW" sz="1200" dirty="0" smtClean="0">
              <a:ea typeface="+mn-ea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800" dirty="0" smtClean="0">
                <a:ea typeface="新細明體" charset="-120"/>
              </a:rPr>
              <a:t>large files		</a:t>
            </a:r>
            <a:r>
              <a:rPr lang="zh-TW" altLang="en-US" sz="1800" dirty="0" smtClean="0">
                <a:ea typeface="新細明體" charset="-120"/>
              </a:rPr>
              <a:t>超過 </a:t>
            </a:r>
            <a:r>
              <a:rPr lang="en-US" altLang="zh-TW" sz="1800" dirty="0" smtClean="0">
                <a:ea typeface="新細明體" charset="-120"/>
              </a:rPr>
              <a:t>2G </a:t>
            </a:r>
            <a:r>
              <a:rPr lang="zh-TW" altLang="en-US" sz="1800" dirty="0" smtClean="0">
                <a:ea typeface="新細明體" charset="-120"/>
              </a:rPr>
              <a:t>的檔案讀寫</a:t>
            </a:r>
            <a:endParaRPr lang="en-US" altLang="zh-TW" sz="1800" dirty="0" smtClean="0">
              <a:ea typeface="新細明體" charset="-120"/>
            </a:endParaRPr>
          </a:p>
          <a:p>
            <a:pPr rtl="0"/>
            <a:endParaRPr lang="en-US" altLang="zh-TW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NFSv1	1984</a:t>
            </a:r>
            <a:endParaRPr lang="zh-TW" alt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NFSv2	rfc1094	1989</a:t>
            </a:r>
            <a:endParaRPr lang="zh-TW" alt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NFSv3	rfc1813	1995	Main using version</a:t>
            </a:r>
            <a:endParaRPr lang="zh-TW" alt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NFSv4	rfc3010	2000</a:t>
            </a:r>
            <a:endParaRPr lang="zh-TW" alt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800" dirty="0" smtClean="0">
              <a:ea typeface="新細明體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E676F-99C8-4A1A-8902-3079F07E66C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0792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dirty="0" smtClean="0"/>
              <a:t>ONC - </a:t>
            </a:r>
            <a:r>
              <a:rPr lang="en-US" altLang="zh-TW" dirty="0" smtClean="0"/>
              <a:t>Open Network Computing</a:t>
            </a:r>
          </a:p>
          <a:p>
            <a:r>
              <a:rPr kumimoji="1" lang="en-US" altLang="zh-TW" dirty="0" smtClean="0"/>
              <a:t>RPC</a:t>
            </a:r>
            <a:r>
              <a:rPr kumimoji="1" lang="en-US" altLang="zh-TW" baseline="0" dirty="0" smtClean="0"/>
              <a:t> - </a:t>
            </a:r>
            <a:r>
              <a:rPr lang="en-US" altLang="zh-TW" dirty="0" smtClean="0"/>
              <a:t>Remote Procedure Call</a:t>
            </a:r>
          </a:p>
          <a:p>
            <a:r>
              <a:rPr kumimoji="1" lang="en-US" altLang="zh-TW" dirty="0" smtClean="0"/>
              <a:t>Transport</a:t>
            </a:r>
            <a:r>
              <a:rPr kumimoji="1" lang="en-US" altLang="zh-TW" baseline="0" dirty="0" smtClean="0"/>
              <a:t> Layer = </a:t>
            </a:r>
            <a:r>
              <a:rPr kumimoji="1" lang="en-US" altLang="zh-TW" baseline="0" smtClean="0"/>
              <a:t>OSI Layer </a:t>
            </a:r>
            <a:r>
              <a:rPr kumimoji="1" lang="en-US" altLang="zh-TW" baseline="0" dirty="0" smtClean="0"/>
              <a:t>4</a:t>
            </a:r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E676F-99C8-4A1A-8902-3079F07E66CC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132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E676F-99C8-4A1A-8902-3079F07E66CC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35519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err="1" smtClean="0"/>
              <a:t>portmap</a:t>
            </a:r>
            <a:r>
              <a:rPr lang="en-US" altLang="zh-TW" dirty="0" smtClean="0"/>
              <a:t>: port mapping &lt;-- RPC</a:t>
            </a:r>
          </a:p>
          <a:p>
            <a:r>
              <a:rPr lang="en-US" altLang="zh-TW" dirty="0" err="1" smtClean="0"/>
              <a:t>rpc.nfsd</a:t>
            </a:r>
            <a:r>
              <a:rPr lang="en-US" altLang="zh-TW" dirty="0" smtClean="0"/>
              <a:t>: 	</a:t>
            </a:r>
            <a:r>
              <a:rPr lang="zh-TW" altLang="en-US" dirty="0" smtClean="0"/>
              <a:t>管理登入</a:t>
            </a:r>
          </a:p>
          <a:p>
            <a:r>
              <a:rPr lang="en-US" altLang="zh-TW" dirty="0" err="1" smtClean="0"/>
              <a:t>rpc.mountd</a:t>
            </a:r>
            <a:r>
              <a:rPr lang="en-US" altLang="zh-TW" dirty="0" smtClean="0"/>
              <a:t>: 	</a:t>
            </a:r>
            <a:r>
              <a:rPr lang="zh-TW" altLang="en-US" dirty="0" smtClean="0"/>
              <a:t>負責</a:t>
            </a:r>
            <a:r>
              <a:rPr lang="en-US" altLang="zh-TW" dirty="0" smtClean="0"/>
              <a:t>NFS</a:t>
            </a:r>
            <a:r>
              <a:rPr lang="zh-TW" altLang="en-US" dirty="0" smtClean="0"/>
              <a:t>的檔案系統</a:t>
            </a:r>
          </a:p>
          <a:p>
            <a:r>
              <a:rPr lang="en-US" altLang="zh-TW" dirty="0" err="1" smtClean="0"/>
              <a:t>rpc.lockd</a:t>
            </a:r>
            <a:r>
              <a:rPr lang="en-US" altLang="zh-TW" dirty="0" smtClean="0"/>
              <a:t>: 	File</a:t>
            </a:r>
            <a:r>
              <a:rPr lang="en-US" altLang="zh-TW" baseline="0" dirty="0" smtClean="0"/>
              <a:t> Lock </a:t>
            </a:r>
            <a:r>
              <a:rPr lang="en-US" altLang="zh-TW" dirty="0" smtClean="0"/>
              <a:t>(optional)</a:t>
            </a:r>
          </a:p>
          <a:p>
            <a:r>
              <a:rPr lang="en-US" altLang="zh-TW" dirty="0" err="1" smtClean="0"/>
              <a:t>rpc.statd</a:t>
            </a:r>
            <a:r>
              <a:rPr lang="en-US" altLang="zh-TW" dirty="0" smtClean="0"/>
              <a:t>: (optional)  &lt;--- 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init.d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nfslock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rc.conf</a:t>
            </a:r>
            <a:endParaRPr lang="en-US" altLang="zh-TW" dirty="0" smtClean="0"/>
          </a:p>
          <a:p>
            <a:r>
              <a:rPr lang="en-US" altLang="zh-TW" dirty="0" err="1" smtClean="0"/>
              <a:t>mountd_enable</a:t>
            </a:r>
            <a:r>
              <a:rPr lang="en-US" altLang="zh-TW" dirty="0" smtClean="0"/>
              <a:t>="YES"</a:t>
            </a:r>
          </a:p>
          <a:p>
            <a:r>
              <a:rPr lang="en-US" altLang="zh-TW" dirty="0" err="1" smtClean="0"/>
              <a:t>nfs_server_enable</a:t>
            </a:r>
            <a:r>
              <a:rPr lang="en-US" altLang="zh-TW" dirty="0" smtClean="0"/>
              <a:t>="YES"</a:t>
            </a:r>
          </a:p>
          <a:p>
            <a:r>
              <a:rPr lang="en-US" altLang="zh-TW" dirty="0" err="1" smtClean="0"/>
              <a:t>zfs_enable</a:t>
            </a:r>
            <a:r>
              <a:rPr lang="en-US" altLang="zh-TW" dirty="0" smtClean="0"/>
              <a:t>="YES"</a:t>
            </a:r>
          </a:p>
          <a:p>
            <a:r>
              <a:rPr lang="en-US" altLang="zh-TW" dirty="0" err="1" smtClean="0"/>
              <a:t>rpc_statd_enable</a:t>
            </a:r>
            <a:r>
              <a:rPr lang="en-US" altLang="zh-TW" dirty="0" smtClean="0"/>
              <a:t>="YES"</a:t>
            </a:r>
          </a:p>
          <a:p>
            <a:r>
              <a:rPr lang="en-US" altLang="zh-TW" dirty="0" err="1" smtClean="0"/>
              <a:t>rpc_lockd_enable</a:t>
            </a:r>
            <a:r>
              <a:rPr lang="en-US" altLang="zh-TW" dirty="0" smtClean="0"/>
              <a:t>="YES"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E676F-99C8-4A1A-8902-3079F07E66CC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329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E676F-99C8-4A1A-8902-3079F07E66CC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43200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#</a:t>
            </a:r>
            <a:r>
              <a:rPr lang="zh-TW" altLang="en-US" dirty="0" smtClean="0"/>
              <a:t>是否使用讀寫功能</a:t>
            </a:r>
          </a:p>
          <a:p>
            <a:r>
              <a:rPr lang="en-US" altLang="zh-TW" dirty="0" err="1" smtClean="0"/>
              <a:t>ro</a:t>
            </a:r>
            <a:r>
              <a:rPr lang="en-US" altLang="zh-TW" dirty="0" smtClean="0"/>
              <a:t>    </a:t>
            </a:r>
            <a:r>
              <a:rPr lang="zh-TW" altLang="en-US" dirty="0" smtClean="0"/>
              <a:t>唯讀的功能</a:t>
            </a:r>
          </a:p>
          <a:p>
            <a:r>
              <a:rPr lang="en-US" altLang="zh-TW" dirty="0" err="1" smtClean="0"/>
              <a:t>rw</a:t>
            </a:r>
            <a:r>
              <a:rPr lang="en-US" altLang="zh-TW" dirty="0" smtClean="0"/>
              <a:t>    </a:t>
            </a:r>
            <a:r>
              <a:rPr lang="zh-TW" altLang="en-US" dirty="0" smtClean="0"/>
              <a:t>可讀寫的功能。</a:t>
            </a:r>
            <a:r>
              <a:rPr lang="en-US" altLang="zh-TW" dirty="0" smtClean="0"/>
              <a:t>(</a:t>
            </a:r>
            <a:r>
              <a:rPr lang="zh-TW" altLang="en-US" dirty="0" smtClean="0"/>
              <a:t>預設值</a:t>
            </a:r>
            <a:r>
              <a:rPr lang="en-US" altLang="zh-TW" dirty="0" smtClean="0"/>
              <a:t>)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E676F-99C8-4A1A-8902-3079F07E66CC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77496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="1" dirty="0" smtClean="0"/>
              <a:t>-</a:t>
            </a:r>
            <a:r>
              <a:rPr lang="en-US" altLang="zh-TW" b="1" dirty="0" err="1" smtClean="0"/>
              <a:t>alldirs</a:t>
            </a:r>
            <a:r>
              <a:rPr kumimoji="1" lang="en-US" altLang="zh-TW" b="0" baseline="0" dirty="0" smtClean="0"/>
              <a:t>	</a:t>
            </a:r>
            <a:r>
              <a:rPr lang="zh-TW" altLang="en-US" dirty="0" smtClean="0"/>
              <a:t>讓分享出去的 </a:t>
            </a:r>
            <a:r>
              <a:rPr lang="en-US" altLang="zh-TW" dirty="0" err="1" smtClean="0"/>
              <a:t>FileSystem</a:t>
            </a:r>
            <a:r>
              <a:rPr lang="en-US" altLang="zh-TW" dirty="0" smtClean="0"/>
              <a:t> </a:t>
            </a:r>
            <a:r>
              <a:rPr lang="zh-TW" altLang="en-US" dirty="0" smtClean="0"/>
              <a:t>中的目錄都可以當 </a:t>
            </a:r>
            <a:r>
              <a:rPr lang="en-US" altLang="zh-TW" dirty="0" smtClean="0"/>
              <a:t>clients mount </a:t>
            </a:r>
            <a:r>
              <a:rPr lang="zh-TW" altLang="en-US" dirty="0" smtClean="0"/>
              <a:t>的路徑</a:t>
            </a: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="1" dirty="0" smtClean="0"/>
              <a:t>-</a:t>
            </a:r>
            <a:r>
              <a:rPr lang="en-US" altLang="zh-TW" b="1" dirty="0" err="1" smtClean="0"/>
              <a:t>maproot</a:t>
            </a:r>
            <a:r>
              <a:rPr lang="en-US" altLang="zh-TW" b="1" baseline="0" dirty="0" smtClean="0"/>
              <a:t>	</a:t>
            </a:r>
            <a:r>
              <a:rPr lang="en-US" altLang="zh-TW" dirty="0" smtClean="0"/>
              <a:t>clients </a:t>
            </a:r>
            <a:r>
              <a:rPr lang="zh-TW" altLang="en-US" dirty="0" smtClean="0"/>
              <a:t>以 </a:t>
            </a:r>
            <a:r>
              <a:rPr lang="en-US" altLang="zh-TW" dirty="0" smtClean="0"/>
              <a:t>root </a:t>
            </a:r>
            <a:r>
              <a:rPr lang="zh-TW" altLang="en-US" dirty="0" smtClean="0"/>
              <a:t>存檔時 </a:t>
            </a:r>
            <a:r>
              <a:rPr lang="en-US" altLang="zh-TW" dirty="0" smtClean="0"/>
              <a:t>server </a:t>
            </a:r>
            <a:r>
              <a:rPr lang="zh-TW" altLang="en-US" dirty="0" smtClean="0"/>
              <a:t>要以等號後的身份儲存</a:t>
            </a: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-</a:t>
            </a:r>
            <a:r>
              <a:rPr lang="en-US" altLang="zh-TW" b="1" dirty="0" err="1" smtClean="0"/>
              <a:t>mapall</a:t>
            </a:r>
            <a:r>
              <a:rPr lang="en-US" altLang="zh-TW" b="1" dirty="0" smtClean="0"/>
              <a:t>=user	</a:t>
            </a:r>
            <a:r>
              <a:rPr lang="en-US" altLang="zh-TW" dirty="0" smtClean="0"/>
              <a:t>clients </a:t>
            </a:r>
            <a:r>
              <a:rPr lang="zh-TW" altLang="en-US" dirty="0" smtClean="0"/>
              <a:t>存檔時，無論誰存的通通以</a:t>
            </a:r>
            <a:r>
              <a:rPr lang="en-US" altLang="zh-TW" dirty="0" smtClean="0"/>
              <a:t> user </a:t>
            </a:r>
            <a:r>
              <a:rPr lang="zh-TW" altLang="en-US" dirty="0" smtClean="0"/>
              <a:t>身份儲存</a:t>
            </a: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="1" dirty="0" smtClean="0"/>
              <a:t>-network	</a:t>
            </a:r>
            <a:r>
              <a:rPr lang="zh-TW" altLang="en-US" b="1" dirty="0" smtClean="0"/>
              <a:t>可以存取此 </a:t>
            </a:r>
            <a:r>
              <a:rPr lang="en-US" altLang="zh-TW" b="1" dirty="0" err="1" smtClean="0"/>
              <a:t>nfs</a:t>
            </a:r>
            <a:r>
              <a:rPr lang="en-US" altLang="zh-TW" b="1" dirty="0" smtClean="0"/>
              <a:t> </a:t>
            </a:r>
            <a:r>
              <a:rPr lang="zh-TW" altLang="en-US" b="1" dirty="0" smtClean="0"/>
              <a:t>的網段</a:t>
            </a:r>
            <a:r>
              <a:rPr lang="en-US" altLang="zh-TW" b="1" dirty="0" smtClean="0"/>
              <a:t> -network</a:t>
            </a:r>
            <a:r>
              <a:rPr lang="en-US" altLang="zh-TW" dirty="0" smtClean="0"/>
              <a:t>=</a:t>
            </a:r>
            <a:r>
              <a:rPr lang="en-US" altLang="zh-TW" b="1" dirty="0" err="1" smtClean="0"/>
              <a:t>netname</a:t>
            </a:r>
            <a:r>
              <a:rPr lang="en-US" altLang="zh-TW" dirty="0" smtClean="0"/>
              <a:t>[/</a:t>
            </a:r>
            <a:r>
              <a:rPr lang="en-US" altLang="zh-TW" i="1" dirty="0" err="1" smtClean="0"/>
              <a:t>prefixlength</a:t>
            </a:r>
            <a:r>
              <a:rPr lang="en-US" altLang="zh-TW" dirty="0" smtClean="0"/>
              <a:t>]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E676F-99C8-4A1A-8902-3079F07E66CC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63154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dirty="0" smtClean="0"/>
              <a:t>https://</a:t>
            </a:r>
            <a:r>
              <a:rPr kumimoji="1" lang="en-US" altLang="zh-TW" dirty="0" err="1" smtClean="0"/>
              <a:t>www.freebsd.org</a:t>
            </a:r>
            <a:r>
              <a:rPr kumimoji="1" lang="en-US" altLang="zh-TW" dirty="0" smtClean="0"/>
              <a:t>/</a:t>
            </a:r>
            <a:r>
              <a:rPr kumimoji="1" lang="en-US" altLang="zh-TW" dirty="0" err="1" smtClean="0"/>
              <a:t>cgi</a:t>
            </a:r>
            <a:r>
              <a:rPr kumimoji="1" lang="en-US" altLang="zh-TW" dirty="0" smtClean="0"/>
              <a:t>/</a:t>
            </a:r>
            <a:r>
              <a:rPr kumimoji="1" lang="en-US" altLang="zh-TW" dirty="0" err="1" smtClean="0"/>
              <a:t>man.cgi?query</a:t>
            </a:r>
            <a:r>
              <a:rPr kumimoji="1" lang="en-US" altLang="zh-TW" dirty="0" smtClean="0"/>
              <a:t>=</a:t>
            </a:r>
            <a:r>
              <a:rPr kumimoji="1" lang="en-US" altLang="zh-TW" dirty="0" err="1" smtClean="0"/>
              <a:t>exports&amp;sektion</a:t>
            </a:r>
            <a:r>
              <a:rPr kumimoji="1" lang="en-US" altLang="zh-TW" dirty="0" smtClean="0"/>
              <a:t>=5</a:t>
            </a:r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E676F-99C8-4A1A-8902-3079F07E66CC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413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62108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510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6792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953000" y="14478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953000" y="38481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4578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421614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192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255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91505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2387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2215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0782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979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89746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7232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/>
            <a:fld id="{5DF1FDB8-ACE6-450F-AFEA-77F27045EFC3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The Network File System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charset="-120"/>
              </a:rPr>
              <a:t>pschiu</a:t>
            </a:r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Components of NFS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-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Server-side NFS (</a:t>
            </a:r>
            <a:r>
              <a:rPr lang="en-US" altLang="zh-TW" sz="3000" dirty="0" smtClean="0">
                <a:ea typeface="新細明體" pitchFamily="18" charset="-120"/>
              </a:rPr>
              <a:t>FreeBSD - 2</a:t>
            </a:r>
            <a:r>
              <a:rPr lang="en-US" altLang="zh-TW" sz="3000" dirty="0" smtClean="0">
                <a:ea typeface="新細明體" pitchFamily="18" charset="-120"/>
              </a:rPr>
              <a:t>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 smtClean="0">
                <a:ea typeface="新細明體" charset="-120"/>
              </a:rPr>
              <a:t>Example of /</a:t>
            </a:r>
            <a:r>
              <a:rPr lang="en-US" altLang="zh-TW" sz="2000" dirty="0" err="1" smtClean="0">
                <a:ea typeface="新細明體" charset="-120"/>
              </a:rPr>
              <a:t>etc</a:t>
            </a:r>
            <a:r>
              <a:rPr lang="en-US" altLang="zh-TW" sz="2000" dirty="0" smtClean="0">
                <a:ea typeface="新細明體" charset="-120"/>
              </a:rPr>
              <a:t>/exports</a:t>
            </a:r>
          </a:p>
          <a:p>
            <a:pPr eaLnBrk="1" hangingPunct="1"/>
            <a:endParaRPr lang="en-US" altLang="zh-TW" sz="2000" dirty="0" smtClean="0">
              <a:ea typeface="新細明體" charset="-120"/>
            </a:endParaRPr>
          </a:p>
          <a:p>
            <a:pPr eaLnBrk="1" hangingPunct="1"/>
            <a:endParaRPr lang="en-US" altLang="zh-TW" sz="2000" dirty="0" smtClean="0">
              <a:ea typeface="新細明體" charset="-120"/>
            </a:endParaRPr>
          </a:p>
          <a:p>
            <a:pPr eaLnBrk="1" hangingPunct="1"/>
            <a:endParaRPr lang="en-US" altLang="zh-TW" sz="2000" dirty="0" smtClean="0">
              <a:ea typeface="新細明體" charset="-120"/>
            </a:endParaRPr>
          </a:p>
          <a:p>
            <a:pPr eaLnBrk="1" hangingPunct="1"/>
            <a:endParaRPr lang="en-US" altLang="zh-TW" sz="2000" dirty="0" smtClean="0">
              <a:ea typeface="新細明體" charset="-120"/>
            </a:endParaRPr>
          </a:p>
          <a:p>
            <a:pPr lvl="1" eaLnBrk="1" hangingPunct="1"/>
            <a:r>
              <a:rPr lang="en-US" altLang="zh-TW" sz="1600" dirty="0" smtClean="0">
                <a:ea typeface="新細明體" charset="-120"/>
              </a:rPr>
              <a:t>Network and mask cannot appear on the same line with hosts and </a:t>
            </a:r>
            <a:r>
              <a:rPr lang="en-US" altLang="zh-TW" sz="1600" dirty="0" err="1" smtClean="0">
                <a:ea typeface="新細明體" charset="-120"/>
              </a:rPr>
              <a:t>netgroups</a:t>
            </a:r>
            <a:endParaRPr lang="en-US" altLang="zh-TW" sz="1600" dirty="0" smtClean="0">
              <a:ea typeface="新細明體" charset="-120"/>
            </a:endParaRPr>
          </a:p>
          <a:p>
            <a:pPr lvl="1" eaLnBrk="1" hangingPunct="1">
              <a:buFontTx/>
              <a:buNone/>
            </a:pPr>
            <a:endParaRPr lang="en-US" altLang="zh-TW" sz="1600" dirty="0" smtClean="0">
              <a:ea typeface="新細明體" charset="-120"/>
            </a:endParaRPr>
          </a:p>
          <a:p>
            <a:pPr eaLnBrk="1" hangingPunct="1"/>
            <a:r>
              <a:rPr lang="en-US" altLang="zh-TW" sz="2000" dirty="0" smtClean="0">
                <a:ea typeface="新細明體" charset="-120"/>
              </a:rPr>
              <a:t>Reload daemons</a:t>
            </a:r>
          </a:p>
          <a:p>
            <a:pPr lvl="1" eaLnBrk="1" hangingPunct="1"/>
            <a:r>
              <a:rPr lang="en-US" altLang="zh-TW" sz="1800" dirty="0" smtClean="0">
                <a:ea typeface="新細明體" charset="-120"/>
              </a:rPr>
              <a:t>% kill -1 `cat /</a:t>
            </a:r>
            <a:r>
              <a:rPr lang="en-US" altLang="zh-TW" sz="1800" dirty="0" err="1" smtClean="0">
                <a:ea typeface="新細明體" charset="-120"/>
              </a:rPr>
              <a:t>var</a:t>
            </a:r>
            <a:r>
              <a:rPr lang="en-US" altLang="zh-TW" sz="1800" dirty="0" smtClean="0">
                <a:ea typeface="新細明體" charset="-120"/>
              </a:rPr>
              <a:t>/run/</a:t>
            </a:r>
            <a:r>
              <a:rPr lang="en-US" altLang="zh-TW" sz="1800" dirty="0" err="1" smtClean="0">
                <a:ea typeface="新細明體" charset="-120"/>
              </a:rPr>
              <a:t>mountd.pid</a:t>
            </a:r>
            <a:r>
              <a:rPr lang="en-US" altLang="zh-TW" sz="1800" dirty="0" smtClean="0">
                <a:ea typeface="新細明體" charset="-120"/>
              </a:rPr>
              <a:t>`</a:t>
            </a:r>
          </a:p>
          <a:p>
            <a:pPr lvl="1" eaLnBrk="1" hangingPunct="1"/>
            <a:r>
              <a:rPr lang="en-US" altLang="zh-TW" sz="1800" dirty="0" smtClean="0">
                <a:ea typeface="新細明體" charset="-120"/>
              </a:rPr>
              <a:t>/</a:t>
            </a:r>
            <a:r>
              <a:rPr lang="en-US" altLang="zh-TW" sz="1800" dirty="0" err="1" smtClean="0">
                <a:ea typeface="新細明體" charset="-120"/>
              </a:rPr>
              <a:t>etc</a:t>
            </a:r>
            <a:r>
              <a:rPr lang="en-US" altLang="zh-TW" sz="1800" dirty="0" smtClean="0">
                <a:ea typeface="新細明體" charset="-120"/>
              </a:rPr>
              <a:t>/</a:t>
            </a:r>
            <a:r>
              <a:rPr lang="en-US" altLang="zh-TW" sz="1800" dirty="0" err="1" smtClean="0">
                <a:ea typeface="新細明體" charset="-120"/>
              </a:rPr>
              <a:t>rc.d</a:t>
            </a:r>
            <a:r>
              <a:rPr lang="en-US" altLang="zh-TW" sz="1800" dirty="0" smtClean="0">
                <a:ea typeface="新細明體" charset="-120"/>
              </a:rPr>
              <a:t>/</a:t>
            </a:r>
            <a:r>
              <a:rPr lang="en-US" altLang="zh-TW" sz="1800" dirty="0" err="1" smtClean="0">
                <a:ea typeface="新細明體" charset="-120"/>
              </a:rPr>
              <a:t>mountd</a:t>
            </a:r>
            <a:r>
              <a:rPr lang="en-US" altLang="zh-TW" sz="1800" dirty="0" smtClean="0">
                <a:ea typeface="新細明體" charset="-120"/>
              </a:rPr>
              <a:t> restart</a:t>
            </a:r>
          </a:p>
          <a:p>
            <a:pPr lvl="1" eaLnBrk="1" hangingPunct="1"/>
            <a:r>
              <a:rPr lang="en-US" altLang="zh-TW" sz="1800" dirty="0" smtClean="0">
                <a:ea typeface="新細明體" charset="-120"/>
              </a:rPr>
              <a:t>service </a:t>
            </a:r>
            <a:r>
              <a:rPr lang="en-US" altLang="zh-TW" sz="1800" dirty="0" err="1" smtClean="0">
                <a:ea typeface="新細明體" charset="-120"/>
              </a:rPr>
              <a:t>mountd</a:t>
            </a:r>
            <a:r>
              <a:rPr lang="en-US" altLang="zh-TW" sz="1800" dirty="0" smtClean="0">
                <a:ea typeface="新細明體" charset="-120"/>
              </a:rPr>
              <a:t> reload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249363" y="1905000"/>
            <a:ext cx="7589837" cy="12001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latin typeface="+mj-lt"/>
                <a:ea typeface="新細明體" panose="02020500000000000000" pitchFamily="18" charset="-120"/>
              </a:rPr>
              <a:t>/raid	-</a:t>
            </a:r>
            <a:r>
              <a:rPr lang="en-US" altLang="zh-TW" dirty="0" err="1">
                <a:latin typeface="+mj-lt"/>
                <a:ea typeface="新細明體" panose="02020500000000000000" pitchFamily="18" charset="-120"/>
              </a:rPr>
              <a:t>alldirs</a:t>
            </a:r>
            <a:r>
              <a:rPr lang="en-US" altLang="zh-TW" dirty="0">
                <a:latin typeface="+mj-lt"/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latin typeface="+mj-lt"/>
                <a:ea typeface="新細明體" panose="02020500000000000000" pitchFamily="18" charset="-120"/>
              </a:rPr>
              <a:t>-</a:t>
            </a:r>
            <a:r>
              <a:rPr lang="en-US" altLang="zh-TW" dirty="0" err="1" smtClean="0">
                <a:latin typeface="+mj-lt"/>
                <a:ea typeface="新細明體" panose="02020500000000000000" pitchFamily="18" charset="-120"/>
              </a:rPr>
              <a:t>maproot</a:t>
            </a:r>
            <a:r>
              <a:rPr lang="en-US" altLang="zh-TW" dirty="0" smtClean="0">
                <a:latin typeface="+mj-lt"/>
                <a:ea typeface="新細明體" panose="02020500000000000000" pitchFamily="18" charset="-120"/>
              </a:rPr>
              <a:t>=root </a:t>
            </a:r>
            <a:r>
              <a:rPr lang="en-US" altLang="zh-TW" dirty="0" err="1">
                <a:latin typeface="+mj-lt"/>
                <a:ea typeface="新細明體" panose="02020500000000000000" pitchFamily="18" charset="-120"/>
              </a:rPr>
              <a:t>mailgate</a:t>
            </a:r>
            <a:r>
              <a:rPr lang="en-US" altLang="zh-TW" dirty="0">
                <a:latin typeface="+mj-lt"/>
                <a:ea typeface="新細明體" panose="02020500000000000000" pitchFamily="18" charset="-120"/>
              </a:rPr>
              <a:t> </a:t>
            </a:r>
            <a:r>
              <a:rPr lang="en-US" altLang="zh-TW" dirty="0" err="1">
                <a:latin typeface="+mj-lt"/>
                <a:ea typeface="新細明體" panose="02020500000000000000" pitchFamily="18" charset="-120"/>
              </a:rPr>
              <a:t>ccserv</a:t>
            </a:r>
            <a:r>
              <a:rPr lang="en-US" altLang="zh-TW" dirty="0">
                <a:latin typeface="+mj-lt"/>
                <a:ea typeface="新細明體" panose="02020500000000000000" pitchFamily="18" charset="-120"/>
              </a:rPr>
              <a:t> backup</a:t>
            </a:r>
          </a:p>
          <a:p>
            <a:pPr>
              <a:defRPr/>
            </a:pPr>
            <a:r>
              <a:rPr lang="en-US" altLang="zh-TW" dirty="0">
                <a:latin typeface="+mj-lt"/>
                <a:ea typeface="新細明體" panose="02020500000000000000" pitchFamily="18" charset="-120"/>
              </a:rPr>
              <a:t>/raid 	-</a:t>
            </a:r>
            <a:r>
              <a:rPr lang="en-US" altLang="zh-TW" dirty="0" err="1">
                <a:latin typeface="+mj-lt"/>
                <a:ea typeface="新細明體" panose="02020500000000000000" pitchFamily="18" charset="-120"/>
              </a:rPr>
              <a:t>alldirs</a:t>
            </a:r>
            <a:r>
              <a:rPr lang="en-US" altLang="zh-TW" dirty="0">
                <a:latin typeface="+mj-lt"/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latin typeface="+mj-lt"/>
                <a:ea typeface="新細明體" panose="02020500000000000000" pitchFamily="18" charset="-120"/>
              </a:rPr>
              <a:t>-</a:t>
            </a:r>
            <a:r>
              <a:rPr lang="en-US" altLang="zh-TW" dirty="0" err="1" smtClean="0">
                <a:latin typeface="+mj-lt"/>
                <a:ea typeface="新細明體" panose="02020500000000000000" pitchFamily="18" charset="-120"/>
              </a:rPr>
              <a:t>maproot</a:t>
            </a:r>
            <a:r>
              <a:rPr lang="en-US" altLang="zh-TW" dirty="0" smtClean="0">
                <a:latin typeface="+mj-lt"/>
                <a:ea typeface="新細明體" panose="02020500000000000000" pitchFamily="18" charset="-120"/>
              </a:rPr>
              <a:t>=65534 -network </a:t>
            </a:r>
            <a:r>
              <a:rPr lang="en-US" altLang="zh-TW" dirty="0">
                <a:latin typeface="+mj-lt"/>
                <a:ea typeface="新細明體" panose="02020500000000000000" pitchFamily="18" charset="-120"/>
              </a:rPr>
              <a:t>140.113.209 </a:t>
            </a:r>
            <a:r>
              <a:rPr lang="en-US" altLang="zh-TW" dirty="0" smtClean="0">
                <a:latin typeface="+mj-lt"/>
                <a:ea typeface="新細明體" panose="02020500000000000000" pitchFamily="18" charset="-120"/>
              </a:rPr>
              <a:t>-mask </a:t>
            </a:r>
            <a:r>
              <a:rPr lang="en-US" altLang="zh-TW" dirty="0">
                <a:latin typeface="+mj-lt"/>
                <a:ea typeface="新細明體" panose="02020500000000000000" pitchFamily="18" charset="-120"/>
              </a:rPr>
              <a:t>255.255.255.0</a:t>
            </a:r>
          </a:p>
          <a:p>
            <a:pPr>
              <a:defRPr/>
            </a:pPr>
            <a:r>
              <a:rPr lang="en-US" altLang="zh-TW" dirty="0">
                <a:latin typeface="+mj-lt"/>
                <a:ea typeface="新細明體" panose="02020500000000000000" pitchFamily="18" charset="-120"/>
              </a:rPr>
              <a:t>/home	-</a:t>
            </a:r>
            <a:r>
              <a:rPr lang="en-US" altLang="zh-TW" dirty="0" err="1">
                <a:latin typeface="+mj-lt"/>
                <a:ea typeface="新細明體" panose="02020500000000000000" pitchFamily="18" charset="-120"/>
              </a:rPr>
              <a:t>ro</a:t>
            </a:r>
            <a:r>
              <a:rPr lang="en-US" altLang="zh-TW" dirty="0">
                <a:latin typeface="+mj-lt"/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latin typeface="+mj-lt"/>
                <a:ea typeface="新細明體" panose="02020500000000000000" pitchFamily="18" charset="-120"/>
              </a:rPr>
              <a:t>-</a:t>
            </a:r>
            <a:r>
              <a:rPr lang="en-US" altLang="zh-TW" dirty="0" err="1" smtClean="0">
                <a:latin typeface="+mj-lt"/>
                <a:ea typeface="新細明體" panose="02020500000000000000" pitchFamily="18" charset="-120"/>
              </a:rPr>
              <a:t>mapall</a:t>
            </a:r>
            <a:r>
              <a:rPr lang="en-US" altLang="zh-TW" dirty="0" smtClean="0">
                <a:latin typeface="+mj-lt"/>
                <a:ea typeface="新細明體" panose="02020500000000000000" pitchFamily="18" charset="-120"/>
              </a:rPr>
              <a:t>=nobody -network </a:t>
            </a:r>
            <a:r>
              <a:rPr lang="en-US" altLang="zh-TW" dirty="0">
                <a:latin typeface="+mj-lt"/>
                <a:ea typeface="新細明體" panose="02020500000000000000" pitchFamily="18" charset="-120"/>
              </a:rPr>
              <a:t>140.113.235.0 </a:t>
            </a:r>
            <a:r>
              <a:rPr lang="en-US" altLang="zh-TW" dirty="0" smtClean="0">
                <a:latin typeface="+mj-lt"/>
                <a:ea typeface="新細明體" panose="02020500000000000000" pitchFamily="18" charset="-120"/>
              </a:rPr>
              <a:t>-mask </a:t>
            </a:r>
            <a:r>
              <a:rPr lang="en-US" altLang="zh-TW" dirty="0">
                <a:latin typeface="+mj-lt"/>
                <a:ea typeface="新細明體" panose="02020500000000000000" pitchFamily="18" charset="-120"/>
              </a:rPr>
              <a:t>255.255.255.0</a:t>
            </a:r>
          </a:p>
          <a:p>
            <a:pPr>
              <a:defRPr/>
            </a:pPr>
            <a:r>
              <a:rPr lang="en-US" altLang="zh-TW" dirty="0">
                <a:latin typeface="+mj-lt"/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latin typeface="+mj-lt"/>
                <a:ea typeface="新細明體" panose="02020500000000000000" pitchFamily="18" charset="-120"/>
              </a:rPr>
              <a:t>usr</a:t>
            </a:r>
            <a:r>
              <a:rPr lang="en-US" altLang="zh-TW" dirty="0">
                <a:latin typeface="+mj-lt"/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latin typeface="+mj-lt"/>
                <a:ea typeface="新細明體" panose="02020500000000000000" pitchFamily="18" charset="-120"/>
              </a:rPr>
              <a:t>src</a:t>
            </a:r>
            <a:r>
              <a:rPr lang="en-US" altLang="zh-TW" dirty="0">
                <a:latin typeface="+mj-lt"/>
                <a:ea typeface="新細明體" panose="02020500000000000000" pitchFamily="18" charset="-120"/>
              </a:rPr>
              <a:t>  /</a:t>
            </a:r>
            <a:r>
              <a:rPr lang="en-US" altLang="zh-TW" dirty="0" err="1">
                <a:latin typeface="+mj-lt"/>
                <a:ea typeface="新細明體" panose="02020500000000000000" pitchFamily="18" charset="-120"/>
              </a:rPr>
              <a:t>usr</a:t>
            </a:r>
            <a:r>
              <a:rPr lang="en-US" altLang="zh-TW" dirty="0">
                <a:latin typeface="+mj-lt"/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latin typeface="+mj-lt"/>
                <a:ea typeface="新細明體" panose="02020500000000000000" pitchFamily="18" charset="-120"/>
              </a:rPr>
              <a:t>obj</a:t>
            </a:r>
            <a:r>
              <a:rPr lang="en-US" altLang="zh-TW" dirty="0">
                <a:latin typeface="+mj-lt"/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latin typeface="+mj-lt"/>
                <a:ea typeface="新細明體" panose="02020500000000000000" pitchFamily="18" charset="-120"/>
              </a:rPr>
              <a:t>-</a:t>
            </a:r>
            <a:r>
              <a:rPr lang="en-US" altLang="zh-TW" dirty="0" err="1" smtClean="0">
                <a:latin typeface="+mj-lt"/>
                <a:ea typeface="新細明體" panose="02020500000000000000" pitchFamily="18" charset="-120"/>
              </a:rPr>
              <a:t>maproot</a:t>
            </a:r>
            <a:r>
              <a:rPr lang="en-US" altLang="zh-TW" dirty="0" smtClean="0">
                <a:latin typeface="+mj-lt"/>
                <a:ea typeface="新細明體" panose="02020500000000000000" pitchFamily="18" charset="-120"/>
              </a:rPr>
              <a:t>=0 </a:t>
            </a:r>
            <a:r>
              <a:rPr lang="en-US" altLang="zh-TW" dirty="0" err="1">
                <a:latin typeface="+mj-lt"/>
                <a:ea typeface="新細明體" panose="02020500000000000000" pitchFamily="18" charset="-120"/>
              </a:rPr>
              <a:t>bsd_cc_csie</a:t>
            </a:r>
            <a:endParaRPr lang="en-US" altLang="zh-TW" dirty="0">
              <a:latin typeface="+mj-lt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806450"/>
          </a:xfrm>
        </p:spPr>
        <p:txBody>
          <a:bodyPr/>
          <a:lstStyle/>
          <a:p>
            <a:r>
              <a:rPr lang="en-US" altLang="zh-TW" sz="3600" smtClean="0">
                <a:ea typeface="新細明體" charset="-120"/>
              </a:rPr>
              <a:t>Additional Example </a:t>
            </a:r>
            <a:r>
              <a:rPr lang="en-US" altLang="zh-TW" sz="3600" dirty="0">
                <a:ea typeface="新細明體" charset="-120"/>
              </a:rPr>
              <a:t>of /</a:t>
            </a:r>
            <a:r>
              <a:rPr lang="en-US" altLang="zh-TW" sz="3600" dirty="0" err="1" smtClean="0">
                <a:ea typeface="新細明體" charset="-120"/>
              </a:rPr>
              <a:t>etc</a:t>
            </a:r>
            <a:r>
              <a:rPr lang="en-US" altLang="zh-TW" sz="3600" dirty="0" smtClean="0">
                <a:ea typeface="新細明體" charset="-120"/>
              </a:rPr>
              <a:t>/exports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410200"/>
          </a:xfrm>
        </p:spPr>
        <p:txBody>
          <a:bodyPr/>
          <a:lstStyle/>
          <a:p>
            <a:r>
              <a:rPr lang="en-US" altLang="zh-TW" sz="2000" dirty="0"/>
              <a:t>/</a:t>
            </a:r>
            <a:r>
              <a:rPr lang="en-US" altLang="zh-TW" sz="2000" dirty="0" err="1"/>
              <a:t>usr</a:t>
            </a:r>
            <a:r>
              <a:rPr lang="en-US" altLang="zh-TW" sz="2000" dirty="0"/>
              <a:t> /</a:t>
            </a:r>
            <a:r>
              <a:rPr lang="en-US" altLang="zh-TW" sz="2000" dirty="0" err="1"/>
              <a:t>usr</a:t>
            </a:r>
            <a:r>
              <a:rPr lang="en-US" altLang="zh-TW" sz="2000" dirty="0"/>
              <a:t>/local -</a:t>
            </a:r>
            <a:r>
              <a:rPr lang="en-US" altLang="zh-TW" sz="2000" dirty="0" err="1"/>
              <a:t>maproot</a:t>
            </a:r>
            <a:r>
              <a:rPr lang="en-US" altLang="zh-TW" sz="2000" dirty="0"/>
              <a:t>=0:10 </a:t>
            </a:r>
            <a:r>
              <a:rPr lang="en-US" altLang="zh-TW" sz="2000" dirty="0" smtClean="0"/>
              <a:t>friends</a:t>
            </a:r>
          </a:p>
          <a:p>
            <a:r>
              <a:rPr lang="en-US" altLang="zh-TW" sz="2000" dirty="0" smtClean="0"/>
              <a:t>/</a:t>
            </a:r>
            <a:r>
              <a:rPr lang="en-US" altLang="zh-TW" sz="2000" dirty="0" err="1" smtClean="0"/>
              <a:t>usr</a:t>
            </a:r>
            <a:r>
              <a:rPr lang="en-US" altLang="zh-TW" sz="2000" dirty="0" smtClean="0"/>
              <a:t> </a:t>
            </a:r>
            <a:r>
              <a:rPr lang="en-US" altLang="zh-TW" sz="2000" dirty="0"/>
              <a:t>-</a:t>
            </a:r>
            <a:r>
              <a:rPr lang="en-US" altLang="zh-TW" sz="2000" dirty="0" err="1"/>
              <a:t>maproot</a:t>
            </a:r>
            <a:r>
              <a:rPr lang="en-US" altLang="zh-TW" sz="2000" dirty="0"/>
              <a:t>=daemon </a:t>
            </a:r>
            <a:r>
              <a:rPr lang="en-US" altLang="zh-TW" sz="2000" dirty="0" err="1" smtClean="0"/>
              <a:t>jal.tw</a:t>
            </a:r>
            <a:r>
              <a:rPr lang="en-US" altLang="zh-TW" sz="2000" dirty="0" smtClean="0"/>
              <a:t> 140.113.1.1</a:t>
            </a:r>
          </a:p>
          <a:p>
            <a:r>
              <a:rPr lang="en-US" altLang="zh-TW" sz="2000" dirty="0" smtClean="0"/>
              <a:t>/</a:t>
            </a:r>
            <a:r>
              <a:rPr lang="en-US" altLang="zh-TW" sz="2000" dirty="0" err="1" smtClean="0"/>
              <a:t>usr</a:t>
            </a:r>
            <a:r>
              <a:rPr lang="en-US" altLang="zh-TW" sz="2000" dirty="0" smtClean="0"/>
              <a:t> </a:t>
            </a:r>
            <a:r>
              <a:rPr lang="en-US" altLang="zh-TW" sz="2000" dirty="0"/>
              <a:t>-</a:t>
            </a:r>
            <a:r>
              <a:rPr lang="en-US" altLang="zh-TW" sz="2000" dirty="0" err="1"/>
              <a:t>ro</a:t>
            </a:r>
            <a:r>
              <a:rPr lang="en-US" altLang="zh-TW" sz="2000" dirty="0"/>
              <a:t> -</a:t>
            </a:r>
            <a:r>
              <a:rPr lang="en-US" altLang="zh-TW" sz="2000" dirty="0" err="1" smtClean="0"/>
              <a:t>mapall</a:t>
            </a:r>
            <a:r>
              <a:rPr lang="en-US" altLang="zh-TW" sz="2000" dirty="0" smtClean="0"/>
              <a:t>=nobody</a:t>
            </a:r>
          </a:p>
          <a:p>
            <a:r>
              <a:rPr lang="en-US" altLang="zh-TW" sz="2000" dirty="0" smtClean="0"/>
              <a:t>/u </a:t>
            </a:r>
            <a:r>
              <a:rPr lang="en-US" altLang="zh-TW" sz="2000" dirty="0"/>
              <a:t>-</a:t>
            </a:r>
            <a:r>
              <a:rPr lang="en-US" altLang="zh-TW" sz="2000" dirty="0" err="1"/>
              <a:t>maproot</a:t>
            </a:r>
            <a:r>
              <a:rPr lang="en-US" altLang="zh-TW" sz="2000" dirty="0"/>
              <a:t>=bin: -network 131.104.48 -mask </a:t>
            </a:r>
            <a:r>
              <a:rPr lang="en-US" altLang="zh-TW" sz="2000" dirty="0" smtClean="0"/>
              <a:t>255.255.255.0</a:t>
            </a:r>
          </a:p>
          <a:p>
            <a:r>
              <a:rPr lang="en-US" altLang="zh-TW" sz="2000" dirty="0" smtClean="0"/>
              <a:t>/a </a:t>
            </a:r>
            <a:r>
              <a:rPr lang="en-US" altLang="zh-TW" sz="2000" dirty="0"/>
              <a:t>-network </a:t>
            </a:r>
            <a:r>
              <a:rPr lang="en-US" altLang="zh-TW" sz="2000" dirty="0" smtClean="0"/>
              <a:t>192.168.0/24</a:t>
            </a:r>
          </a:p>
          <a:p>
            <a:r>
              <a:rPr lang="en-US" altLang="zh-TW" sz="2000" dirty="0" smtClean="0"/>
              <a:t>/a </a:t>
            </a:r>
            <a:r>
              <a:rPr lang="en-US" altLang="zh-TW" sz="2000" dirty="0"/>
              <a:t>-network 3ffe:1ce1:1:fe80::/</a:t>
            </a:r>
            <a:r>
              <a:rPr lang="en-US" altLang="zh-TW" sz="2000" dirty="0" smtClean="0"/>
              <a:t>64</a:t>
            </a:r>
          </a:p>
          <a:p>
            <a:r>
              <a:rPr lang="en-US" altLang="zh-TW" sz="2000" dirty="0" smtClean="0"/>
              <a:t>/u2 </a:t>
            </a:r>
            <a:r>
              <a:rPr lang="en-US" altLang="zh-TW" sz="2000" dirty="0"/>
              <a:t>-</a:t>
            </a:r>
            <a:r>
              <a:rPr lang="en-US" altLang="zh-TW" sz="2000" dirty="0" err="1"/>
              <a:t>maproot</a:t>
            </a:r>
            <a:r>
              <a:rPr lang="en-US" altLang="zh-TW" sz="2000" dirty="0"/>
              <a:t>=root </a:t>
            </a:r>
            <a:r>
              <a:rPr lang="en-US" altLang="zh-TW" sz="2000" dirty="0" smtClean="0"/>
              <a:t>friends</a:t>
            </a:r>
          </a:p>
          <a:p>
            <a:r>
              <a:rPr lang="en-US" altLang="zh-TW" sz="2000" dirty="0" smtClean="0"/>
              <a:t>/u2 </a:t>
            </a:r>
            <a:r>
              <a:rPr lang="en-US" altLang="zh-TW" sz="2000" dirty="0"/>
              <a:t>-</a:t>
            </a:r>
            <a:r>
              <a:rPr lang="en-US" altLang="zh-TW" sz="2000" dirty="0" err="1"/>
              <a:t>alldirs</a:t>
            </a:r>
            <a:r>
              <a:rPr lang="en-US" altLang="zh-TW" sz="2000" dirty="0"/>
              <a:t> -network cis-net -mask </a:t>
            </a:r>
            <a:r>
              <a:rPr lang="en-US" altLang="zh-TW" sz="2000" dirty="0" smtClean="0"/>
              <a:t>cis-mask</a:t>
            </a:r>
          </a:p>
          <a:p>
            <a:r>
              <a:rPr lang="en-US" altLang="zh-TW" sz="2000" dirty="0" smtClean="0"/>
              <a:t>/</a:t>
            </a:r>
            <a:r>
              <a:rPr lang="en-US" altLang="zh-TW" sz="2000" dirty="0" err="1" smtClean="0"/>
              <a:t>cdrom</a:t>
            </a:r>
            <a:r>
              <a:rPr lang="en-US" altLang="zh-TW" sz="2000" dirty="0" smtClean="0"/>
              <a:t> </a:t>
            </a:r>
            <a:r>
              <a:rPr lang="en-US" altLang="zh-TW" sz="2000" dirty="0"/>
              <a:t>-</a:t>
            </a:r>
            <a:r>
              <a:rPr lang="en-US" altLang="zh-TW" sz="2000" dirty="0" err="1"/>
              <a:t>alldirs,quiet,ro</a:t>
            </a:r>
            <a:r>
              <a:rPr lang="en-US" altLang="zh-TW" sz="2000" dirty="0"/>
              <a:t> -network 192.168.33.0 -mask 255.255.255.0 /private -</a:t>
            </a:r>
            <a:r>
              <a:rPr lang="en-US" altLang="zh-TW" sz="2000" dirty="0" smtClean="0"/>
              <a:t>sec=krb5i</a:t>
            </a:r>
          </a:p>
          <a:p>
            <a:r>
              <a:rPr lang="en-US" altLang="zh-TW" sz="2000" dirty="0" smtClean="0"/>
              <a:t>/secret </a:t>
            </a:r>
            <a:r>
              <a:rPr lang="en-US" altLang="zh-TW" sz="2000" dirty="0"/>
              <a:t>-</a:t>
            </a:r>
            <a:r>
              <a:rPr lang="en-US" altLang="zh-TW" sz="2000" dirty="0" smtClean="0"/>
              <a:t>sec=krb5p</a:t>
            </a:r>
          </a:p>
          <a:p>
            <a:r>
              <a:rPr lang="en-US" altLang="zh-TW" sz="2000" dirty="0" smtClean="0"/>
              <a:t>V4: / </a:t>
            </a:r>
            <a:r>
              <a:rPr lang="en-US" altLang="zh-TW" sz="2000" dirty="0"/>
              <a:t>-sec=krb5:krb5i:krb5p -network 131.104.48 -mask </a:t>
            </a:r>
            <a:r>
              <a:rPr lang="en-US" altLang="zh-TW" sz="2000" dirty="0" smtClean="0"/>
              <a:t>255.255.255.0</a:t>
            </a:r>
          </a:p>
          <a:p>
            <a:r>
              <a:rPr lang="en-US" altLang="zh-TW" sz="2000" dirty="0" smtClean="0"/>
              <a:t>V4</a:t>
            </a:r>
            <a:r>
              <a:rPr lang="en-US" altLang="zh-TW" sz="2000" dirty="0"/>
              <a:t>: / -sec=sys:krb5:krb5i:krb5p </a:t>
            </a:r>
            <a:r>
              <a:rPr lang="en-US" altLang="zh-TW" sz="2000" dirty="0" err="1"/>
              <a:t>grumpy.cis.uoguelph.ca</a:t>
            </a:r>
            <a:endParaRPr kumimoji="1"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5829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Components of NFS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-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Server-side NFS (Linux.1)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Exporting filesystem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/</a:t>
            </a:r>
            <a:r>
              <a:rPr lang="en-US" altLang="zh-TW" dirty="0" err="1" smtClean="0">
                <a:ea typeface="新細明體" pitchFamily="18" charset="-120"/>
              </a:rPr>
              <a:t>etc</a:t>
            </a:r>
            <a:r>
              <a:rPr lang="en-US" altLang="zh-TW" dirty="0" smtClean="0">
                <a:ea typeface="新細明體" pitchFamily="18" charset="-120"/>
              </a:rPr>
              <a:t>/exports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Format: </a:t>
            </a:r>
            <a:r>
              <a:rPr lang="en-US" altLang="zh-TW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pitchFamily="18" charset="-120"/>
              </a:rPr>
              <a:t>directory  client-list-with-option 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Ex: /home1  ccbsd5(</a:t>
            </a:r>
            <a:r>
              <a:rPr lang="en-US" altLang="zh-TW" dirty="0" err="1" smtClean="0">
                <a:ea typeface="新細明體" pitchFamily="18" charset="-120"/>
              </a:rPr>
              <a:t>ro</a:t>
            </a:r>
            <a:r>
              <a:rPr lang="en-US" altLang="zh-TW" dirty="0" smtClean="0">
                <a:ea typeface="新細明體" pitchFamily="18" charset="-120"/>
              </a:rPr>
              <a:t>)</a:t>
            </a:r>
          </a:p>
        </p:txBody>
      </p:sp>
      <p:graphicFrame>
        <p:nvGraphicFramePr>
          <p:cNvPr id="20578" name="Group 98"/>
          <p:cNvGraphicFramePr>
            <a:graphicFrameLocks noGrp="1"/>
          </p:cNvGraphicFramePr>
          <p:nvPr>
            <p:ph sz="half" idx="4294967295"/>
          </p:nvPr>
        </p:nvGraphicFramePr>
        <p:xfrm>
          <a:off x="914400" y="3276600"/>
          <a:ext cx="8077200" cy="1676400"/>
        </p:xfrm>
        <a:graphic>
          <a:graphicData uri="http://schemas.openxmlformats.org/drawingml/2006/table">
            <a:tbl>
              <a:tblPr/>
              <a:tblGrid>
                <a:gridCol w="1828800"/>
                <a:gridCol w="6248400"/>
              </a:tblGrid>
              <a:tr h="169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Client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169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hostname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Host name (ex: mailgate ccserv)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@netgroup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NIS netgroups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ipaddr/mask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CIDR-style specification (ex: 140.113.235.2/24)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Wild cards * 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FQND with wild cards (ex: ccbsd*.csie.nctu.edu.tw)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Components of NFS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-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Server-side NFS (Linux.2)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3802063" cy="46482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zh-TW" sz="2000" smtClean="0">
                <a:ea typeface="新細明體" charset="-120"/>
              </a:rPr>
              <a:t> </a:t>
            </a:r>
          </a:p>
        </p:txBody>
      </p:sp>
      <p:graphicFrame>
        <p:nvGraphicFramePr>
          <p:cNvPr id="30846" name="Group 126"/>
          <p:cNvGraphicFramePr>
            <a:graphicFrameLocks noGrp="1"/>
          </p:cNvGraphicFramePr>
          <p:nvPr>
            <p:ph sz="quarter" idx="3"/>
          </p:nvPr>
        </p:nvGraphicFramePr>
        <p:xfrm>
          <a:off x="1143000" y="1600200"/>
          <a:ext cx="7391400" cy="4876803"/>
        </p:xfrm>
        <a:graphic>
          <a:graphicData uri="http://schemas.openxmlformats.org/drawingml/2006/table">
            <a:tbl>
              <a:tblPr/>
              <a:tblGrid>
                <a:gridCol w="2057400"/>
                <a:gridCol w="5334000"/>
              </a:tblGrid>
              <a:tr h="335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Option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35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ro,rw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Read-only, Read-write (default)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rw=list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Hosts in the list can do rw, others ro only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root_squash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Maps UID 0 and GID 0 to the value of anonuid and anongid (default)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no_root_squash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Allow root access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all_squash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Maps all UID and GID to anonymous one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subtree_check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Check that the accessed file is in the appropriate filesystem and in the exported tree.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no_subtree_check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Disables subtree checking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anonuid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=xxx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Related to 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root_squash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anongid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=xxx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Related to 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root_squash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secure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Require remote access from privileged port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insecure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Allow remote access from any port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noaccess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Prevent access to this 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dir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and it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’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 subdir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Components of NFS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-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Server-side NFS (Linux.3)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 smtClean="0">
                <a:ea typeface="新細明體" charset="-120"/>
              </a:rPr>
              <a:t>Example of /</a:t>
            </a:r>
            <a:r>
              <a:rPr lang="en-US" altLang="zh-TW" sz="2000" dirty="0" err="1" smtClean="0">
                <a:ea typeface="新細明體" charset="-120"/>
              </a:rPr>
              <a:t>etc</a:t>
            </a:r>
            <a:r>
              <a:rPr lang="en-US" altLang="zh-TW" sz="2000" dirty="0" smtClean="0">
                <a:ea typeface="新細明體" charset="-120"/>
              </a:rPr>
              <a:t>/exports</a:t>
            </a:r>
          </a:p>
          <a:p>
            <a:pPr eaLnBrk="1" hangingPunct="1"/>
            <a:endParaRPr lang="en-US" altLang="zh-TW" sz="2000" dirty="0" smtClean="0">
              <a:ea typeface="新細明體" charset="-120"/>
            </a:endParaRPr>
          </a:p>
          <a:p>
            <a:pPr eaLnBrk="1" hangingPunct="1"/>
            <a:endParaRPr lang="en-US" altLang="zh-TW" sz="2000" dirty="0" smtClean="0">
              <a:ea typeface="新細明體" charset="-120"/>
            </a:endParaRPr>
          </a:p>
          <a:p>
            <a:pPr eaLnBrk="1" hangingPunct="1"/>
            <a:endParaRPr lang="en-US" altLang="zh-TW" sz="2000" dirty="0" smtClean="0">
              <a:ea typeface="新細明體" charset="-120"/>
            </a:endParaRPr>
          </a:p>
          <a:p>
            <a:pPr eaLnBrk="1" hangingPunct="1"/>
            <a:endParaRPr lang="en-US" altLang="zh-TW" sz="2000" dirty="0" smtClean="0">
              <a:ea typeface="新細明體" charset="-120"/>
            </a:endParaRPr>
          </a:p>
          <a:p>
            <a:pPr eaLnBrk="1" hangingPunct="1"/>
            <a:r>
              <a:rPr lang="en-US" altLang="zh-TW" sz="2000" dirty="0" smtClean="0">
                <a:ea typeface="新細明體" charset="-120"/>
              </a:rPr>
              <a:t>Run /</a:t>
            </a:r>
            <a:r>
              <a:rPr lang="en-US" altLang="zh-TW" sz="2000" dirty="0" err="1" smtClean="0">
                <a:ea typeface="新細明體" charset="-120"/>
              </a:rPr>
              <a:t>usr</a:t>
            </a:r>
            <a:r>
              <a:rPr lang="en-US" altLang="zh-TW" sz="2000" dirty="0" smtClean="0">
                <a:ea typeface="新細明體" charset="-120"/>
              </a:rPr>
              <a:t>/</a:t>
            </a:r>
            <a:r>
              <a:rPr lang="en-US" altLang="zh-TW" sz="2000" dirty="0" err="1" smtClean="0">
                <a:ea typeface="新細明體" charset="-120"/>
              </a:rPr>
              <a:t>sbin</a:t>
            </a:r>
            <a:r>
              <a:rPr lang="en-US" altLang="zh-TW" sz="2000" dirty="0" smtClean="0">
                <a:ea typeface="新細明體" charset="-120"/>
              </a:rPr>
              <a:t>/</a:t>
            </a:r>
            <a:r>
              <a:rPr lang="en-US" altLang="zh-TW" sz="2000" dirty="0" err="1" smtClean="0">
                <a:ea typeface="新細明體" charset="-120"/>
              </a:rPr>
              <a:t>exportfs</a:t>
            </a:r>
            <a:endParaRPr lang="en-US" altLang="zh-TW" sz="2000" dirty="0" smtClean="0">
              <a:ea typeface="新細明體" charset="-120"/>
            </a:endParaRPr>
          </a:p>
          <a:p>
            <a:pPr lvl="1" eaLnBrk="1" hangingPunct="1"/>
            <a:r>
              <a:rPr lang="en-US" altLang="zh-TW" sz="1800" dirty="0" smtClean="0">
                <a:ea typeface="新細明體" charset="-120"/>
              </a:rPr>
              <a:t>% /</a:t>
            </a:r>
            <a:r>
              <a:rPr lang="en-US" altLang="zh-TW" sz="1800" dirty="0" err="1" smtClean="0">
                <a:ea typeface="新細明體" charset="-120"/>
              </a:rPr>
              <a:t>usr</a:t>
            </a:r>
            <a:r>
              <a:rPr lang="en-US" altLang="zh-TW" sz="1800" dirty="0" smtClean="0">
                <a:ea typeface="新細明體" charset="-120"/>
              </a:rPr>
              <a:t>/</a:t>
            </a:r>
            <a:r>
              <a:rPr lang="en-US" altLang="zh-TW" sz="1800" dirty="0" err="1" smtClean="0">
                <a:ea typeface="新細明體" charset="-120"/>
              </a:rPr>
              <a:t>sbin</a:t>
            </a:r>
            <a:r>
              <a:rPr lang="en-US" altLang="zh-TW" sz="1800" dirty="0" smtClean="0">
                <a:ea typeface="新細明體" charset="-120"/>
              </a:rPr>
              <a:t>/</a:t>
            </a:r>
            <a:r>
              <a:rPr lang="en-US" altLang="zh-TW" sz="1800" dirty="0" err="1" smtClean="0">
                <a:ea typeface="新細明體" charset="-120"/>
              </a:rPr>
              <a:t>exportfs</a:t>
            </a:r>
            <a:r>
              <a:rPr lang="en-US" altLang="zh-TW" sz="1800" dirty="0" smtClean="0">
                <a:ea typeface="新細明體" charset="-120"/>
              </a:rPr>
              <a:t> </a:t>
            </a:r>
            <a:r>
              <a:rPr lang="en-US" altLang="zh-TW" sz="1800" dirty="0" smtClean="0">
                <a:latin typeface="Times" charset="0"/>
                <a:ea typeface="新細明體" charset="-120"/>
              </a:rPr>
              <a:t>-</a:t>
            </a:r>
            <a:r>
              <a:rPr lang="en-US" altLang="zh-TW" sz="1800" dirty="0" smtClean="0">
                <a:ea typeface="新細明體" charset="-120"/>
              </a:rPr>
              <a:t>a</a:t>
            </a:r>
          </a:p>
          <a:p>
            <a:pPr lvl="2" eaLnBrk="1" hangingPunct="1"/>
            <a:r>
              <a:rPr lang="en-US" altLang="zh-TW" sz="1600" dirty="0" smtClean="0">
                <a:ea typeface="新細明體" charset="-120"/>
              </a:rPr>
              <a:t>Maintain /</a:t>
            </a:r>
            <a:r>
              <a:rPr lang="en-US" altLang="zh-TW" sz="1600" dirty="0" err="1" smtClean="0">
                <a:ea typeface="新細明體" charset="-120"/>
              </a:rPr>
              <a:t>var</a:t>
            </a:r>
            <a:r>
              <a:rPr lang="en-US" altLang="zh-TW" sz="1600" dirty="0" smtClean="0">
                <a:ea typeface="新細明體" charset="-120"/>
              </a:rPr>
              <a:t>/lib/</a:t>
            </a:r>
            <a:r>
              <a:rPr lang="en-US" altLang="zh-TW" sz="1600" dirty="0" err="1" smtClean="0">
                <a:ea typeface="新細明體" charset="-120"/>
              </a:rPr>
              <a:t>nfs</a:t>
            </a:r>
            <a:r>
              <a:rPr lang="en-US" altLang="zh-TW" sz="1600" dirty="0" smtClean="0">
                <a:ea typeface="新細明體" charset="-120"/>
              </a:rPr>
              <a:t>/</a:t>
            </a:r>
            <a:r>
              <a:rPr lang="en-US" altLang="zh-TW" sz="1600" dirty="0" err="1" smtClean="0">
                <a:ea typeface="新細明體" charset="-120"/>
              </a:rPr>
              <a:t>xtab</a:t>
            </a:r>
            <a:r>
              <a:rPr lang="en-US" altLang="zh-TW" sz="1600" dirty="0" smtClean="0">
                <a:ea typeface="新細明體" charset="-120"/>
              </a:rPr>
              <a:t> table which is read by </a:t>
            </a:r>
            <a:r>
              <a:rPr lang="en-US" altLang="zh-TW" sz="1600" dirty="0" err="1" smtClean="0">
                <a:ea typeface="新細明體" charset="-120"/>
              </a:rPr>
              <a:t>mountd</a:t>
            </a:r>
            <a:endParaRPr lang="en-US" altLang="zh-TW" sz="1600" dirty="0" smtClean="0">
              <a:ea typeface="新細明體" charset="-12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295400" y="1752600"/>
            <a:ext cx="6045200" cy="15700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/home1		</a:t>
            </a:r>
            <a:r>
              <a:rPr lang="en-US" altLang="zh-TW" sz="1600" dirty="0" err="1">
                <a:latin typeface="+mn-lt"/>
                <a:ea typeface="新細明體" panose="02020500000000000000" pitchFamily="18" charset="-120"/>
              </a:rPr>
              <a:t>ccsun</a:t>
            </a: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*.</a:t>
            </a:r>
            <a:r>
              <a:rPr lang="en-US" altLang="zh-TW" sz="1600" dirty="0" err="1">
                <a:latin typeface="+mn-lt"/>
                <a:ea typeface="新細明體" panose="02020500000000000000" pitchFamily="18" charset="-120"/>
              </a:rPr>
              <a:t>csie.nctu.eud.tw</a:t>
            </a: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(</a:t>
            </a:r>
            <a:r>
              <a:rPr lang="en-US" altLang="zh-TW" sz="1600" dirty="0" err="1">
                <a:latin typeface="+mn-lt"/>
                <a:ea typeface="新細明體" panose="02020500000000000000" pitchFamily="18" charset="-120"/>
              </a:rPr>
              <a:t>rw</a:t>
            </a: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)</a:t>
            </a:r>
          </a:p>
          <a:p>
            <a:pPr>
              <a:defRPr/>
            </a:pP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/home2		@</a:t>
            </a:r>
            <a:r>
              <a:rPr lang="en-US" altLang="zh-TW" sz="1600" dirty="0" err="1">
                <a:latin typeface="+mn-lt"/>
                <a:ea typeface="新細明體" panose="02020500000000000000" pitchFamily="18" charset="-120"/>
              </a:rPr>
              <a:t>sun_cc_csie</a:t>
            </a: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(</a:t>
            </a:r>
            <a:r>
              <a:rPr lang="en-US" altLang="zh-TW" sz="1600" dirty="0" err="1">
                <a:latin typeface="+mn-lt"/>
                <a:ea typeface="新細明體" panose="02020500000000000000" pitchFamily="18" charset="-120"/>
              </a:rPr>
              <a:t>ro</a:t>
            </a: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)  dragon(</a:t>
            </a:r>
            <a:r>
              <a:rPr lang="en-US" altLang="zh-TW" sz="1600" dirty="0" err="1">
                <a:latin typeface="+mn-lt"/>
                <a:ea typeface="新細明體" panose="02020500000000000000" pitchFamily="18" charset="-120"/>
              </a:rPr>
              <a:t>rw,no_root_squash</a:t>
            </a: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)</a:t>
            </a:r>
          </a:p>
          <a:p>
            <a:pPr>
              <a:defRPr/>
            </a:pP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/home		ccpc1(</a:t>
            </a:r>
            <a:r>
              <a:rPr lang="en-US" altLang="zh-TW" sz="1600" dirty="0" err="1">
                <a:latin typeface="+mn-lt"/>
                <a:ea typeface="新細明體" panose="02020500000000000000" pitchFamily="18" charset="-120"/>
              </a:rPr>
              <a:t>rw,all_squash,anonuid</a:t>
            </a: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=150,anongid=100)</a:t>
            </a:r>
          </a:p>
          <a:p>
            <a:pPr>
              <a:defRPr/>
            </a:pP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/ftp/pub		(</a:t>
            </a:r>
            <a:r>
              <a:rPr lang="en-US" altLang="zh-TW" sz="1600" dirty="0" err="1">
                <a:latin typeface="+mn-lt"/>
                <a:ea typeface="新細明體" panose="02020500000000000000" pitchFamily="18" charset="-120"/>
              </a:rPr>
              <a:t>ro,insecure,all_squash</a:t>
            </a: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)</a:t>
            </a:r>
          </a:p>
          <a:p>
            <a:pPr>
              <a:defRPr/>
            </a:pP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/users		*.</a:t>
            </a:r>
            <a:r>
              <a:rPr lang="en-US" altLang="zh-TW" sz="1600" dirty="0" err="1">
                <a:latin typeface="+mn-lt"/>
                <a:ea typeface="新細明體" panose="02020500000000000000" pitchFamily="18" charset="-120"/>
              </a:rPr>
              <a:t>xor.com</a:t>
            </a: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(</a:t>
            </a:r>
            <a:r>
              <a:rPr lang="en-US" altLang="zh-TW" sz="1600" dirty="0" err="1">
                <a:latin typeface="+mn-lt"/>
                <a:ea typeface="新細明體" panose="02020500000000000000" pitchFamily="18" charset="-120"/>
              </a:rPr>
              <a:t>rw</a:t>
            </a: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)</a:t>
            </a:r>
          </a:p>
          <a:p>
            <a:pPr>
              <a:defRPr/>
            </a:pP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/users/</a:t>
            </a:r>
            <a:r>
              <a:rPr lang="en-US" altLang="zh-TW" sz="1600" dirty="0" err="1">
                <a:latin typeface="+mn-lt"/>
                <a:ea typeface="新細明體" panose="02020500000000000000" pitchFamily="18" charset="-120"/>
              </a:rPr>
              <a:t>evi</a:t>
            </a: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		(</a:t>
            </a:r>
            <a:r>
              <a:rPr lang="en-US" altLang="zh-TW" sz="1600" dirty="0" err="1">
                <a:latin typeface="+mn-lt"/>
                <a:ea typeface="新細明體" panose="02020500000000000000" pitchFamily="18" charset="-120"/>
              </a:rPr>
              <a:t>noaccess</a:t>
            </a: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Components of NFS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-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Server-side NFS (Solaris.1)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 smtClean="0">
                <a:ea typeface="新細明體" charset="-120"/>
              </a:rPr>
              <a:t>Exporting filesystem</a:t>
            </a:r>
          </a:p>
          <a:p>
            <a:pPr lvl="1" eaLnBrk="1" hangingPunct="1"/>
            <a:r>
              <a:rPr lang="en-US" altLang="zh-TW" sz="1800" dirty="0" smtClean="0">
                <a:ea typeface="新細明體" charset="-120"/>
              </a:rPr>
              <a:t>/</a:t>
            </a:r>
            <a:r>
              <a:rPr lang="en-US" altLang="zh-TW" sz="1800" dirty="0" err="1" smtClean="0">
                <a:ea typeface="新細明體" charset="-120"/>
              </a:rPr>
              <a:t>etc</a:t>
            </a:r>
            <a:r>
              <a:rPr lang="en-US" altLang="zh-TW" sz="1800" dirty="0" smtClean="0">
                <a:ea typeface="新細明體" charset="-120"/>
              </a:rPr>
              <a:t>/</a:t>
            </a:r>
            <a:r>
              <a:rPr lang="en-US" altLang="zh-TW" sz="1800" dirty="0" err="1" smtClean="0">
                <a:ea typeface="新細明體" charset="-120"/>
              </a:rPr>
              <a:t>dfs</a:t>
            </a:r>
            <a:r>
              <a:rPr lang="en-US" altLang="zh-TW" sz="1800" dirty="0" smtClean="0">
                <a:ea typeface="新細明體" charset="-120"/>
              </a:rPr>
              <a:t>/</a:t>
            </a:r>
            <a:r>
              <a:rPr lang="en-US" altLang="zh-TW" sz="1800" dirty="0" err="1" smtClean="0">
                <a:ea typeface="新細明體" charset="-120"/>
              </a:rPr>
              <a:t>dfstab</a:t>
            </a:r>
            <a:endParaRPr lang="en-US" altLang="zh-TW" sz="1800" dirty="0" smtClean="0">
              <a:ea typeface="新細明體" charset="-120"/>
            </a:endParaRPr>
          </a:p>
          <a:p>
            <a:pPr lvl="1" eaLnBrk="1" hangingPunct="1"/>
            <a:r>
              <a:rPr lang="en-US" altLang="zh-TW" sz="1800" dirty="0" smtClean="0">
                <a:ea typeface="新細明體" charset="-120"/>
              </a:rPr>
              <a:t>Each line will execute </a:t>
            </a:r>
            <a:r>
              <a:rPr lang="en-US" altLang="zh-TW" sz="1800" dirty="0" smtClean="0">
                <a:latin typeface="Times" charset="0"/>
                <a:ea typeface="新細明體" charset="-120"/>
              </a:rPr>
              <a:t>“</a:t>
            </a:r>
            <a:r>
              <a:rPr lang="en-US" altLang="zh-TW" sz="1800" dirty="0" smtClean="0">
                <a:ea typeface="新細明體" charset="-120"/>
              </a:rPr>
              <a:t>share</a:t>
            </a:r>
            <a:r>
              <a:rPr lang="en-US" altLang="zh-TW" sz="1800" dirty="0" smtClean="0">
                <a:latin typeface="Times" charset="0"/>
                <a:ea typeface="新細明體" charset="-120"/>
              </a:rPr>
              <a:t>”</a:t>
            </a:r>
            <a:r>
              <a:rPr lang="en-US" altLang="zh-TW" sz="1800" dirty="0" smtClean="0">
                <a:ea typeface="新細明體" charset="-120"/>
              </a:rPr>
              <a:t> command to export one NFS</a:t>
            </a:r>
          </a:p>
          <a:p>
            <a:pPr lvl="2" eaLnBrk="1" hangingPunct="1"/>
            <a:r>
              <a:rPr lang="en-US" altLang="zh-TW" sz="1400" dirty="0" smtClean="0">
                <a:ea typeface="新細明體" charset="-120"/>
              </a:rPr>
              <a:t>[format] share </a:t>
            </a:r>
            <a:r>
              <a:rPr lang="en-US" altLang="zh-TW" sz="1400" dirty="0" smtClean="0">
                <a:latin typeface="Verdana" pitchFamily="34" charset="0"/>
                <a:ea typeface="新細明體" charset="-120"/>
              </a:rPr>
              <a:t>-</a:t>
            </a:r>
            <a:r>
              <a:rPr lang="en-US" altLang="zh-TW" sz="1400" dirty="0" smtClean="0">
                <a:ea typeface="新細明體" charset="-120"/>
              </a:rPr>
              <a:t>F </a:t>
            </a:r>
            <a:r>
              <a:rPr lang="en-US" altLang="zh-TW" sz="1400" dirty="0" err="1" smtClean="0">
                <a:ea typeface="新細明體" charset="-120"/>
              </a:rPr>
              <a:t>nfs</a:t>
            </a:r>
            <a:r>
              <a:rPr lang="en-US" altLang="zh-TW" sz="1400" dirty="0" smtClean="0">
                <a:ea typeface="新細明體" charset="-120"/>
              </a:rPr>
              <a:t> </a:t>
            </a:r>
            <a:r>
              <a:rPr lang="en-US" altLang="zh-TW" sz="1400" dirty="0" smtClean="0">
                <a:latin typeface="Verdana" pitchFamily="34" charset="0"/>
                <a:ea typeface="新細明體" charset="-120"/>
              </a:rPr>
              <a:t>-</a:t>
            </a:r>
            <a:r>
              <a:rPr lang="en-US" altLang="zh-TW" sz="1400" dirty="0" smtClean="0">
                <a:ea typeface="新細明體" charset="-120"/>
              </a:rPr>
              <a:t>o option-list directory</a:t>
            </a:r>
          </a:p>
          <a:p>
            <a:pPr lvl="2" eaLnBrk="1" hangingPunct="1"/>
            <a:r>
              <a:rPr lang="en-US" altLang="zh-TW" sz="1400" dirty="0" smtClean="0">
                <a:ea typeface="新細明體" charset="-120"/>
              </a:rPr>
              <a:t>Ex: share </a:t>
            </a:r>
            <a:r>
              <a:rPr lang="en-US" altLang="zh-TW" sz="1400" dirty="0" smtClean="0">
                <a:latin typeface="Verdana" pitchFamily="34" charset="0"/>
                <a:ea typeface="新細明體" charset="-120"/>
              </a:rPr>
              <a:t>-</a:t>
            </a:r>
            <a:r>
              <a:rPr lang="en-US" altLang="zh-TW" sz="1400" dirty="0" smtClean="0">
                <a:ea typeface="新細明體" charset="-120"/>
              </a:rPr>
              <a:t>F </a:t>
            </a:r>
            <a:r>
              <a:rPr lang="en-US" altLang="zh-TW" sz="1400" dirty="0" err="1" smtClean="0">
                <a:ea typeface="新細明體" charset="-120"/>
              </a:rPr>
              <a:t>nfs</a:t>
            </a:r>
            <a:r>
              <a:rPr lang="en-US" altLang="zh-TW" sz="1400" dirty="0" smtClean="0">
                <a:ea typeface="新細明體" charset="-120"/>
              </a:rPr>
              <a:t> </a:t>
            </a:r>
            <a:r>
              <a:rPr lang="en-US" altLang="zh-TW" sz="1400" dirty="0" smtClean="0">
                <a:latin typeface="Verdana" pitchFamily="34" charset="0"/>
                <a:ea typeface="新細明體" charset="-120"/>
              </a:rPr>
              <a:t>-</a:t>
            </a:r>
            <a:r>
              <a:rPr lang="en-US" altLang="zh-TW" sz="1400" dirty="0" smtClean="0">
                <a:ea typeface="新細明體" charset="-120"/>
              </a:rPr>
              <a:t>o rw=ccbsd5.csie.nctu.edu.tw /home2</a:t>
            </a:r>
          </a:p>
          <a:p>
            <a:pPr eaLnBrk="1" hangingPunct="1"/>
            <a:r>
              <a:rPr lang="en-US" altLang="zh-TW" sz="2000" dirty="0" smtClean="0">
                <a:ea typeface="新細明體" charset="-120"/>
              </a:rPr>
              <a:t>Run </a:t>
            </a:r>
            <a:r>
              <a:rPr lang="en-US" altLang="zh-TW" sz="2000" dirty="0" err="1" smtClean="0">
                <a:ea typeface="新細明體" charset="-120"/>
              </a:rPr>
              <a:t>shareall</a:t>
            </a:r>
            <a:r>
              <a:rPr lang="en-US" altLang="zh-TW" sz="2000" dirty="0" smtClean="0">
                <a:ea typeface="新細明體" charset="-120"/>
              </a:rPr>
              <a:t> command</a:t>
            </a:r>
          </a:p>
          <a:p>
            <a:pPr lvl="1" eaLnBrk="1" hangingPunct="1"/>
            <a:r>
              <a:rPr lang="en-US" altLang="zh-TW" sz="1800" dirty="0" smtClean="0">
                <a:ea typeface="新細明體" charset="-120"/>
              </a:rPr>
              <a:t>% /</a:t>
            </a:r>
            <a:r>
              <a:rPr lang="en-US" altLang="zh-TW" sz="1800" dirty="0" err="1" smtClean="0">
                <a:ea typeface="新細明體" charset="-120"/>
              </a:rPr>
              <a:t>usr</a:t>
            </a:r>
            <a:r>
              <a:rPr lang="en-US" altLang="zh-TW" sz="1800" dirty="0" smtClean="0">
                <a:ea typeface="新細明體" charset="-120"/>
              </a:rPr>
              <a:t>/</a:t>
            </a:r>
            <a:r>
              <a:rPr lang="en-US" altLang="zh-TW" sz="1800" dirty="0" err="1" smtClean="0">
                <a:ea typeface="新細明體" charset="-120"/>
              </a:rPr>
              <a:t>sbin</a:t>
            </a:r>
            <a:r>
              <a:rPr lang="en-US" altLang="zh-TW" sz="1800" dirty="0" smtClean="0">
                <a:ea typeface="新細明體" charset="-120"/>
              </a:rPr>
              <a:t>/</a:t>
            </a:r>
            <a:r>
              <a:rPr lang="en-US" altLang="zh-TW" sz="1800" dirty="0" err="1" smtClean="0">
                <a:ea typeface="新細明體" charset="-120"/>
              </a:rPr>
              <a:t>shareall</a:t>
            </a:r>
            <a:endParaRPr lang="en-US" altLang="zh-TW" sz="1800" dirty="0" smtClean="0">
              <a:ea typeface="新細明體" charset="-120"/>
            </a:endParaRPr>
          </a:p>
        </p:txBody>
      </p:sp>
      <p:graphicFrame>
        <p:nvGraphicFramePr>
          <p:cNvPr id="37964" name="Group 76"/>
          <p:cNvGraphicFramePr>
            <a:graphicFrameLocks noGrp="1"/>
          </p:cNvGraphicFramePr>
          <p:nvPr>
            <p:ph sz="half" idx="4294967295"/>
          </p:nvPr>
        </p:nvGraphicFramePr>
        <p:xfrm>
          <a:off x="1066800" y="4191000"/>
          <a:ext cx="7848600" cy="1706561"/>
        </p:xfrm>
        <a:graphic>
          <a:graphicData uri="http://schemas.openxmlformats.org/drawingml/2006/table">
            <a:tbl>
              <a:tblPr/>
              <a:tblGrid>
                <a:gridCol w="1949450"/>
                <a:gridCol w="5899150"/>
              </a:tblGrid>
              <a:tr h="335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Client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35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hostname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Host name (ex: mailgate ccserv)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netgroup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NIS netgroups 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IP networks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@CIDR-style specification (ex: @140.113.235.2/24)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DNS domains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.xxx.yyy any host within the domain (ex: .nctu.edu.tw)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78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Components of NFS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-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Server-side NFS (Solaris.2)</a:t>
            </a:r>
          </a:p>
        </p:txBody>
      </p:sp>
      <p:graphicFrame>
        <p:nvGraphicFramePr>
          <p:cNvPr id="39991" name="Group 55"/>
          <p:cNvGraphicFramePr>
            <a:graphicFrameLocks noGrp="1"/>
          </p:cNvGraphicFramePr>
          <p:nvPr>
            <p:ph idx="1"/>
          </p:nvPr>
        </p:nvGraphicFramePr>
        <p:xfrm>
          <a:off x="990600" y="1524000"/>
          <a:ext cx="7772400" cy="3744913"/>
        </p:xfrm>
        <a:graphic>
          <a:graphicData uri="http://schemas.openxmlformats.org/drawingml/2006/table">
            <a:tbl>
              <a:tblPr/>
              <a:tblGrid>
                <a:gridCol w="1981200"/>
                <a:gridCol w="579120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Option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ro,rw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Read-only to all, Read-write to 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ro=list, rw=list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Hosts in the list can do ro/rw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root=list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Lists hosts permitted to access this filesystem as root. Otherwise, root access from a client is equivalent to by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“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nobody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”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anon=xxx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Specify the UID to which root is remapped. Default is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“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nobody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”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anongid=xxx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Related to root_squash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nosub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Forbids clients to mount subdirectories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nosuid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Prevents setuid and setgid from being created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Components of NFS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-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Server-side NFS (3)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 err="1" smtClean="0">
                <a:ea typeface="新細明體" charset="-120"/>
              </a:rPr>
              <a:t>nfsd</a:t>
            </a:r>
            <a:r>
              <a:rPr lang="en-US" altLang="zh-TW" sz="2000" dirty="0" smtClean="0">
                <a:ea typeface="新細明體" charset="-120"/>
              </a:rPr>
              <a:t> daemon</a:t>
            </a:r>
          </a:p>
          <a:p>
            <a:pPr lvl="1" eaLnBrk="1" hangingPunct="1"/>
            <a:r>
              <a:rPr lang="en-US" altLang="zh-TW" sz="1800" dirty="0" smtClean="0">
                <a:ea typeface="新細明體" charset="-120"/>
              </a:rPr>
              <a:t>Handle NFS file access request from NFS clients</a:t>
            </a:r>
          </a:p>
          <a:p>
            <a:pPr lvl="1" eaLnBrk="1" hangingPunct="1"/>
            <a:r>
              <a:rPr lang="en-US" altLang="zh-TW" sz="1800" dirty="0" smtClean="0">
                <a:solidFill>
                  <a:srgbClr val="FF0000"/>
                </a:solidFill>
                <a:ea typeface="新細明體" charset="-120"/>
              </a:rPr>
              <a:t>Number of </a:t>
            </a:r>
            <a:r>
              <a:rPr lang="en-US" altLang="zh-TW" sz="1800" dirty="0" err="1" smtClean="0">
                <a:solidFill>
                  <a:srgbClr val="FF0000"/>
                </a:solidFill>
                <a:ea typeface="新細明體" charset="-120"/>
              </a:rPr>
              <a:t>nfsd</a:t>
            </a:r>
            <a:r>
              <a:rPr lang="en-US" altLang="zh-TW" sz="1800" dirty="0" smtClean="0">
                <a:solidFill>
                  <a:srgbClr val="FF0000"/>
                </a:solidFill>
                <a:ea typeface="新細明體" charset="-120"/>
              </a:rPr>
              <a:t> is important</a:t>
            </a:r>
          </a:p>
          <a:p>
            <a:pPr lvl="2" eaLnBrk="1" hangingPunct="1"/>
            <a:r>
              <a:rPr lang="en-US" altLang="zh-TW" sz="1600" dirty="0" smtClean="0">
                <a:ea typeface="新細明體" charset="-120"/>
              </a:rPr>
              <a:t>Too small, some NFS request may be not served</a:t>
            </a:r>
          </a:p>
          <a:p>
            <a:pPr lvl="2" eaLnBrk="1" hangingPunct="1"/>
            <a:r>
              <a:rPr lang="en-US" altLang="zh-TW" sz="1600" dirty="0" smtClean="0">
                <a:ea typeface="新細明體" charset="-120"/>
              </a:rPr>
              <a:t>Too large, load will be high</a:t>
            </a:r>
          </a:p>
          <a:p>
            <a:pPr eaLnBrk="1" hangingPunct="1"/>
            <a:r>
              <a:rPr lang="en-US" altLang="zh-TW" sz="2000" dirty="0" smtClean="0">
                <a:ea typeface="新細明體" charset="-120"/>
              </a:rPr>
              <a:t>In FreeBSD</a:t>
            </a:r>
          </a:p>
          <a:p>
            <a:pPr lvl="1" eaLnBrk="1" hangingPunct="1"/>
            <a:r>
              <a:rPr lang="en-US" altLang="zh-TW" sz="1800" dirty="0" smtClean="0">
                <a:ea typeface="新細明體" charset="-120"/>
              </a:rPr>
              <a:t>Specify </a:t>
            </a:r>
            <a:r>
              <a:rPr lang="en-US" altLang="zh-TW" sz="1800" dirty="0" err="1" smtClean="0">
                <a:ea typeface="新細明體" charset="-120"/>
              </a:rPr>
              <a:t>nfsd</a:t>
            </a:r>
            <a:r>
              <a:rPr lang="en-US" altLang="zh-TW" sz="1800" dirty="0" smtClean="0">
                <a:ea typeface="新細明體" charset="-120"/>
              </a:rPr>
              <a:t> options in /</a:t>
            </a:r>
            <a:r>
              <a:rPr lang="en-US" altLang="zh-TW" sz="1800" dirty="0" err="1" smtClean="0">
                <a:ea typeface="新細明體" charset="-120"/>
              </a:rPr>
              <a:t>etc</a:t>
            </a:r>
            <a:r>
              <a:rPr lang="en-US" altLang="zh-TW" sz="1800" dirty="0" smtClean="0">
                <a:ea typeface="新細明體" charset="-120"/>
              </a:rPr>
              <a:t>/</a:t>
            </a:r>
            <a:r>
              <a:rPr lang="en-US" altLang="zh-TW" sz="1800" dirty="0" err="1" smtClean="0">
                <a:ea typeface="新細明體" charset="-120"/>
              </a:rPr>
              <a:t>rc.conf</a:t>
            </a:r>
            <a:endParaRPr lang="en-US" altLang="zh-TW" sz="1800" dirty="0" smtClean="0">
              <a:ea typeface="新細明體" charset="-120"/>
            </a:endParaRPr>
          </a:p>
          <a:p>
            <a:pPr lvl="2" eaLnBrk="1" hangingPunct="1"/>
            <a:r>
              <a:rPr lang="en-US" altLang="zh-TW" sz="1600" dirty="0" err="1" smtClean="0">
                <a:ea typeface="新細明體" charset="-120"/>
              </a:rPr>
              <a:t>nfs_server_enable</a:t>
            </a:r>
            <a:r>
              <a:rPr lang="en-US" altLang="zh-TW" sz="1600" dirty="0" smtClean="0">
                <a:ea typeface="新細明體" charset="-120"/>
              </a:rPr>
              <a:t>=</a:t>
            </a:r>
            <a:r>
              <a:rPr lang="en-US" altLang="zh-TW" sz="1600" dirty="0" smtClean="0">
                <a:latin typeface="Verdana" pitchFamily="34" charset="0"/>
                <a:ea typeface="新細明體" charset="-120"/>
              </a:rPr>
              <a:t>“</a:t>
            </a:r>
            <a:r>
              <a:rPr lang="en-US" altLang="zh-TW" sz="1600" dirty="0" smtClean="0">
                <a:ea typeface="新細明體" charset="-120"/>
              </a:rPr>
              <a:t>YES</a:t>
            </a:r>
            <a:r>
              <a:rPr lang="en-US" altLang="zh-TW" sz="1600" dirty="0" smtClean="0">
                <a:latin typeface="Verdana" pitchFamily="34" charset="0"/>
                <a:ea typeface="新細明體" charset="-120"/>
              </a:rPr>
              <a:t>”</a:t>
            </a:r>
            <a:endParaRPr lang="en-US" altLang="zh-TW" sz="1600" dirty="0" smtClean="0">
              <a:ea typeface="新細明體" charset="-120"/>
            </a:endParaRPr>
          </a:p>
          <a:p>
            <a:pPr lvl="2" eaLnBrk="1" hangingPunct="1"/>
            <a:r>
              <a:rPr lang="en-US" altLang="zh-TW" sz="1600" dirty="0" err="1" smtClean="0">
                <a:ea typeface="新細明體" charset="-120"/>
              </a:rPr>
              <a:t>nfs_server_flags</a:t>
            </a:r>
            <a:r>
              <a:rPr lang="en-US" altLang="zh-TW" sz="1600" dirty="0" smtClean="0">
                <a:ea typeface="新細明體" charset="-120"/>
              </a:rPr>
              <a:t>=</a:t>
            </a:r>
            <a:r>
              <a:rPr lang="en-US" altLang="zh-TW" sz="1600" dirty="0" smtClean="0">
                <a:latin typeface="Verdana" pitchFamily="34" charset="0"/>
                <a:ea typeface="新細明體" charset="-120"/>
              </a:rPr>
              <a:t>“</a:t>
            </a:r>
            <a:r>
              <a:rPr lang="en-US" altLang="zh-TW" sz="1600" dirty="0" smtClean="0">
                <a:ea typeface="新細明體" charset="-120"/>
              </a:rPr>
              <a:t>-u </a:t>
            </a:r>
            <a:r>
              <a:rPr lang="en-US" altLang="zh-TW" sz="1600" dirty="0" smtClean="0">
                <a:latin typeface="Verdana" pitchFamily="34" charset="0"/>
                <a:ea typeface="新細明體" charset="-120"/>
              </a:rPr>
              <a:t>-</a:t>
            </a:r>
            <a:r>
              <a:rPr lang="en-US" altLang="zh-TW" sz="1600" dirty="0" smtClean="0">
                <a:ea typeface="新細明體" charset="-120"/>
              </a:rPr>
              <a:t>t </a:t>
            </a:r>
            <a:r>
              <a:rPr lang="en-US" altLang="zh-TW" sz="1600" dirty="0" smtClean="0">
                <a:latin typeface="Verdana" pitchFamily="34" charset="0"/>
                <a:ea typeface="新細明體" charset="-120"/>
              </a:rPr>
              <a:t>-</a:t>
            </a:r>
            <a:r>
              <a:rPr lang="en-US" altLang="zh-TW" sz="1600" dirty="0" smtClean="0">
                <a:ea typeface="新細明體" charset="-120"/>
              </a:rPr>
              <a:t>n 4</a:t>
            </a:r>
            <a:r>
              <a:rPr lang="en-US" altLang="zh-TW" sz="1600" dirty="0" smtClean="0">
                <a:latin typeface="Verdana" pitchFamily="34" charset="0"/>
                <a:ea typeface="新細明體" charset="-120"/>
              </a:rPr>
              <a:t>”</a:t>
            </a:r>
            <a:endParaRPr lang="en-US" altLang="zh-TW" sz="1600" dirty="0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Components of NFS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-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client-side NFS (1)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924800" cy="5029200"/>
          </a:xfrm>
        </p:spPr>
        <p:txBody>
          <a:bodyPr/>
          <a:lstStyle/>
          <a:p>
            <a:pPr eaLnBrk="1" hangingPunct="1"/>
            <a:r>
              <a:rPr lang="en-US" altLang="zh-TW" sz="2000" dirty="0" smtClean="0">
                <a:ea typeface="新細明體" charset="-120"/>
              </a:rPr>
              <a:t>NFS Client</a:t>
            </a:r>
          </a:p>
          <a:p>
            <a:pPr lvl="1" eaLnBrk="1" hangingPunct="1"/>
            <a:r>
              <a:rPr lang="en-US" altLang="zh-TW" sz="1800" dirty="0" smtClean="0">
                <a:ea typeface="新細明體" charset="-120"/>
              </a:rPr>
              <a:t>Mount NFS filesystem first</a:t>
            </a:r>
          </a:p>
          <a:p>
            <a:pPr lvl="1" eaLnBrk="1" hangingPunct="1"/>
            <a:r>
              <a:rPr lang="en-US" altLang="zh-TW" sz="1800" dirty="0" smtClean="0">
                <a:ea typeface="新細明體" charset="-120"/>
              </a:rPr>
              <a:t>Access file under NFS filesystem</a:t>
            </a:r>
          </a:p>
          <a:p>
            <a:pPr eaLnBrk="1" hangingPunct="1"/>
            <a:r>
              <a:rPr lang="en-US" altLang="zh-TW" sz="2000" dirty="0" smtClean="0">
                <a:ea typeface="新細明體" charset="-120"/>
              </a:rPr>
              <a:t>mount command</a:t>
            </a:r>
          </a:p>
          <a:p>
            <a:pPr lvl="1" eaLnBrk="1" hangingPunct="1"/>
            <a:r>
              <a:rPr lang="en-US" altLang="zh-TW" sz="1800" dirty="0" smtClean="0">
                <a:ea typeface="新細明體" charset="-120"/>
              </a:rPr>
              <a:t>[format]</a:t>
            </a:r>
          </a:p>
          <a:p>
            <a:pPr lvl="2" eaLnBrk="1" hangingPunct="1"/>
            <a:r>
              <a:rPr lang="en-US" altLang="zh-TW" sz="1600" i="1" dirty="0" smtClean="0">
                <a:ea typeface="新細明體" charset="-120"/>
              </a:rPr>
              <a:t>mount</a:t>
            </a:r>
            <a:r>
              <a:rPr lang="en-US" altLang="zh-TW" sz="1600" dirty="0" smtClean="0">
                <a:ea typeface="新細明體" charset="-120"/>
              </a:rPr>
              <a:t> [-o options] </a:t>
            </a:r>
            <a:r>
              <a:rPr lang="en-US" altLang="zh-TW" sz="1600" i="1" dirty="0" err="1" smtClean="0">
                <a:ea typeface="新細明體" charset="-120"/>
              </a:rPr>
              <a:t>host:directory</a:t>
            </a:r>
            <a:r>
              <a:rPr lang="en-US" altLang="zh-TW" sz="1600" dirty="0" smtClean="0">
                <a:ea typeface="新細明體" charset="-120"/>
              </a:rPr>
              <a:t>  </a:t>
            </a:r>
            <a:r>
              <a:rPr lang="en-US" altLang="zh-TW" sz="1600" i="1" dirty="0" smtClean="0">
                <a:ea typeface="新細明體" charset="-120"/>
              </a:rPr>
              <a:t>mount-point</a:t>
            </a:r>
          </a:p>
          <a:p>
            <a:pPr lvl="1" eaLnBrk="1" hangingPunct="1"/>
            <a:r>
              <a:rPr lang="en-US" altLang="zh-TW" sz="1800" i="1" dirty="0" smtClean="0">
                <a:ea typeface="新細明體" charset="-120"/>
              </a:rPr>
              <a:t>Ex:</a:t>
            </a:r>
          </a:p>
          <a:p>
            <a:pPr lvl="2" eaLnBrk="1" hangingPunct="1"/>
            <a:r>
              <a:rPr lang="en-US" altLang="zh-TW" sz="1600" b="1" dirty="0" smtClean="0">
                <a:ea typeface="新細明體" charset="-120"/>
              </a:rPr>
              <a:t>% mount </a:t>
            </a:r>
            <a:r>
              <a:rPr lang="en-US" altLang="zh-TW" sz="1600" b="1" dirty="0" smtClean="0">
                <a:latin typeface="Times" charset="0"/>
                <a:ea typeface="新細明體" charset="-120"/>
              </a:rPr>
              <a:t>-</a:t>
            </a:r>
            <a:r>
              <a:rPr lang="en-US" altLang="zh-TW" sz="1600" b="1" dirty="0" smtClean="0">
                <a:ea typeface="新細明體" charset="-120"/>
              </a:rPr>
              <a:t>t </a:t>
            </a:r>
            <a:r>
              <a:rPr lang="en-US" altLang="zh-TW" sz="1600" b="1" dirty="0" err="1" smtClean="0">
                <a:ea typeface="新細明體" charset="-120"/>
              </a:rPr>
              <a:t>nfs</a:t>
            </a:r>
            <a:r>
              <a:rPr lang="en-US" altLang="zh-TW" sz="1600" b="1" dirty="0" smtClean="0">
                <a:ea typeface="新細明體" charset="-120"/>
              </a:rPr>
              <a:t> ccbsd4:/home/www /home/</a:t>
            </a:r>
            <a:r>
              <a:rPr lang="en-US" altLang="zh-TW" sz="1600" b="1" dirty="0" err="1" smtClean="0">
                <a:ea typeface="新細明體" charset="-120"/>
              </a:rPr>
              <a:t>nfs</a:t>
            </a:r>
            <a:r>
              <a:rPr lang="en-US" altLang="zh-TW" sz="1600" b="1" dirty="0" smtClean="0">
                <a:ea typeface="新細明體" charset="-120"/>
              </a:rPr>
              <a:t>/www</a:t>
            </a:r>
          </a:p>
          <a:p>
            <a:pPr eaLnBrk="1" hangingPunct="1"/>
            <a:r>
              <a:rPr lang="en-US" altLang="zh-TW" sz="2000" dirty="0" smtClean="0">
                <a:ea typeface="新細明體" charset="-120"/>
              </a:rPr>
              <a:t>/</a:t>
            </a:r>
            <a:r>
              <a:rPr lang="en-US" altLang="zh-TW" sz="2000" dirty="0" err="1" smtClean="0">
                <a:ea typeface="新細明體" charset="-120"/>
              </a:rPr>
              <a:t>etc</a:t>
            </a:r>
            <a:r>
              <a:rPr lang="en-US" altLang="zh-TW" sz="2000" dirty="0" smtClean="0">
                <a:ea typeface="新細明體" charset="-120"/>
              </a:rPr>
              <a:t>/</a:t>
            </a:r>
            <a:r>
              <a:rPr lang="en-US" altLang="zh-TW" sz="2000" dirty="0" err="1" smtClean="0">
                <a:ea typeface="新細明體" charset="-120"/>
              </a:rPr>
              <a:t>fstab</a:t>
            </a:r>
            <a:r>
              <a:rPr lang="en-US" altLang="zh-TW" sz="2000" dirty="0" smtClean="0">
                <a:ea typeface="新細明體" charset="-120"/>
              </a:rPr>
              <a:t> (/</a:t>
            </a:r>
            <a:r>
              <a:rPr lang="en-US" altLang="zh-TW" sz="2000" dirty="0" err="1" smtClean="0">
                <a:ea typeface="新細明體" charset="-120"/>
              </a:rPr>
              <a:t>etc</a:t>
            </a:r>
            <a:r>
              <a:rPr lang="en-US" altLang="zh-TW" sz="2000" dirty="0" smtClean="0">
                <a:ea typeface="新細明體" charset="-120"/>
              </a:rPr>
              <a:t>/</a:t>
            </a:r>
            <a:r>
              <a:rPr lang="en-US" altLang="zh-TW" sz="2000" dirty="0" err="1" smtClean="0">
                <a:ea typeface="新細明體" charset="-120"/>
              </a:rPr>
              <a:t>vfstab</a:t>
            </a:r>
            <a:r>
              <a:rPr lang="en-US" altLang="zh-TW" sz="2000" dirty="0" smtClean="0">
                <a:ea typeface="新細明體" charset="-120"/>
              </a:rPr>
              <a:t> in Solaris)</a:t>
            </a:r>
          </a:p>
          <a:p>
            <a:pPr lvl="2" eaLnBrk="1" hangingPunct="1"/>
            <a:r>
              <a:rPr lang="en-US" altLang="zh-TW" sz="1600" b="1" dirty="0" smtClean="0">
                <a:ea typeface="新細明體" charset="-120"/>
              </a:rPr>
              <a:t>% mount </a:t>
            </a:r>
            <a:r>
              <a:rPr lang="en-US" altLang="zh-TW" sz="1600" b="1" dirty="0" smtClean="0">
                <a:latin typeface="Times" charset="0"/>
                <a:ea typeface="新細明體" charset="-120"/>
              </a:rPr>
              <a:t>-</a:t>
            </a:r>
            <a:r>
              <a:rPr lang="en-US" altLang="zh-TW" sz="1600" b="1" dirty="0" smtClean="0">
                <a:ea typeface="新細明體" charset="-120"/>
              </a:rPr>
              <a:t>a </a:t>
            </a:r>
            <a:r>
              <a:rPr lang="en-US" altLang="zh-TW" sz="1600" b="1" dirty="0" smtClean="0">
                <a:latin typeface="Times" charset="0"/>
                <a:ea typeface="新細明體" charset="-120"/>
              </a:rPr>
              <a:t>-</a:t>
            </a:r>
            <a:r>
              <a:rPr lang="en-US" altLang="zh-TW" sz="1600" b="1" dirty="0" smtClean="0">
                <a:ea typeface="新細明體" charset="-120"/>
              </a:rPr>
              <a:t>t </a:t>
            </a:r>
            <a:r>
              <a:rPr lang="en-US" altLang="zh-TW" sz="1600" b="1" dirty="0" err="1" smtClean="0">
                <a:ea typeface="新細明體" charset="-120"/>
              </a:rPr>
              <a:t>nfs</a:t>
            </a:r>
            <a:r>
              <a:rPr lang="en-US" altLang="zh-TW" sz="1600" b="1" dirty="0" smtClean="0">
                <a:ea typeface="新細明體" charset="-120"/>
              </a:rPr>
              <a:t> (FreeBSD, Linux)</a:t>
            </a:r>
          </a:p>
          <a:p>
            <a:pPr lvl="2" eaLnBrk="1" hangingPunct="1"/>
            <a:r>
              <a:rPr lang="en-US" altLang="zh-TW" sz="1600" b="1" dirty="0" smtClean="0">
                <a:ea typeface="新細明體" charset="-120"/>
              </a:rPr>
              <a:t>% mount </a:t>
            </a:r>
            <a:r>
              <a:rPr lang="en-US" altLang="zh-TW" sz="1600" b="1" dirty="0" smtClean="0">
                <a:latin typeface="Times" charset="0"/>
                <a:ea typeface="新細明體" charset="-120"/>
              </a:rPr>
              <a:t>-</a:t>
            </a:r>
            <a:r>
              <a:rPr lang="en-US" altLang="zh-TW" sz="1600" b="1" dirty="0" smtClean="0">
                <a:ea typeface="新細明體" charset="-120"/>
              </a:rPr>
              <a:t>a </a:t>
            </a:r>
            <a:r>
              <a:rPr lang="en-US" altLang="zh-TW" sz="1600" b="1" dirty="0" smtClean="0">
                <a:latin typeface="Times" charset="0"/>
                <a:ea typeface="新細明體" charset="-120"/>
              </a:rPr>
              <a:t>-</a:t>
            </a:r>
            <a:r>
              <a:rPr lang="en-US" altLang="zh-TW" sz="1600" b="1" dirty="0" smtClean="0">
                <a:ea typeface="新細明體" charset="-120"/>
              </a:rPr>
              <a:t>F </a:t>
            </a:r>
            <a:r>
              <a:rPr lang="en-US" altLang="zh-TW" sz="1600" b="1" dirty="0" err="1" smtClean="0">
                <a:ea typeface="新細明體" charset="-120"/>
              </a:rPr>
              <a:t>nfs</a:t>
            </a:r>
            <a:r>
              <a:rPr lang="en-US" altLang="zh-TW" sz="1600" b="1" dirty="0" smtClean="0">
                <a:ea typeface="新細明體" charset="-120"/>
              </a:rPr>
              <a:t> (Solaris)</a:t>
            </a:r>
          </a:p>
          <a:p>
            <a:pPr lvl="2" eaLnBrk="1" hangingPunct="1"/>
            <a:endParaRPr lang="en-US" altLang="zh-TW" sz="1600" b="1" dirty="0" smtClean="0">
              <a:ea typeface="新細明體" charset="-120"/>
            </a:endParaRPr>
          </a:p>
          <a:p>
            <a:pPr lvl="2" eaLnBrk="1" hangingPunct="1"/>
            <a:endParaRPr lang="en-US" altLang="zh-TW" sz="1600" b="1" dirty="0" smtClean="0">
              <a:ea typeface="新細明體" charset="-120"/>
            </a:endParaRPr>
          </a:p>
          <a:p>
            <a:pPr lvl="2" eaLnBrk="1" hangingPunct="1">
              <a:buFont typeface="Wingdings" pitchFamily="2" charset="2"/>
              <a:buNone/>
            </a:pPr>
            <a:endParaRPr lang="en-US" altLang="zh-TW" sz="1600" b="1" dirty="0" smtClean="0">
              <a:ea typeface="新細明體" charset="-120"/>
            </a:endParaRPr>
          </a:p>
          <a:p>
            <a:pPr lvl="2" eaLnBrk="1" hangingPunct="1"/>
            <a:r>
              <a:rPr lang="en-US" altLang="zh-TW" sz="1600" b="1" dirty="0" smtClean="0">
                <a:ea typeface="新細明體" charset="-120"/>
              </a:rPr>
              <a:t>Aborting 20-hour simulation after running for 18 hours due to transient network glitch</a:t>
            </a:r>
            <a:endParaRPr lang="en-US" altLang="zh-TW" sz="1600" dirty="0" smtClean="0">
              <a:ea typeface="新細明體" charset="-12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57250" y="5029200"/>
            <a:ext cx="7981950" cy="9239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latin typeface="+mj-lt"/>
                <a:ea typeface="新細明體" panose="02020500000000000000" pitchFamily="18" charset="-120"/>
              </a:rPr>
              <a:t># Device			</a:t>
            </a:r>
            <a:r>
              <a:rPr lang="en-US" altLang="zh-TW" dirty="0" err="1">
                <a:latin typeface="+mj-lt"/>
                <a:ea typeface="新細明體" panose="02020500000000000000" pitchFamily="18" charset="-120"/>
              </a:rPr>
              <a:t>Mountpoint</a:t>
            </a:r>
            <a:r>
              <a:rPr lang="en-US" altLang="zh-TW" dirty="0">
                <a:latin typeface="+mj-lt"/>
                <a:ea typeface="新細明體" panose="02020500000000000000" pitchFamily="18" charset="-120"/>
              </a:rPr>
              <a:t>	</a:t>
            </a:r>
            <a:r>
              <a:rPr lang="en-US" altLang="zh-TW" dirty="0" err="1">
                <a:latin typeface="+mj-lt"/>
                <a:ea typeface="新細明體" panose="02020500000000000000" pitchFamily="18" charset="-120"/>
              </a:rPr>
              <a:t>FStype</a:t>
            </a:r>
            <a:r>
              <a:rPr lang="en-US" altLang="zh-TW" dirty="0">
                <a:latin typeface="+mj-lt"/>
                <a:ea typeface="新細明體" panose="02020500000000000000" pitchFamily="18" charset="-120"/>
              </a:rPr>
              <a:t>  Options	  Dump  Pass#</a:t>
            </a:r>
          </a:p>
          <a:p>
            <a:pPr>
              <a:defRPr/>
            </a:pPr>
            <a:r>
              <a:rPr lang="en-US" altLang="zh-TW" dirty="0">
                <a:latin typeface="+mj-lt"/>
                <a:ea typeface="新細明體" panose="02020500000000000000" pitchFamily="18" charset="-120"/>
              </a:rPr>
              <a:t>dragon:/</a:t>
            </a:r>
            <a:r>
              <a:rPr lang="en-US" altLang="zh-TW" dirty="0" err="1">
                <a:latin typeface="+mj-lt"/>
                <a:ea typeface="新細明體" panose="02020500000000000000" pitchFamily="18" charset="-120"/>
              </a:rPr>
              <a:t>usr</a:t>
            </a:r>
            <a:r>
              <a:rPr lang="en-US" altLang="zh-TW" dirty="0">
                <a:latin typeface="+mj-lt"/>
                <a:ea typeface="新細明體" panose="02020500000000000000" pitchFamily="18" charset="-120"/>
              </a:rPr>
              <a:t>/man		/</a:t>
            </a:r>
            <a:r>
              <a:rPr lang="en-US" altLang="zh-TW" dirty="0" err="1">
                <a:latin typeface="+mj-lt"/>
                <a:ea typeface="新細明體" panose="02020500000000000000" pitchFamily="18" charset="-120"/>
              </a:rPr>
              <a:t>usr</a:t>
            </a:r>
            <a:r>
              <a:rPr lang="en-US" altLang="zh-TW" dirty="0">
                <a:latin typeface="+mj-lt"/>
                <a:ea typeface="新細明體" panose="02020500000000000000" pitchFamily="18" charset="-120"/>
              </a:rPr>
              <a:t>/man		</a:t>
            </a:r>
            <a:r>
              <a:rPr lang="en-US" altLang="zh-TW" dirty="0" err="1">
                <a:latin typeface="+mj-lt"/>
                <a:ea typeface="新細明體" panose="02020500000000000000" pitchFamily="18" charset="-120"/>
              </a:rPr>
              <a:t>nfs</a:t>
            </a:r>
            <a:r>
              <a:rPr lang="en-US" altLang="zh-TW" dirty="0">
                <a:latin typeface="+mj-lt"/>
                <a:ea typeface="新細明體" panose="02020500000000000000" pitchFamily="18" charset="-120"/>
              </a:rPr>
              <a:t>        	</a:t>
            </a:r>
            <a:r>
              <a:rPr lang="en-US" altLang="zh-TW" dirty="0" err="1">
                <a:latin typeface="+mj-lt"/>
                <a:ea typeface="新細明體" panose="02020500000000000000" pitchFamily="18" charset="-120"/>
              </a:rPr>
              <a:t>ro,bg,</a:t>
            </a:r>
            <a:r>
              <a:rPr lang="en-US" altLang="zh-TW" dirty="0" err="1">
                <a:solidFill>
                  <a:srgbClr val="FF0000"/>
                </a:solidFill>
                <a:latin typeface="+mj-lt"/>
                <a:ea typeface="新細明體" panose="02020500000000000000" pitchFamily="18" charset="-120"/>
              </a:rPr>
              <a:t>soft</a:t>
            </a:r>
            <a:r>
              <a:rPr lang="en-US" altLang="zh-TW" dirty="0">
                <a:latin typeface="+mj-lt"/>
                <a:ea typeface="新細明體" panose="02020500000000000000" pitchFamily="18" charset="-120"/>
              </a:rPr>
              <a:t>	  0          0</a:t>
            </a:r>
          </a:p>
          <a:p>
            <a:pPr>
              <a:defRPr/>
            </a:pPr>
            <a:r>
              <a:rPr lang="en-US" altLang="zh-TW" dirty="0" err="1">
                <a:latin typeface="+mj-lt"/>
                <a:ea typeface="新細明體" panose="02020500000000000000" pitchFamily="18" charset="-120"/>
              </a:rPr>
              <a:t>ccserv</a:t>
            </a:r>
            <a:r>
              <a:rPr lang="en-US" altLang="zh-TW" dirty="0">
                <a:latin typeface="+mj-lt"/>
                <a:ea typeface="新細明體" panose="02020500000000000000" pitchFamily="18" charset="-120"/>
              </a:rPr>
              <a:t>:/spool/mail		/</a:t>
            </a:r>
            <a:r>
              <a:rPr lang="en-US" altLang="zh-TW" dirty="0" err="1">
                <a:latin typeface="+mj-lt"/>
                <a:ea typeface="新細明體" panose="02020500000000000000" pitchFamily="18" charset="-120"/>
              </a:rPr>
              <a:t>var</a:t>
            </a:r>
            <a:r>
              <a:rPr lang="en-US" altLang="zh-TW" dirty="0">
                <a:latin typeface="+mj-lt"/>
                <a:ea typeface="新細明體" panose="02020500000000000000" pitchFamily="18" charset="-120"/>
              </a:rPr>
              <a:t>/mail		</a:t>
            </a:r>
            <a:r>
              <a:rPr lang="en-US" altLang="zh-TW" dirty="0" err="1">
                <a:latin typeface="+mj-lt"/>
                <a:ea typeface="新細明體" panose="02020500000000000000" pitchFamily="18" charset="-120"/>
              </a:rPr>
              <a:t>nfs</a:t>
            </a:r>
            <a:r>
              <a:rPr lang="en-US" altLang="zh-TW" dirty="0">
                <a:latin typeface="+mj-lt"/>
                <a:ea typeface="新細明體" panose="02020500000000000000" pitchFamily="18" charset="-120"/>
              </a:rPr>
              <a:t>        	</a:t>
            </a:r>
            <a:r>
              <a:rPr lang="en-US" altLang="zh-TW" dirty="0" err="1">
                <a:latin typeface="+mj-lt"/>
                <a:ea typeface="新細明體" panose="02020500000000000000" pitchFamily="18" charset="-120"/>
              </a:rPr>
              <a:t>rw,bg,intr</a:t>
            </a:r>
            <a:r>
              <a:rPr lang="en-US" altLang="zh-TW" dirty="0">
                <a:latin typeface="+mj-lt"/>
                <a:ea typeface="新細明體" panose="02020500000000000000" pitchFamily="18" charset="-120"/>
              </a:rPr>
              <a:t>	  0          0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Components of NFS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-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client-side NFS (2)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charset="-120"/>
              </a:rPr>
              <a:t>NFS mount flags</a:t>
            </a:r>
          </a:p>
        </p:txBody>
      </p:sp>
      <p:graphicFrame>
        <p:nvGraphicFramePr>
          <p:cNvPr id="44173" name="Group 141"/>
          <p:cNvGraphicFramePr>
            <a:graphicFrameLocks noGrp="1"/>
          </p:cNvGraphicFramePr>
          <p:nvPr>
            <p:ph sz="half" idx="4294967295"/>
          </p:nvPr>
        </p:nvGraphicFramePr>
        <p:xfrm>
          <a:off x="1066800" y="1984375"/>
          <a:ext cx="7769225" cy="4357689"/>
        </p:xfrm>
        <a:graphic>
          <a:graphicData uri="http://schemas.openxmlformats.org/drawingml/2006/table">
            <a:tbl>
              <a:tblPr/>
              <a:tblGrid>
                <a:gridCol w="1019175"/>
                <a:gridCol w="1038225"/>
                <a:gridCol w="5711825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Flag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ro or rw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S,L,F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Mount the NFS as ro or rw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S,L,F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If failed, keep trying in background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hard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S,L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If server down, access will keep trying until server comes back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S,L,F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If server down, let access fail and return error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intr, nointr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S,L,F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Allow/Disallow user to interrupt blocked access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retrans=n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S,L,F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# of times to repeat a request before error return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timeo=n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S,L,F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Timeout period of requests (tens of seconds)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rsize=n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S,L,F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Set read buffer size to n 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wsize=n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S,L,F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Set write buffer size to n 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vers=n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Selects NFS v2 or v3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nfsv3,nfsv2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Selects NFS v2 or v3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proto=prot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tcp or udp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tcp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L,F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Select TCP. UDP is default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NFS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3886200" cy="4648200"/>
          </a:xfrm>
        </p:spPr>
        <p:txBody>
          <a:bodyPr/>
          <a:lstStyle/>
          <a:p>
            <a:pPr eaLnBrk="1" hangingPunct="1"/>
            <a:r>
              <a:rPr lang="en-US" altLang="zh-TW" sz="2000" dirty="0" smtClean="0">
                <a:ea typeface="新細明體" charset="-120"/>
              </a:rPr>
              <a:t>Share filesystem to other hosts via network</a:t>
            </a:r>
          </a:p>
          <a:p>
            <a:pPr eaLnBrk="1" hangingPunct="1"/>
            <a:r>
              <a:rPr lang="en-US" altLang="zh-TW" sz="2000" dirty="0" smtClean="0">
                <a:ea typeface="新細明體" charset="-120"/>
              </a:rPr>
              <a:t>NFS History</a:t>
            </a:r>
          </a:p>
          <a:p>
            <a:pPr lvl="1" eaLnBrk="1" hangingPunct="1"/>
            <a:r>
              <a:rPr lang="en-US" altLang="zh-TW" sz="1800" dirty="0" smtClean="0">
                <a:ea typeface="新細明體" charset="-120"/>
              </a:rPr>
              <a:t>Introduced by Sun Microsystems in 1985</a:t>
            </a:r>
          </a:p>
          <a:p>
            <a:pPr lvl="1" eaLnBrk="1" hangingPunct="1"/>
            <a:r>
              <a:rPr lang="en-US" altLang="zh-TW" sz="1800" dirty="0" smtClean="0">
                <a:ea typeface="新細明體" charset="-120"/>
              </a:rPr>
              <a:t>Originally designed for diskless client-server architecture </a:t>
            </a:r>
          </a:p>
        </p:txBody>
      </p:sp>
      <p:pic>
        <p:nvPicPr>
          <p:cNvPr id="4100" name="Picture 4" descr="diskle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838" y="1143000"/>
            <a:ext cx="4094162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733800"/>
            <a:ext cx="4357688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Components of NFS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-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client-side NFS (3)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 smtClean="0">
                <a:ea typeface="新細明體" charset="-120"/>
              </a:rPr>
              <a:t>Client side daemons that enhance performance</a:t>
            </a:r>
          </a:p>
          <a:p>
            <a:pPr lvl="1" eaLnBrk="1" hangingPunct="1"/>
            <a:r>
              <a:rPr lang="en-US" altLang="zh-TW" sz="1800" dirty="0" err="1" smtClean="0">
                <a:ea typeface="新細明體" charset="-120"/>
              </a:rPr>
              <a:t>biod</a:t>
            </a:r>
            <a:r>
              <a:rPr lang="en-US" altLang="zh-TW" sz="1800" dirty="0" smtClean="0">
                <a:ea typeface="新細明體" charset="-120"/>
              </a:rPr>
              <a:t> (block I/O daemon, or called </a:t>
            </a:r>
            <a:r>
              <a:rPr lang="en-US" altLang="zh-TW" sz="1800" dirty="0" err="1" smtClean="0">
                <a:solidFill>
                  <a:srgbClr val="FF0000"/>
                </a:solidFill>
                <a:ea typeface="新細明體" charset="-120"/>
              </a:rPr>
              <a:t>nfsiod</a:t>
            </a:r>
            <a:r>
              <a:rPr lang="en-US" altLang="zh-TW" sz="1800" dirty="0" smtClean="0">
                <a:ea typeface="新細明體" charset="-120"/>
              </a:rPr>
              <a:t>)</a:t>
            </a:r>
          </a:p>
          <a:p>
            <a:pPr lvl="1" eaLnBrk="1" hangingPunct="1"/>
            <a:r>
              <a:rPr lang="en-US" altLang="zh-TW" sz="1800" dirty="0" smtClean="0">
                <a:ea typeface="新細明體" charset="-120"/>
              </a:rPr>
              <a:t>Perform read-ahead and write-behind caching</a:t>
            </a:r>
          </a:p>
          <a:p>
            <a:pPr lvl="1" eaLnBrk="1" hangingPunct="1"/>
            <a:r>
              <a:rPr lang="en-US" altLang="zh-TW" sz="1800" dirty="0" smtClean="0">
                <a:ea typeface="新細明體" charset="-120"/>
              </a:rPr>
              <a:t>/</a:t>
            </a:r>
            <a:r>
              <a:rPr lang="en-US" altLang="zh-TW" sz="1800" dirty="0" err="1" smtClean="0">
                <a:ea typeface="新細明體" charset="-120"/>
              </a:rPr>
              <a:t>etc</a:t>
            </a:r>
            <a:r>
              <a:rPr lang="en-US" altLang="zh-TW" sz="1800" dirty="0" smtClean="0">
                <a:ea typeface="新細明體" charset="-120"/>
              </a:rPr>
              <a:t>/</a:t>
            </a:r>
            <a:r>
              <a:rPr lang="en-US" altLang="zh-TW" sz="1800" dirty="0" err="1" smtClean="0">
                <a:ea typeface="新細明體" charset="-120"/>
              </a:rPr>
              <a:t>rc.d</a:t>
            </a:r>
            <a:r>
              <a:rPr lang="en-US" altLang="zh-TW" sz="1800" dirty="0" smtClean="0">
                <a:ea typeface="新細明體" charset="-120"/>
              </a:rPr>
              <a:t>/</a:t>
            </a:r>
            <a:r>
              <a:rPr lang="en-US" altLang="zh-TW" sz="1800" dirty="0" err="1" smtClean="0">
                <a:ea typeface="新細明體" charset="-120"/>
              </a:rPr>
              <a:t>nfsclient</a:t>
            </a:r>
            <a:r>
              <a:rPr lang="en-US" altLang="zh-TW" sz="1800" dirty="0" smtClean="0">
                <a:ea typeface="新細明體" charset="-120"/>
              </a:rPr>
              <a:t> start</a:t>
            </a:r>
          </a:p>
        </p:txBody>
      </p:sp>
      <p:pic>
        <p:nvPicPr>
          <p:cNvPr id="21508" name="Picture 4" descr="img1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895600"/>
            <a:ext cx="6096000" cy="375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Components of NFS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-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NFS Utilities (1)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391400" cy="4267200"/>
          </a:xfrm>
        </p:spPr>
        <p:txBody>
          <a:bodyPr/>
          <a:lstStyle/>
          <a:p>
            <a:pPr eaLnBrk="1" hangingPunct="1"/>
            <a:r>
              <a:rPr lang="en-US" altLang="zh-TW" sz="2000" dirty="0" err="1" smtClean="0">
                <a:ea typeface="新細明體" charset="-120"/>
              </a:rPr>
              <a:t>nfsstat</a:t>
            </a:r>
            <a:endParaRPr lang="en-US" altLang="zh-TW" sz="2000" dirty="0" smtClean="0">
              <a:ea typeface="新細明體" charset="-120"/>
            </a:endParaRPr>
          </a:p>
          <a:p>
            <a:pPr lvl="1" eaLnBrk="1" hangingPunct="1"/>
            <a:r>
              <a:rPr lang="en-US" altLang="zh-TW" sz="1800" dirty="0" smtClean="0">
                <a:ea typeface="新細明體" charset="-120"/>
              </a:rPr>
              <a:t>Display NFS statistics</a:t>
            </a:r>
          </a:p>
          <a:p>
            <a:pPr lvl="2" eaLnBrk="1" hangingPunct="1"/>
            <a:r>
              <a:rPr lang="en-US" altLang="zh-TW" sz="1600" dirty="0" smtClean="0">
                <a:ea typeface="新細明體" charset="-120"/>
              </a:rPr>
              <a:t>% </a:t>
            </a:r>
            <a:r>
              <a:rPr lang="en-US" altLang="zh-TW" sz="1600" dirty="0" err="1" smtClean="0">
                <a:ea typeface="新細明體" charset="-120"/>
              </a:rPr>
              <a:t>nfsstat</a:t>
            </a:r>
            <a:r>
              <a:rPr lang="en-US" altLang="zh-TW" sz="1600" dirty="0" smtClean="0">
                <a:ea typeface="新細明體" charset="-120"/>
              </a:rPr>
              <a:t> </a:t>
            </a:r>
            <a:r>
              <a:rPr lang="en-US" altLang="zh-TW" sz="1600" dirty="0" smtClean="0">
                <a:latin typeface="Verdana" pitchFamily="34" charset="0"/>
                <a:ea typeface="新細明體" charset="-120"/>
              </a:rPr>
              <a:t>-</a:t>
            </a:r>
            <a:r>
              <a:rPr lang="en-US" altLang="zh-TW" sz="1600" dirty="0" smtClean="0">
                <a:ea typeface="新細明體" charset="-120"/>
              </a:rPr>
              <a:t>s (display statistics of NFS server)</a:t>
            </a:r>
          </a:p>
          <a:p>
            <a:pPr lvl="2" eaLnBrk="1" hangingPunct="1"/>
            <a:r>
              <a:rPr lang="en-US" altLang="zh-TW" sz="1600" dirty="0" smtClean="0">
                <a:ea typeface="新細明體" charset="-120"/>
              </a:rPr>
              <a:t>% </a:t>
            </a:r>
            <a:r>
              <a:rPr lang="en-US" altLang="zh-TW" sz="1600" dirty="0" err="1" smtClean="0">
                <a:ea typeface="新細明體" charset="-120"/>
              </a:rPr>
              <a:t>nfsstat</a:t>
            </a:r>
            <a:r>
              <a:rPr lang="en-US" altLang="zh-TW" sz="1600" dirty="0" smtClean="0">
                <a:ea typeface="新細明體" charset="-120"/>
              </a:rPr>
              <a:t> </a:t>
            </a:r>
            <a:r>
              <a:rPr lang="en-US" altLang="zh-TW" sz="1600" dirty="0" smtClean="0">
                <a:latin typeface="Verdana" pitchFamily="34" charset="0"/>
                <a:ea typeface="新細明體" charset="-120"/>
              </a:rPr>
              <a:t>-</a:t>
            </a:r>
            <a:r>
              <a:rPr lang="en-US" altLang="zh-TW" sz="1600" dirty="0" smtClean="0">
                <a:ea typeface="新細明體" charset="-120"/>
              </a:rPr>
              <a:t>c (display statistics of NFS client)</a:t>
            </a:r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124200"/>
            <a:ext cx="834772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Components of NFS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-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NFS Utilities (2)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 err="1" smtClean="0">
                <a:ea typeface="新細明體" charset="-120"/>
              </a:rPr>
              <a:t>showmount</a:t>
            </a:r>
            <a:endParaRPr lang="en-US" altLang="zh-TW" sz="2000" dirty="0" smtClean="0">
              <a:ea typeface="新細明體" charset="-120"/>
            </a:endParaRPr>
          </a:p>
          <a:p>
            <a:pPr lvl="1" eaLnBrk="1" hangingPunct="1"/>
            <a:r>
              <a:rPr lang="en-US" altLang="zh-TW" sz="1800" dirty="0" smtClean="0">
                <a:ea typeface="新細明體" charset="-120"/>
              </a:rPr>
              <a:t>% </a:t>
            </a:r>
            <a:r>
              <a:rPr lang="en-US" altLang="zh-TW" sz="1800" dirty="0" err="1" smtClean="0">
                <a:ea typeface="新細明體" charset="-120"/>
              </a:rPr>
              <a:t>showmount</a:t>
            </a:r>
            <a:r>
              <a:rPr lang="en-US" altLang="zh-TW" sz="1800" dirty="0" smtClean="0">
                <a:ea typeface="新細明體" charset="-120"/>
              </a:rPr>
              <a:t> </a:t>
            </a:r>
            <a:r>
              <a:rPr lang="en-US" altLang="zh-TW" sz="1800" dirty="0" smtClean="0">
                <a:latin typeface="Times" charset="0"/>
                <a:ea typeface="新細明體" charset="-120"/>
              </a:rPr>
              <a:t>-</a:t>
            </a:r>
            <a:r>
              <a:rPr lang="en-US" altLang="zh-TW" sz="1800" dirty="0" smtClean="0">
                <a:ea typeface="新細明體" charset="-120"/>
              </a:rPr>
              <a:t>e </a:t>
            </a:r>
            <a:r>
              <a:rPr lang="en-US" altLang="zh-TW" sz="1800" dirty="0" err="1" smtClean="0">
                <a:ea typeface="新細明體" charset="-120"/>
              </a:rPr>
              <a:t>cchome</a:t>
            </a:r>
            <a:endParaRPr lang="en-US" altLang="zh-TW" sz="1800" dirty="0" smtClean="0">
              <a:ea typeface="新細明體" charset="-120"/>
            </a:endParaRPr>
          </a:p>
          <a:p>
            <a:pPr lvl="2" eaLnBrk="1" hangingPunct="1"/>
            <a:r>
              <a:rPr lang="en-US" altLang="zh-TW" sz="1600" dirty="0" smtClean="0">
                <a:ea typeface="新細明體" charset="-120"/>
              </a:rPr>
              <a:t>show the </a:t>
            </a:r>
            <a:r>
              <a:rPr lang="en-US" altLang="zh-TW" sz="1600" dirty="0" err="1" smtClean="0">
                <a:ea typeface="新細明體" charset="-120"/>
              </a:rPr>
              <a:t>hosts</a:t>
            </a:r>
            <a:r>
              <a:rPr lang="en-US" altLang="zh-TW" sz="1600" dirty="0" err="1" smtClean="0">
                <a:latin typeface="Verdana" pitchFamily="34" charset="0"/>
                <a:ea typeface="新細明體" charset="-120"/>
              </a:rPr>
              <a:t>’</a:t>
            </a:r>
            <a:r>
              <a:rPr lang="en-US" altLang="zh-TW" sz="1600" dirty="0" err="1" smtClean="0">
                <a:ea typeface="新細明體" charset="-120"/>
              </a:rPr>
              <a:t>s</a:t>
            </a:r>
            <a:r>
              <a:rPr lang="en-US" altLang="zh-TW" sz="1600" dirty="0" smtClean="0">
                <a:ea typeface="新細明體" charset="-120"/>
              </a:rPr>
              <a:t> export list</a:t>
            </a:r>
          </a:p>
          <a:p>
            <a:pPr lvl="1" eaLnBrk="1" hangingPunct="1"/>
            <a:r>
              <a:rPr lang="en-US" altLang="zh-TW" sz="1800" dirty="0" smtClean="0">
                <a:ea typeface="新細明體" charset="-120"/>
              </a:rPr>
              <a:t>% </a:t>
            </a:r>
            <a:r>
              <a:rPr lang="en-US" altLang="zh-TW" sz="1800" dirty="0" err="1" smtClean="0">
                <a:ea typeface="新細明體" charset="-120"/>
              </a:rPr>
              <a:t>showmount</a:t>
            </a:r>
            <a:r>
              <a:rPr lang="en-US" altLang="zh-TW" sz="1800" dirty="0" smtClean="0">
                <a:ea typeface="新細明體" charset="-120"/>
              </a:rPr>
              <a:t> </a:t>
            </a:r>
            <a:r>
              <a:rPr lang="en-US" altLang="zh-TW" sz="1800" dirty="0" smtClean="0">
                <a:latin typeface="Times" charset="0"/>
                <a:ea typeface="新細明體" charset="-120"/>
              </a:rPr>
              <a:t>-</a:t>
            </a:r>
            <a:r>
              <a:rPr lang="en-US" altLang="zh-TW" sz="1800" dirty="0" smtClean="0">
                <a:ea typeface="新細明體" charset="-120"/>
              </a:rPr>
              <a:t>a </a:t>
            </a:r>
          </a:p>
          <a:p>
            <a:pPr lvl="2" eaLnBrk="1" hangingPunct="1"/>
            <a:r>
              <a:rPr lang="en-US" altLang="zh-TW" sz="1600" dirty="0" smtClean="0">
                <a:ea typeface="新細明體" charset="-120"/>
              </a:rPr>
              <a:t>List all mount points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555750" y="3048000"/>
            <a:ext cx="5302250" cy="10779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magpie  [/u/</a:t>
            </a:r>
            <a:r>
              <a:rPr lang="en-US" altLang="zh-TW" sz="1600" dirty="0" err="1">
                <a:latin typeface="+mn-lt"/>
                <a:ea typeface="新細明體" panose="02020500000000000000" pitchFamily="18" charset="-120"/>
              </a:rPr>
              <a:t>dcs</a:t>
            </a: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/94/9455832] -</a:t>
            </a:r>
            <a:r>
              <a:rPr lang="en-US" altLang="zh-TW" sz="1600" dirty="0" err="1">
                <a:latin typeface="+mn-lt"/>
                <a:ea typeface="新細明體" panose="02020500000000000000" pitchFamily="18" charset="-120"/>
              </a:rPr>
              <a:t>wutzh</a:t>
            </a: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- </a:t>
            </a:r>
            <a:r>
              <a:rPr lang="en-US" altLang="zh-TW" sz="1600" dirty="0" err="1">
                <a:latin typeface="+mn-lt"/>
                <a:ea typeface="新細明體" panose="02020500000000000000" pitchFamily="18" charset="-120"/>
              </a:rPr>
              <a:t>showmount</a:t>
            </a: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 -e magpie</a:t>
            </a:r>
          </a:p>
          <a:p>
            <a:pPr>
              <a:defRPr/>
            </a:pP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Exports list on magpie:</a:t>
            </a:r>
          </a:p>
          <a:p>
            <a:pPr>
              <a:defRPr/>
            </a:pP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/home		</a:t>
            </a:r>
            <a:r>
              <a:rPr lang="en-US" altLang="zh-TW" sz="1600" dirty="0" err="1">
                <a:latin typeface="+mn-lt"/>
                <a:ea typeface="新細明體" panose="02020500000000000000" pitchFamily="18" charset="-120"/>
              </a:rPr>
              <a:t>ccduty</a:t>
            </a: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sz="1600" dirty="0" err="1">
                <a:latin typeface="+mn-lt"/>
                <a:ea typeface="新細明體" panose="02020500000000000000" pitchFamily="18" charset="-120"/>
              </a:rPr>
              <a:t>mailgate</a:t>
            </a: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 140.113.209.0</a:t>
            </a:r>
          </a:p>
          <a:p>
            <a:pPr>
              <a:defRPr/>
            </a:pP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/</a:t>
            </a:r>
            <a:r>
              <a:rPr lang="en-US" altLang="zh-TW" sz="1600" dirty="0" err="1">
                <a:latin typeface="+mn-lt"/>
                <a:ea typeface="新細明體" panose="02020500000000000000" pitchFamily="18" charset="-120"/>
              </a:rPr>
              <a:t>drongo</a:t>
            </a: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		operator </a:t>
            </a:r>
            <a:r>
              <a:rPr lang="en-US" altLang="zh-TW" sz="1600" dirty="0" err="1">
                <a:latin typeface="+mn-lt"/>
                <a:ea typeface="新細明體" panose="02020500000000000000" pitchFamily="18" charset="-120"/>
              </a:rPr>
              <a:t>ccduty</a:t>
            </a: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sz="1600" dirty="0" err="1">
                <a:latin typeface="+mn-lt"/>
                <a:ea typeface="新細明體" panose="02020500000000000000" pitchFamily="18" charset="-120"/>
              </a:rPr>
              <a:t>mailgate</a:t>
            </a: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 140.113.209.0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579563" y="4227513"/>
            <a:ext cx="4592637" cy="25542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 err="1">
                <a:latin typeface="+mn-lt"/>
                <a:ea typeface="新細明體" panose="02020500000000000000" pitchFamily="18" charset="-120"/>
              </a:rPr>
              <a:t>cshome</a:t>
            </a: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 [/u/</a:t>
            </a:r>
            <a:r>
              <a:rPr lang="en-US" altLang="zh-TW" sz="1600" dirty="0" err="1">
                <a:latin typeface="+mn-lt"/>
                <a:ea typeface="新細明體" panose="02020500000000000000" pitchFamily="18" charset="-120"/>
              </a:rPr>
              <a:t>dcs</a:t>
            </a: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/94/9455832] -</a:t>
            </a:r>
            <a:r>
              <a:rPr lang="en-US" altLang="zh-TW" sz="1600" dirty="0" err="1">
                <a:latin typeface="+mn-lt"/>
                <a:ea typeface="新細明體" panose="02020500000000000000" pitchFamily="18" charset="-120"/>
              </a:rPr>
              <a:t>wutzh</a:t>
            </a: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- </a:t>
            </a:r>
            <a:r>
              <a:rPr lang="en-US" altLang="zh-TW" sz="1600" dirty="0" err="1">
                <a:latin typeface="+mn-lt"/>
                <a:ea typeface="新細明體" panose="02020500000000000000" pitchFamily="18" charset="-120"/>
              </a:rPr>
              <a:t>showmount</a:t>
            </a: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 -a</a:t>
            </a:r>
          </a:p>
          <a:p>
            <a:pPr>
              <a:defRPr/>
            </a:pP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All mount points on </a:t>
            </a:r>
            <a:r>
              <a:rPr lang="en-US" altLang="zh-TW" sz="1600" dirty="0" err="1">
                <a:latin typeface="+mn-lt"/>
                <a:ea typeface="新細明體" panose="02020500000000000000" pitchFamily="18" charset="-120"/>
              </a:rPr>
              <a:t>localhost</a:t>
            </a: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:</a:t>
            </a:r>
          </a:p>
          <a:p>
            <a:pPr>
              <a:defRPr/>
            </a:pP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bsd1:/home2</a:t>
            </a:r>
          </a:p>
          <a:p>
            <a:pPr>
              <a:defRPr/>
            </a:pP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bsd1:/raid/home</a:t>
            </a:r>
          </a:p>
          <a:p>
            <a:pPr>
              <a:defRPr/>
            </a:pPr>
            <a:r>
              <a:rPr lang="en-US" altLang="zh-TW" sz="1600" dirty="0" err="1">
                <a:latin typeface="+mn-lt"/>
                <a:ea typeface="新細明體" panose="02020500000000000000" pitchFamily="18" charset="-120"/>
              </a:rPr>
              <a:t>csduty</a:t>
            </a: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:/home2</a:t>
            </a:r>
          </a:p>
          <a:p>
            <a:pPr>
              <a:defRPr/>
            </a:pPr>
            <a:r>
              <a:rPr lang="en-US" altLang="zh-TW" sz="1600" dirty="0" err="1">
                <a:latin typeface="+mn-lt"/>
                <a:ea typeface="新細明體" panose="02020500000000000000" pitchFamily="18" charset="-120"/>
              </a:rPr>
              <a:t>csduty</a:t>
            </a: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:/raid/home</a:t>
            </a:r>
          </a:p>
          <a:p>
            <a:pPr>
              <a:defRPr/>
            </a:pP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linux1:/raid/home</a:t>
            </a:r>
          </a:p>
          <a:p>
            <a:pPr>
              <a:defRPr/>
            </a:pP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linux2:/raid/home</a:t>
            </a:r>
          </a:p>
          <a:p>
            <a:pPr>
              <a:defRPr/>
            </a:pP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nat235.dynamic:/raid/home</a:t>
            </a:r>
          </a:p>
          <a:p>
            <a:pPr>
              <a:defRPr/>
            </a:pP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sun1:/raid/home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NFS in FreeBSD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 smtClean="0">
                <a:ea typeface="新細明體" charset="-120"/>
              </a:rPr>
              <a:t>NFS server</a:t>
            </a:r>
          </a:p>
          <a:p>
            <a:pPr lvl="1" eaLnBrk="1" hangingPunct="1"/>
            <a:r>
              <a:rPr lang="en-US" altLang="zh-TW" sz="1800" dirty="0" smtClean="0">
                <a:ea typeface="新細明體" charset="-120"/>
              </a:rPr>
              <a:t>Edit /</a:t>
            </a:r>
            <a:r>
              <a:rPr lang="en-US" altLang="zh-TW" sz="1800" dirty="0" err="1" smtClean="0">
                <a:ea typeface="新細明體" charset="-120"/>
              </a:rPr>
              <a:t>etc</a:t>
            </a:r>
            <a:r>
              <a:rPr lang="en-US" altLang="zh-TW" sz="1800" dirty="0" smtClean="0">
                <a:ea typeface="新細明體" charset="-120"/>
              </a:rPr>
              <a:t>/</a:t>
            </a:r>
            <a:r>
              <a:rPr lang="en-US" altLang="zh-TW" sz="1800" dirty="0" err="1" smtClean="0">
                <a:ea typeface="新細明體" charset="-120"/>
              </a:rPr>
              <a:t>rc.conf</a:t>
            </a:r>
            <a:endParaRPr lang="en-US" altLang="zh-TW" sz="1800" dirty="0" smtClean="0">
              <a:ea typeface="新細明體" charset="-120"/>
            </a:endParaRPr>
          </a:p>
          <a:p>
            <a:pPr lvl="1" eaLnBrk="1" hangingPunct="1"/>
            <a:endParaRPr lang="en-US" altLang="zh-TW" sz="1800" dirty="0" smtClean="0">
              <a:ea typeface="新細明體" charset="-120"/>
            </a:endParaRPr>
          </a:p>
          <a:p>
            <a:pPr lvl="1" eaLnBrk="1" hangingPunct="1"/>
            <a:endParaRPr lang="en-US" altLang="zh-TW" sz="1800" dirty="0" smtClean="0">
              <a:ea typeface="新細明體" charset="-120"/>
            </a:endParaRPr>
          </a:p>
          <a:p>
            <a:pPr lvl="1" eaLnBrk="1" hangingPunct="1"/>
            <a:endParaRPr lang="en-US" altLang="zh-TW" sz="1800" dirty="0" smtClean="0">
              <a:ea typeface="新細明體" charset="-120"/>
            </a:endParaRPr>
          </a:p>
          <a:p>
            <a:pPr lvl="1" eaLnBrk="1" hangingPunct="1"/>
            <a:endParaRPr lang="en-US" altLang="zh-TW" sz="1800" dirty="0" smtClean="0">
              <a:ea typeface="新細明體" charset="-120"/>
            </a:endParaRPr>
          </a:p>
          <a:p>
            <a:pPr eaLnBrk="1" hangingPunct="1"/>
            <a:r>
              <a:rPr lang="en-US" altLang="zh-TW" sz="2000" dirty="0" smtClean="0">
                <a:ea typeface="新細明體" charset="-120"/>
              </a:rPr>
              <a:t>NFS client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889125" y="2149475"/>
            <a:ext cx="2844048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…</a:t>
            </a:r>
          </a:p>
          <a:p>
            <a:pPr>
              <a:defRPr/>
            </a:pP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nfs_server_enable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="YES"</a:t>
            </a:r>
          </a:p>
          <a:p>
            <a:pPr>
              <a:defRPr/>
            </a:pP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nfs_server_flags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="-u </a:t>
            </a:r>
            <a:r>
              <a:rPr lang="en-US" altLang="zh-TW" dirty="0" smtClean="0">
                <a:latin typeface="+mn-lt"/>
                <a:ea typeface="新細明體" panose="02020500000000000000" pitchFamily="18" charset="-120"/>
              </a:rPr>
              <a:t>-t -n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4"</a:t>
            </a:r>
          </a:p>
          <a:p>
            <a:pPr>
              <a:defRPr/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…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905000" y="3962400"/>
            <a:ext cx="2568575" cy="9239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…</a:t>
            </a:r>
          </a:p>
          <a:p>
            <a:pPr>
              <a:defRPr/>
            </a:pP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nfs_client_enable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="YES"</a:t>
            </a:r>
          </a:p>
          <a:p>
            <a:pPr>
              <a:defRPr/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kumimoji="1" lang="en-US" altLang="zh-TW" sz="5400" dirty="0" smtClean="0"/>
              <a:t>Q</a:t>
            </a:r>
            <a:r>
              <a:rPr kumimoji="1" lang="zh-TW" altLang="en-US" sz="5400" dirty="0" smtClean="0"/>
              <a:t> </a:t>
            </a:r>
            <a:r>
              <a:rPr kumimoji="1" lang="en-US" altLang="zh-TW" sz="5400" dirty="0" smtClean="0"/>
              <a:t>&amp;</a:t>
            </a:r>
            <a:r>
              <a:rPr kumimoji="1" lang="zh-TW" altLang="en-US" sz="5400" dirty="0" smtClean="0"/>
              <a:t> </a:t>
            </a:r>
            <a:r>
              <a:rPr kumimoji="1" lang="en-US" altLang="zh-TW" sz="5400" dirty="0" smtClean="0"/>
              <a:t>A</a:t>
            </a:r>
            <a:endParaRPr kumimoji="1"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36113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algn="ctr"/>
            <a:r>
              <a:rPr kumimoji="1" lang="en-US" altLang="zh-TW" sz="3200" dirty="0" smtClean="0"/>
              <a:t>OK, Let’s go </a:t>
            </a:r>
            <a:r>
              <a:rPr kumimoji="1" lang="en-US" altLang="zh-TW" sz="3200" smtClean="0"/>
              <a:t>to Homework</a:t>
            </a:r>
            <a:r>
              <a:rPr kumimoji="1" lang="en-US" altLang="zh-TW" sz="3200" dirty="0" smtClean="0"/>
              <a:t>.</a:t>
            </a:r>
            <a:endParaRPr kumimoji="1"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66813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Components of NFS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smtClean="0">
                <a:ea typeface="新細明體" charset="-120"/>
              </a:rPr>
              <a:t>Including</a:t>
            </a:r>
          </a:p>
          <a:p>
            <a:pPr lvl="1" eaLnBrk="1" hangingPunct="1"/>
            <a:r>
              <a:rPr lang="en-US" altLang="zh-TW" sz="1800" smtClean="0">
                <a:ea typeface="新細明體" charset="-120"/>
              </a:rPr>
              <a:t>Mounting Protocol</a:t>
            </a:r>
          </a:p>
          <a:p>
            <a:pPr lvl="1" eaLnBrk="1" hangingPunct="1"/>
            <a:r>
              <a:rPr lang="en-US" altLang="zh-TW" sz="1800" smtClean="0">
                <a:ea typeface="新細明體" charset="-120"/>
              </a:rPr>
              <a:t>Mount Server</a:t>
            </a:r>
          </a:p>
          <a:p>
            <a:pPr lvl="1" eaLnBrk="1" hangingPunct="1"/>
            <a:r>
              <a:rPr lang="en-US" altLang="zh-TW" sz="1800" smtClean="0">
                <a:ea typeface="新細明體" charset="-120"/>
              </a:rPr>
              <a:t>Daemons that coordinate basic file service</a:t>
            </a:r>
          </a:p>
          <a:p>
            <a:pPr lvl="1" eaLnBrk="1" hangingPunct="1"/>
            <a:r>
              <a:rPr lang="en-US" altLang="zh-TW" sz="1800" smtClean="0">
                <a:ea typeface="新細明體" charset="-120"/>
              </a:rPr>
              <a:t>Diagnostic utilities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Components of NFS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-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mounting protocol (1)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391400" cy="4953000"/>
          </a:xfrm>
        </p:spPr>
        <p:txBody>
          <a:bodyPr/>
          <a:lstStyle/>
          <a:p>
            <a:pPr eaLnBrk="1" hangingPunct="1"/>
            <a:r>
              <a:rPr lang="en-US" altLang="zh-TW" sz="2000" dirty="0" smtClean="0">
                <a:ea typeface="新細明體" charset="-120"/>
              </a:rPr>
              <a:t>NFSv1</a:t>
            </a:r>
          </a:p>
          <a:p>
            <a:pPr lvl="1" eaLnBrk="1" hangingPunct="1"/>
            <a:r>
              <a:rPr lang="en-US" altLang="zh-TW" sz="1600" dirty="0" smtClean="0"/>
              <a:t>Sun Micro internal project for in-house experimental </a:t>
            </a:r>
            <a:r>
              <a:rPr lang="en-US" altLang="zh-TW" sz="1600" dirty="0"/>
              <a:t>purposes</a:t>
            </a:r>
            <a:r>
              <a:rPr lang="en-US" altLang="zh-TW" sz="1600" dirty="0" smtClean="0"/>
              <a:t>.</a:t>
            </a:r>
            <a:endParaRPr lang="en-US" altLang="zh-TW" sz="1600" dirty="0" smtClean="0">
              <a:ea typeface="新細明體" charset="-120"/>
            </a:endParaRPr>
          </a:p>
          <a:p>
            <a:pPr eaLnBrk="1" hangingPunct="1"/>
            <a:r>
              <a:rPr lang="en-US" altLang="zh-TW" sz="2000" dirty="0" smtClean="0">
                <a:ea typeface="新細明體" charset="-120"/>
              </a:rPr>
              <a:t>NFSv2</a:t>
            </a:r>
            <a:endParaRPr lang="en-US" altLang="zh-TW" sz="2000" dirty="0" smtClean="0">
              <a:ea typeface="新細明體" charset="-120"/>
            </a:endParaRPr>
          </a:p>
          <a:p>
            <a:pPr lvl="1" eaLnBrk="1" hangingPunct="1"/>
            <a:r>
              <a:rPr lang="en-US" altLang="zh-TW" sz="1800" dirty="0" smtClean="0">
                <a:ea typeface="新細明體" charset="-120"/>
              </a:rPr>
              <a:t>Synchronous write</a:t>
            </a:r>
          </a:p>
          <a:p>
            <a:pPr lvl="1" eaLnBrk="1" hangingPunct="1"/>
            <a:r>
              <a:rPr lang="en-US" altLang="zh-TW" sz="1800" dirty="0" smtClean="0">
                <a:ea typeface="新細明體" charset="-120"/>
              </a:rPr>
              <a:t>V2 NFS server must commit each modified block to disk before replying to NFS client</a:t>
            </a:r>
          </a:p>
          <a:p>
            <a:pPr lvl="1" eaLnBrk="1" hangingPunct="1"/>
            <a:r>
              <a:rPr lang="en-US" altLang="zh-TW" sz="1800" dirty="0" smtClean="0">
                <a:ea typeface="新細明體" charset="-120"/>
              </a:rPr>
              <a:t>Cause long delay when there is a NFS write operation</a:t>
            </a:r>
          </a:p>
          <a:p>
            <a:pPr eaLnBrk="1" hangingPunct="1"/>
            <a:r>
              <a:rPr lang="en-US" altLang="zh-TW" sz="2000" dirty="0" smtClean="0">
                <a:ea typeface="新細明體" charset="-120"/>
              </a:rPr>
              <a:t>NFSv3 in 1990s </a:t>
            </a:r>
          </a:p>
          <a:p>
            <a:pPr lvl="1" eaLnBrk="1" hangingPunct="1"/>
            <a:r>
              <a:rPr lang="en-US" altLang="zh-TW" sz="1800" dirty="0" smtClean="0">
                <a:ea typeface="新細明體" charset="-120"/>
              </a:rPr>
              <a:t>Asynchronous write</a:t>
            </a:r>
          </a:p>
          <a:p>
            <a:pPr lvl="1" eaLnBrk="1" hangingPunct="1"/>
            <a:r>
              <a:rPr lang="en-US" altLang="zh-TW" sz="1800" dirty="0" smtClean="0">
                <a:ea typeface="新細明體" charset="-120"/>
              </a:rPr>
              <a:t>Provide increase performance and better support for large files</a:t>
            </a:r>
          </a:p>
          <a:p>
            <a:pPr eaLnBrk="1" hangingPunct="1"/>
            <a:r>
              <a:rPr lang="en-US" altLang="zh-TW" sz="2200" dirty="0" smtClean="0">
                <a:ea typeface="新細明體" charset="-120"/>
              </a:rPr>
              <a:t>NFSv4 in 2000s</a:t>
            </a:r>
          </a:p>
          <a:p>
            <a:pPr lvl="1" eaLnBrk="1" hangingPunct="1"/>
            <a:r>
              <a:rPr lang="en-US" altLang="zh-TW" sz="1800" dirty="0" smtClean="0">
                <a:ea typeface="新細明體" charset="-120"/>
              </a:rPr>
              <a:t>Available in FreeBSD 8.1-R</a:t>
            </a:r>
          </a:p>
          <a:p>
            <a:pPr lvl="1" eaLnBrk="1" hangingPunct="1"/>
            <a:r>
              <a:rPr lang="en-US" altLang="zh-TW" sz="1800" dirty="0" err="1" smtClean="0">
                <a:ea typeface="新細明體" charset="-120"/>
              </a:rPr>
              <a:t>Stateful</a:t>
            </a:r>
            <a:r>
              <a:rPr lang="en-US" altLang="zh-TW" sz="1800" dirty="0" smtClean="0">
                <a:ea typeface="新細明體" charset="-120"/>
              </a:rPr>
              <a:t> protocol </a:t>
            </a:r>
          </a:p>
          <a:p>
            <a:pPr lvl="1" eaLnBrk="1" hangingPunct="1"/>
            <a:r>
              <a:rPr lang="en-US" altLang="zh-TW" sz="1800" dirty="0" smtClean="0">
                <a:ea typeface="新細明體" charset="-120"/>
              </a:rPr>
              <a:t>Unicode support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Components of NFS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-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mounting protocol (2)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391400" cy="4267200"/>
          </a:xfrm>
        </p:spPr>
        <p:txBody>
          <a:bodyPr/>
          <a:lstStyle/>
          <a:p>
            <a:pPr eaLnBrk="1" hangingPunct="1"/>
            <a:r>
              <a:rPr lang="en-US" altLang="zh-TW" sz="2000" dirty="0" smtClean="0">
                <a:ea typeface="新細明體" charset="-120"/>
              </a:rPr>
              <a:t>Sun</a:t>
            </a:r>
            <a:r>
              <a:rPr lang="en-US" altLang="zh-TW" sz="2000" dirty="0" smtClean="0">
                <a:latin typeface="Verdana" pitchFamily="34" charset="0"/>
                <a:ea typeface="新細明體" charset="-120"/>
              </a:rPr>
              <a:t>’</a:t>
            </a:r>
            <a:r>
              <a:rPr lang="en-US" altLang="zh-TW" sz="2000" dirty="0" smtClean="0">
                <a:ea typeface="新細明體" charset="-120"/>
              </a:rPr>
              <a:t>s ONC distributed computing standards</a:t>
            </a:r>
          </a:p>
          <a:p>
            <a:pPr lvl="1" eaLnBrk="1" hangingPunct="1"/>
            <a:r>
              <a:rPr lang="en-US" altLang="zh-TW" sz="1800" dirty="0" smtClean="0">
                <a:ea typeface="新細明體" charset="-120"/>
              </a:rPr>
              <a:t>NFS client </a:t>
            </a:r>
            <a:r>
              <a:rPr lang="en-US" altLang="zh-TW" sz="1800" dirty="0" smtClean="0">
                <a:ea typeface="新細明體" charset="-120"/>
                <a:sym typeface="Wingdings" pitchFamily="2" charset="2"/>
              </a:rPr>
              <a:t> RPC  Transport Layer  </a:t>
            </a:r>
            <a:r>
              <a:rPr lang="en-US" altLang="zh-TW" sz="1800" dirty="0" smtClean="0">
                <a:latin typeface="Times" charset="0"/>
                <a:ea typeface="新細明體" charset="-120"/>
                <a:sym typeface="Wingdings" pitchFamily="2" charset="2"/>
              </a:rPr>
              <a:t>…</a:t>
            </a:r>
            <a:endParaRPr lang="en-US" altLang="zh-TW" sz="1800" dirty="0" smtClean="0">
              <a:ea typeface="新細明體" charset="-120"/>
              <a:sym typeface="Wingdings" pitchFamily="2" charset="2"/>
            </a:endParaRPr>
          </a:p>
          <a:p>
            <a:pPr lvl="1" eaLnBrk="1" hangingPunct="1"/>
            <a:r>
              <a:rPr lang="en-US" altLang="zh-TW" sz="1800" dirty="0" smtClean="0">
                <a:ea typeface="新細明體" charset="-120"/>
                <a:sym typeface="Wingdings" pitchFamily="2" charset="2"/>
              </a:rPr>
              <a:t>Transport Layer</a:t>
            </a:r>
          </a:p>
          <a:p>
            <a:pPr lvl="2" eaLnBrk="1" hangingPunct="1"/>
            <a:r>
              <a:rPr lang="en-US" altLang="zh-TW" sz="1600" dirty="0" smtClean="0">
                <a:ea typeface="新細明體" charset="-120"/>
              </a:rPr>
              <a:t>UDP: Lack congestion control</a:t>
            </a:r>
          </a:p>
          <a:p>
            <a:pPr lvl="2" eaLnBrk="1" hangingPunct="1"/>
            <a:r>
              <a:rPr lang="en-US" altLang="zh-TW" sz="1600" dirty="0" smtClean="0">
                <a:ea typeface="新細明體" charset="-120"/>
              </a:rPr>
              <a:t>TCP: become more suitable </a:t>
            </a:r>
          </a:p>
        </p:txBody>
      </p:sp>
      <p:pic>
        <p:nvPicPr>
          <p:cNvPr id="7172" name="Picture 4" descr="nfsConfi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070225"/>
            <a:ext cx="7467600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Components of NFS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-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mounting protocol (3)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 smtClean="0">
                <a:ea typeface="新細明體" charset="-120"/>
              </a:rPr>
              <a:t>Advanced NFS feature support by OS</a:t>
            </a:r>
          </a:p>
        </p:txBody>
      </p:sp>
      <p:graphicFrame>
        <p:nvGraphicFramePr>
          <p:cNvPr id="13353" name="Group 41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261802339"/>
              </p:ext>
            </p:extLst>
          </p:nvPr>
        </p:nvGraphicFramePr>
        <p:xfrm>
          <a:off x="1371600" y="2057400"/>
          <a:ext cx="6600825" cy="2152652"/>
        </p:xfrm>
        <a:graphic>
          <a:graphicData uri="http://schemas.openxmlformats.org/drawingml/2006/table">
            <a:tbl>
              <a:tblPr/>
              <a:tblGrid>
                <a:gridCol w="1651000"/>
                <a:gridCol w="1649413"/>
                <a:gridCol w="1651000"/>
                <a:gridCol w="1649412"/>
              </a:tblGrid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System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NFSv3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TCP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Default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Linux (debian)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Solaris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TCP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SunOS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Components of NFS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-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Server-side NFS (1)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charset="-120"/>
              </a:rPr>
              <a:t>NFS Server</a:t>
            </a:r>
          </a:p>
          <a:p>
            <a:pPr lvl="1" eaLnBrk="1" hangingPunct="1"/>
            <a:r>
              <a:rPr lang="en-US" altLang="zh-TW" dirty="0" smtClean="0">
                <a:ea typeface="新細明體" charset="-120"/>
              </a:rPr>
              <a:t>Export sharing filesystem</a:t>
            </a:r>
          </a:p>
          <a:p>
            <a:pPr lvl="2" eaLnBrk="1" hangingPunct="1"/>
            <a:r>
              <a:rPr lang="en-US" altLang="zh-TW" dirty="0" smtClean="0">
                <a:solidFill>
                  <a:schemeClr val="hlink"/>
                </a:solidFill>
                <a:ea typeface="新細明體" charset="-120"/>
              </a:rPr>
              <a:t>System dependent</a:t>
            </a:r>
          </a:p>
          <a:p>
            <a:pPr lvl="1" eaLnBrk="1" hangingPunct="1"/>
            <a:r>
              <a:rPr lang="en-US" altLang="zh-TW" dirty="0" smtClean="0">
                <a:ea typeface="新細明體" charset="-120"/>
              </a:rPr>
              <a:t>Waiting for </a:t>
            </a:r>
            <a:r>
              <a:rPr lang="en-US" altLang="zh-TW" dirty="0" smtClean="0">
                <a:latin typeface="Times" charset="0"/>
                <a:ea typeface="新細明體" charset="-120"/>
              </a:rPr>
              <a:t>“</a:t>
            </a:r>
            <a:r>
              <a:rPr lang="en-US" altLang="zh-TW" dirty="0" smtClean="0">
                <a:ea typeface="新細明體" charset="-120"/>
              </a:rPr>
              <a:t>mount request</a:t>
            </a:r>
            <a:r>
              <a:rPr lang="en-US" altLang="zh-TW" dirty="0" smtClean="0">
                <a:latin typeface="Times" charset="0"/>
                <a:ea typeface="新細明體" charset="-120"/>
              </a:rPr>
              <a:t>”</a:t>
            </a:r>
            <a:endParaRPr lang="en-US" altLang="zh-TW" dirty="0" smtClean="0">
              <a:ea typeface="新細明體" charset="-120"/>
            </a:endParaRPr>
          </a:p>
          <a:p>
            <a:pPr lvl="2" eaLnBrk="1" hangingPunct="1"/>
            <a:r>
              <a:rPr lang="en-US" altLang="zh-TW" dirty="0" err="1" smtClean="0">
                <a:ea typeface="新細明體" charset="-120"/>
              </a:rPr>
              <a:t>mountd</a:t>
            </a:r>
            <a:r>
              <a:rPr lang="en-US" altLang="zh-TW" dirty="0" smtClean="0">
                <a:ea typeface="新細明體" charset="-120"/>
              </a:rPr>
              <a:t> (</a:t>
            </a:r>
            <a:r>
              <a:rPr lang="en-US" altLang="zh-TW" dirty="0" err="1" smtClean="0">
                <a:ea typeface="新細明體" charset="-120"/>
              </a:rPr>
              <a:t>rpc.mountd</a:t>
            </a:r>
            <a:r>
              <a:rPr lang="en-US" altLang="zh-TW" dirty="0" smtClean="0">
                <a:ea typeface="新細明體" charset="-120"/>
              </a:rPr>
              <a:t>) daemon</a:t>
            </a:r>
          </a:p>
          <a:p>
            <a:pPr lvl="1" eaLnBrk="1" hangingPunct="1"/>
            <a:r>
              <a:rPr lang="en-US" altLang="zh-TW" dirty="0" smtClean="0">
                <a:ea typeface="新細明體" charset="-120"/>
              </a:rPr>
              <a:t>Waiting for </a:t>
            </a:r>
            <a:r>
              <a:rPr lang="en-US" altLang="zh-TW" dirty="0" smtClean="0">
                <a:latin typeface="Times" charset="0"/>
                <a:ea typeface="新細明體" charset="-120"/>
              </a:rPr>
              <a:t>“</a:t>
            </a:r>
            <a:r>
              <a:rPr lang="en-US" altLang="zh-TW" dirty="0" smtClean="0">
                <a:ea typeface="新細明體" charset="-120"/>
              </a:rPr>
              <a:t>file access request</a:t>
            </a:r>
            <a:r>
              <a:rPr lang="en-US" altLang="zh-TW" dirty="0" smtClean="0">
                <a:latin typeface="Times" charset="0"/>
                <a:ea typeface="新細明體" charset="-120"/>
              </a:rPr>
              <a:t>”</a:t>
            </a:r>
            <a:r>
              <a:rPr lang="en-US" altLang="zh-TW" dirty="0" smtClean="0">
                <a:ea typeface="新細明體" charset="-120"/>
              </a:rPr>
              <a:t> </a:t>
            </a:r>
          </a:p>
          <a:p>
            <a:pPr lvl="2" eaLnBrk="1" hangingPunct="1"/>
            <a:r>
              <a:rPr lang="en-US" altLang="zh-TW" dirty="0" err="1" smtClean="0">
                <a:ea typeface="新細明體" charset="-120"/>
              </a:rPr>
              <a:t>nfsd</a:t>
            </a:r>
            <a:r>
              <a:rPr lang="en-US" altLang="zh-TW" dirty="0" smtClean="0">
                <a:ea typeface="新細明體" charset="-120"/>
              </a:rPr>
              <a:t> (</a:t>
            </a:r>
            <a:r>
              <a:rPr lang="en-US" altLang="zh-TW" dirty="0" err="1" smtClean="0">
                <a:ea typeface="新細明體" charset="-120"/>
              </a:rPr>
              <a:t>rpc.nfsd</a:t>
            </a:r>
            <a:r>
              <a:rPr lang="en-US" altLang="zh-TW" dirty="0" smtClean="0">
                <a:ea typeface="新細明體" charset="-120"/>
              </a:rPr>
              <a:t>) daemon</a:t>
            </a:r>
          </a:p>
          <a:p>
            <a:pPr lvl="1" eaLnBrk="1" hangingPunct="1"/>
            <a:r>
              <a:rPr lang="en-US" altLang="zh-TW" dirty="0" smtClean="0">
                <a:ea typeface="新細明體" charset="-120"/>
              </a:rPr>
              <a:t>Lock the files being accessed (optional)</a:t>
            </a:r>
          </a:p>
          <a:p>
            <a:pPr lvl="2" eaLnBrk="1" hangingPunct="1"/>
            <a:r>
              <a:rPr lang="en-US" altLang="zh-TW" dirty="0" err="1" smtClean="0">
                <a:ea typeface="新細明體" charset="-120"/>
              </a:rPr>
              <a:t>lockd</a:t>
            </a:r>
            <a:r>
              <a:rPr lang="en-US" altLang="zh-TW" dirty="0" smtClean="0">
                <a:ea typeface="新細明體" charset="-120"/>
              </a:rPr>
              <a:t> (</a:t>
            </a:r>
            <a:r>
              <a:rPr lang="en-US" altLang="zh-TW" dirty="0" err="1" smtClean="0">
                <a:ea typeface="新細明體" charset="-120"/>
              </a:rPr>
              <a:t>rpc.lockd</a:t>
            </a:r>
            <a:r>
              <a:rPr lang="en-US" altLang="zh-TW" dirty="0" smtClean="0">
                <a:ea typeface="新細明體" charset="-120"/>
              </a:rPr>
              <a:t>) </a:t>
            </a:r>
            <a:r>
              <a:rPr lang="en-US" altLang="zh-TW" dirty="0" err="1" smtClean="0">
                <a:ea typeface="新細明體" charset="-120"/>
              </a:rPr>
              <a:t>deamon</a:t>
            </a:r>
            <a:endParaRPr lang="en-US" altLang="zh-TW" dirty="0" smtClean="0">
              <a:ea typeface="新細明體" charset="-120"/>
            </a:endParaRPr>
          </a:p>
          <a:p>
            <a:pPr lvl="1" eaLnBrk="1" hangingPunct="1"/>
            <a:r>
              <a:rPr lang="en-US" altLang="zh-TW" dirty="0" smtClean="0">
                <a:ea typeface="新細明體" charset="-120"/>
              </a:rPr>
              <a:t>Check the correctness of the files (optional)</a:t>
            </a:r>
          </a:p>
          <a:p>
            <a:pPr lvl="2" eaLnBrk="1" hangingPunct="1"/>
            <a:r>
              <a:rPr lang="en-US" altLang="zh-TW" dirty="0" err="1" smtClean="0">
                <a:ea typeface="新細明體" charset="-120"/>
              </a:rPr>
              <a:t>statd</a:t>
            </a:r>
            <a:r>
              <a:rPr lang="en-US" altLang="zh-TW" dirty="0" smtClean="0">
                <a:ea typeface="新細明體" charset="-120"/>
              </a:rPr>
              <a:t> (</a:t>
            </a:r>
            <a:r>
              <a:rPr lang="en-US" altLang="zh-TW" dirty="0" err="1" smtClean="0">
                <a:ea typeface="新細明體" charset="-120"/>
              </a:rPr>
              <a:t>rpc.statd</a:t>
            </a:r>
            <a:r>
              <a:rPr lang="en-US" altLang="zh-TW" dirty="0" smtClean="0">
                <a:ea typeface="新細明體" charset="-120"/>
              </a:rPr>
              <a:t>) daemon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Components of NFS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-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Server-side NFS (2)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altLang="zh-TW" smtClean="0">
                <a:ea typeface="新細明體" charset="-120"/>
              </a:rPr>
              <a:t>Exporting filesystem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zh-TW" smtClean="0">
                <a:ea typeface="新細明體" charset="-120"/>
              </a:rPr>
              <a:t>Edit export configuration file</a:t>
            </a:r>
          </a:p>
          <a:p>
            <a:pPr marL="1295400" lvl="2" indent="-381000" eaLnBrk="1" hangingPunct="1"/>
            <a:r>
              <a:rPr lang="en-US" altLang="zh-TW" sz="1600" smtClean="0">
                <a:ea typeface="新細明體" charset="-120"/>
              </a:rPr>
              <a:t>Each line is </a:t>
            </a:r>
            <a:r>
              <a:rPr lang="en-US" altLang="zh-TW" sz="1600" smtClean="0">
                <a:latin typeface="Verdana" pitchFamily="34" charset="0"/>
                <a:ea typeface="新細明體" charset="-120"/>
              </a:rPr>
              <a:t>“</a:t>
            </a:r>
            <a:r>
              <a:rPr lang="en-US" altLang="zh-TW" sz="1600" smtClean="0">
                <a:ea typeface="新細明體" charset="-120"/>
              </a:rPr>
              <a:t>what to export and how</a:t>
            </a:r>
            <a:r>
              <a:rPr lang="en-US" altLang="zh-TW" sz="1600" smtClean="0">
                <a:latin typeface="Verdana" pitchFamily="34" charset="0"/>
                <a:ea typeface="新細明體" charset="-120"/>
              </a:rPr>
              <a:t>”</a:t>
            </a:r>
            <a:endParaRPr lang="en-US" altLang="zh-TW" smtClean="0">
              <a:ea typeface="新細明體" charset="-120"/>
            </a:endParaRP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zh-TW" smtClean="0">
                <a:ea typeface="新細明體" charset="-120"/>
              </a:rPr>
              <a:t>Reload related daemons</a:t>
            </a:r>
          </a:p>
        </p:txBody>
      </p:sp>
      <p:graphicFrame>
        <p:nvGraphicFramePr>
          <p:cNvPr id="18472" name="Group 40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532803689"/>
              </p:ext>
            </p:extLst>
          </p:nvPr>
        </p:nvGraphicFramePr>
        <p:xfrm>
          <a:off x="1447800" y="3355975"/>
          <a:ext cx="7010400" cy="2514600"/>
        </p:xfrm>
        <a:graphic>
          <a:graphicData uri="http://schemas.openxmlformats.org/drawingml/2006/table">
            <a:tbl>
              <a:tblPr/>
              <a:tblGrid>
                <a:gridCol w="1419225"/>
                <a:gridCol w="2474913"/>
                <a:gridCol w="3116262"/>
              </a:tblGrid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System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Exports  info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How to reload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/etc/exports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kill -1 &lt;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mountd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’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pid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service 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mountd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reload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etc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rc.d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mountd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reload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Linux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/etc/exports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usr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sbin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exportfs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-a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Solaris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dfs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dfstab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/usr/sbin/shareall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SunOS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/etc/exports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/usr/sbin/exportfs -a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Components of NFS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-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Server-side NFS (</a:t>
            </a:r>
            <a:r>
              <a:rPr lang="en-US" altLang="zh-TW" sz="3000" dirty="0" smtClean="0">
                <a:ea typeface="新細明體" pitchFamily="18" charset="-120"/>
              </a:rPr>
              <a:t>FreeBSD - 1</a:t>
            </a:r>
            <a:r>
              <a:rPr lang="en-US" altLang="zh-TW" sz="3000" dirty="0" smtClean="0">
                <a:ea typeface="新細明體" pitchFamily="18" charset="-120"/>
              </a:rPr>
              <a:t>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Exporting </a:t>
            </a:r>
            <a:r>
              <a:rPr lang="en-US" altLang="zh-TW" dirty="0" err="1" smtClean="0">
                <a:ea typeface="新細明體" pitchFamily="18" charset="-120"/>
              </a:rPr>
              <a:t>filesystem</a:t>
            </a:r>
            <a:endParaRPr lang="en-US" altLang="zh-TW" dirty="0" smtClean="0">
              <a:ea typeface="新細明體" pitchFamily="18" charset="-120"/>
            </a:endParaRP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/etc/exports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White-space separated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Format: </a:t>
            </a:r>
            <a:r>
              <a:rPr lang="en-US" altLang="zh-TW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pitchFamily="18" charset="-120"/>
              </a:rPr>
              <a:t>directory-list</a:t>
            </a:r>
            <a:r>
              <a:rPr lang="en-US" altLang="zh-TW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pitchFamily="18" charset="-120"/>
              </a:rPr>
              <a:t>  </a:t>
            </a:r>
            <a:r>
              <a:rPr lang="en-US" altLang="zh-TW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pitchFamily="18" charset="-120"/>
              </a:rPr>
              <a:t>options-list</a:t>
            </a:r>
            <a:r>
              <a:rPr lang="en-US" altLang="zh-TW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pitchFamily="18" charset="-120"/>
              </a:rPr>
              <a:t>  </a:t>
            </a:r>
            <a:r>
              <a:rPr lang="en-US" altLang="zh-TW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pitchFamily="18" charset="-120"/>
              </a:rPr>
              <a:t>client-list</a:t>
            </a:r>
          </a:p>
        </p:txBody>
      </p:sp>
      <p:graphicFrame>
        <p:nvGraphicFramePr>
          <p:cNvPr id="16533" name="Group 149"/>
          <p:cNvGraphicFramePr>
            <a:graphicFrameLocks noGrp="1"/>
          </p:cNvGraphicFramePr>
          <p:nvPr>
            <p:ph sz="half" idx="4294967295"/>
          </p:nvPr>
        </p:nvGraphicFramePr>
        <p:xfrm>
          <a:off x="1219200" y="2963863"/>
          <a:ext cx="7605713" cy="1989139"/>
        </p:xfrm>
        <a:graphic>
          <a:graphicData uri="http://schemas.openxmlformats.org/drawingml/2006/table">
            <a:tbl>
              <a:tblPr/>
              <a:tblGrid>
                <a:gridCol w="2057400"/>
                <a:gridCol w="5548313"/>
              </a:tblGrid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Option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ro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Exports read-only, default is (read-write)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alldirs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Allow any subdirectory to be mounted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maproot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=user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Maps root to the specified user.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-mapall=user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Maps all UIDs to the specified user.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534" name="Group 150"/>
          <p:cNvGraphicFramePr>
            <a:graphicFrameLocks noGrp="1"/>
          </p:cNvGraphicFramePr>
          <p:nvPr/>
        </p:nvGraphicFramePr>
        <p:xfrm>
          <a:off x="1219200" y="5092700"/>
          <a:ext cx="7620000" cy="1341440"/>
        </p:xfrm>
        <a:graphic>
          <a:graphicData uri="http://schemas.openxmlformats.org/drawingml/2006/table">
            <a:tbl>
              <a:tblPr/>
              <a:tblGrid>
                <a:gridCol w="2057400"/>
                <a:gridCol w="5562600"/>
              </a:tblGrid>
              <a:tr h="335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Client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35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hostname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Host name (ex: mailgate ccserv)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netgroup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NIS netgroups 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-network -mask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-network 140.113.235.0 -mask 255.255.255.0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2058</TotalTime>
  <Words>1405</Words>
  <Application>Microsoft Macintosh PowerPoint</Application>
  <PresentationFormat>如螢幕大小 (4:3)</PresentationFormat>
  <Paragraphs>400</Paragraphs>
  <Slides>25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37" baseType="lpstr">
      <vt:lpstr>Calibri</vt:lpstr>
      <vt:lpstr>Futura Md BT</vt:lpstr>
      <vt:lpstr>Times</vt:lpstr>
      <vt:lpstr>Times New Roman</vt:lpstr>
      <vt:lpstr>Verdana</vt:lpstr>
      <vt:lpstr>Wingdings</vt:lpstr>
      <vt:lpstr>華康標楷體(P)</vt:lpstr>
      <vt:lpstr>華康儷中黑(P)</vt:lpstr>
      <vt:lpstr>華康儷粗黑(P)</vt:lpstr>
      <vt:lpstr>新細明體</vt:lpstr>
      <vt:lpstr>Arial</vt:lpstr>
      <vt:lpstr>Computer Center</vt:lpstr>
      <vt:lpstr>The Network File System</vt:lpstr>
      <vt:lpstr>NFS</vt:lpstr>
      <vt:lpstr>Components of NFS</vt:lpstr>
      <vt:lpstr>Components of NFS -  mounting protocol (1)</vt:lpstr>
      <vt:lpstr>Components of NFS -  mounting protocol (2)</vt:lpstr>
      <vt:lpstr>Components of NFS -  mounting protocol (3)</vt:lpstr>
      <vt:lpstr>Components of NFS -  Server-side NFS (1)</vt:lpstr>
      <vt:lpstr>Components of NFS -  Server-side NFS (2)</vt:lpstr>
      <vt:lpstr>Components of NFS -  Server-side NFS (FreeBSD - 1)</vt:lpstr>
      <vt:lpstr>Components of NFS -  Server-side NFS (FreeBSD - 2)</vt:lpstr>
      <vt:lpstr>Additional Example of /etc/exports</vt:lpstr>
      <vt:lpstr>Components of NFS -  Server-side NFS (Linux.1)</vt:lpstr>
      <vt:lpstr>Components of NFS -  Server-side NFS (Linux.2)</vt:lpstr>
      <vt:lpstr>Components of NFS -  Server-side NFS (Linux.3)</vt:lpstr>
      <vt:lpstr>Components of NFS -  Server-side NFS (Solaris.1)</vt:lpstr>
      <vt:lpstr>Components of NFS -  Server-side NFS (Solaris.2)</vt:lpstr>
      <vt:lpstr>Components of NFS -  Server-side NFS (3)</vt:lpstr>
      <vt:lpstr>Components of NFS -  client-side NFS (1)</vt:lpstr>
      <vt:lpstr>Components of NFS -  client-side NFS (2)</vt:lpstr>
      <vt:lpstr>Components of NFS -  client-side NFS (3)</vt:lpstr>
      <vt:lpstr>Components of NFS -  NFS Utilities (1)</vt:lpstr>
      <vt:lpstr>Components of NFS -  NFS Utilities (2)</vt:lpstr>
      <vt:lpstr>NFS in FreeBSD</vt:lpstr>
      <vt:lpstr>PowerPoint 簡報</vt:lpstr>
      <vt:lpstr>PowerPoint 簡報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jal</dc:creator>
  <cp:keywords>NCTU;FreeBSD;System Administration Practice</cp:keywords>
  <cp:lastModifiedBy>Microsoft Office 使用者</cp:lastModifiedBy>
  <cp:revision>698</cp:revision>
  <cp:lastPrinted>2016-10-27T12:14:17Z</cp:lastPrinted>
  <dcterms:created xsi:type="dcterms:W3CDTF">1601-01-01T00:00:00Z</dcterms:created>
  <dcterms:modified xsi:type="dcterms:W3CDTF">2016-10-27T12:16:29Z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