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51" r:id="rId1"/>
  </p:sldMasterIdLst>
  <p:notesMasterIdLst>
    <p:notesMasterId r:id="rId20"/>
  </p:notesMasterIdLst>
  <p:sldIdLst>
    <p:sldId id="256" r:id="rId2"/>
    <p:sldId id="266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2" r:id="rId16"/>
    <p:sldId id="279" r:id="rId17"/>
    <p:sldId id="280" r:id="rId18"/>
    <p:sldId id="283" r:id="rId19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7724" autoAdjust="0"/>
  </p:normalViewPr>
  <p:slideViewPr>
    <p:cSldViewPr>
      <p:cViewPr>
        <p:scale>
          <a:sx n="110" d="100"/>
          <a:sy n="110" d="100"/>
        </p:scale>
        <p:origin x="1144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752AC-3396-174A-945A-65C2080FF7EE}" type="datetimeFigureOut">
              <a:rPr kumimoji="1" lang="zh-TW" altLang="en-US" smtClean="0"/>
              <a:t>2016/11/17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140BA-14D7-284F-9402-2A0BC1AA967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6586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為什麼修改</a:t>
            </a:r>
            <a:r>
              <a:rPr kumimoji="1" lang="en-US" altLang="zh-TW" dirty="0" err="1" smtClean="0"/>
              <a:t>nsswitch.conf</a:t>
            </a:r>
            <a:r>
              <a:rPr kumimoji="1" lang="zh-TW" altLang="en-US" dirty="0" smtClean="0"/>
              <a:t>中</a:t>
            </a:r>
            <a:r>
              <a:rPr kumimoji="1" lang="en-US" altLang="zh-TW" dirty="0" err="1" smtClean="0"/>
              <a:t>ldap</a:t>
            </a:r>
            <a:r>
              <a:rPr kumimoji="1" lang="zh-TW" altLang="en-US" dirty="0" smtClean="0"/>
              <a:t>的位置會對系統速度造成影響？</a:t>
            </a:r>
            <a:endParaRPr kumimoji="1" lang="en-US" altLang="zh-TW" dirty="0" smtClean="0"/>
          </a:p>
          <a:p>
            <a:r>
              <a:rPr kumimoji="1" lang="en-US" altLang="zh-TW" dirty="0" smtClean="0"/>
              <a:t>http://</a:t>
            </a:r>
            <a:r>
              <a:rPr kumimoji="1" lang="en-US" altLang="zh-TW" dirty="0" err="1" smtClean="0"/>
              <a:t>www.coctec.com</a:t>
            </a:r>
            <a:r>
              <a:rPr kumimoji="1" lang="en-US" altLang="zh-TW" dirty="0" smtClean="0"/>
              <a:t>/docs/service/show-post-34850.html</a:t>
            </a: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那個 </a:t>
            </a:r>
            <a:r>
              <a:rPr kumimoji="1" lang="en-US" altLang="zh-TW" dirty="0" err="1" smtClean="0"/>
              <a:t>compat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是做什麼用的呢</a:t>
            </a:r>
            <a:r>
              <a:rPr kumimoji="1" lang="en-US" altLang="zh-TW" dirty="0" smtClean="0"/>
              <a:t>?</a:t>
            </a:r>
          </a:p>
          <a:p>
            <a:r>
              <a:rPr kumimoji="1" lang="en-US" altLang="zh-TW" dirty="0" smtClean="0"/>
              <a:t>http://</a:t>
            </a:r>
            <a:r>
              <a:rPr kumimoji="1" lang="en-US" altLang="zh-TW" dirty="0" err="1" smtClean="0"/>
              <a:t>expert.lccnet.com.tw</a:t>
            </a:r>
            <a:r>
              <a:rPr kumimoji="1" lang="en-US" altLang="zh-TW" dirty="0" smtClean="0"/>
              <a:t>/thread-3387-1-1.html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40BA-14D7-284F-9402-2A0BC1AA967E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7526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>
                <a:ea typeface="+mn-ea"/>
              </a:rPr>
              <a:t>Cross-platform</a:t>
            </a:r>
          </a:p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140BA-14D7-284F-9402-2A0BC1AA967E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3563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66712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83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760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69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985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6655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44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61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77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55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71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10785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fld id="{832F880A-1EFB-AA4F-865E-027F7AB0EBEC}" type="slidenum">
              <a:rPr lang="en-US" altLang="zh-TW" sz="1400">
                <a:solidFill>
                  <a:schemeClr val="bg1"/>
                </a:solidFill>
                <a:latin typeface="Futura Md BT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Network Information Service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endParaRPr lang="zh-TW" altLang="zh-TW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NIS works 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236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After all maps are ready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Request and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ypserv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charset="-120"/>
              </a:rPr>
              <a:t>Run on NIS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charset="-120"/>
              </a:rPr>
              <a:t>Waiting for NIS requests and answering them by looking up information in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ypbind daemons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charset="-120"/>
              </a:rPr>
              <a:t>Run on every machine in NIS domain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>
                <a:ea typeface="新細明體" charset="-120"/>
              </a:rPr>
              <a:t>Locate a ypserv and return the identity to the C library, which then contact the server directly</a:t>
            </a:r>
          </a:p>
        </p:txBody>
      </p:sp>
      <p:pic>
        <p:nvPicPr>
          <p:cNvPr id="20484" name="Picture 4" descr="img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1" r="2817" b="9610"/>
          <a:stretch>
            <a:fillRect/>
          </a:stretch>
        </p:blipFill>
        <p:spPr bwMode="auto">
          <a:xfrm>
            <a:off x="1905000" y="4267200"/>
            <a:ext cx="59436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NIS works (5)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019925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>
                <a:ea typeface="新細明體" charset="-120"/>
              </a:rPr>
              <a:t>NIS commands and daemons</a:t>
            </a:r>
          </a:p>
        </p:txBody>
      </p:sp>
      <p:graphicFrame>
        <p:nvGraphicFramePr>
          <p:cNvPr id="32874" name="Group 106"/>
          <p:cNvGraphicFramePr>
            <a:graphicFrameLocks noGrp="1"/>
          </p:cNvGraphicFramePr>
          <p:nvPr>
            <p:ph sz="half" idx="2"/>
          </p:nvPr>
        </p:nvGraphicFramePr>
        <p:xfrm>
          <a:off x="914400" y="1981200"/>
          <a:ext cx="8001000" cy="4365996"/>
        </p:xfrm>
        <a:graphic>
          <a:graphicData uri="http://schemas.openxmlformats.org/drawingml/2006/table">
            <a:tbl>
              <a:tblPr/>
              <a:tblGrid>
                <a:gridCol w="2624138"/>
                <a:gridCol w="5376862"/>
              </a:tblGrid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Program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domainname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Set or print name of current NIS domain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makedbm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yp_mkdb (FreeBSD)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Build hashed map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ypinit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Configure a host as master or slave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ypset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Let ypbind to bind a particular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ypwhich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Find out which yp server is using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ypcat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Print the value contained in an NIS map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yppasswd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password on the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ypchfn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GECOS information on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ypchsh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Change login shell on NIS server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yppasswdd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Server daemon for yppasswd,ypchsh,ypchfn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Configuring NIS Servers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Steps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Sequence: Master Server </a:t>
            </a:r>
            <a:r>
              <a:rPr lang="en-US" altLang="zh-TW" sz="1800">
                <a:ea typeface="新細明體" charset="-120"/>
                <a:sym typeface="Wingdings" charset="2"/>
              </a:rPr>
              <a:t> Slave Servers  each client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Master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Set nis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Use ypinit to construct a list of slave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Run ypserv and rpc.yppasswdd daemons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Slave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Set nis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Use ypinit to set master NIS server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Get NIS maps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NIS client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Set nis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Modify /etc/passwd, /etc/group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Run ypbind daemons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Edit /etc/rc.conf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If your host does not want to be a NIS client, remove nis_client related entries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It is a good idea to force NIS master server to ypbind itself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% man ypbind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05000" y="3309938"/>
            <a:ext cx="4270375" cy="28622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…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# NIS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nisdomainname</a:t>
            </a:r>
            <a:r>
              <a:rPr lang="en-US" altLang="zh-TW" dirty="0">
                <a:latin typeface="+mn-lt"/>
                <a:ea typeface="新細明體" pitchFamily="18" charset="-120"/>
              </a:rPr>
              <a:t>=“sabsd.nis"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nis_server_enable</a:t>
            </a:r>
            <a:r>
              <a:rPr lang="en-US" altLang="zh-TW" dirty="0">
                <a:latin typeface="+mn-lt"/>
                <a:ea typeface="新細明體" pitchFamily="18" charset="-120"/>
              </a:rPr>
              <a:t>="YES"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nis_server_flags</a:t>
            </a:r>
            <a:r>
              <a:rPr lang="en-US" altLang="zh-TW" dirty="0">
                <a:latin typeface="+mn-lt"/>
                <a:ea typeface="新細明體" pitchFamily="18" charset="-120"/>
              </a:rPr>
              <a:t>="“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nis_client_enable</a:t>
            </a:r>
            <a:r>
              <a:rPr lang="en-US" altLang="zh-TW" dirty="0">
                <a:latin typeface="+mn-lt"/>
                <a:ea typeface="新細明體" pitchFamily="18" charset="-120"/>
              </a:rPr>
              <a:t>=“YES”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nis_client_flags</a:t>
            </a:r>
            <a:r>
              <a:rPr lang="en-US" altLang="zh-TW" dirty="0">
                <a:latin typeface="+mn-lt"/>
                <a:ea typeface="新細明體" pitchFamily="18" charset="-120"/>
              </a:rPr>
              <a:t>=“-s –m –S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sabsd.nis,sabsd</a:t>
            </a:r>
            <a:r>
              <a:rPr lang="en-US" altLang="zh-TW" dirty="0">
                <a:latin typeface="+mn-lt"/>
                <a:ea typeface="新細明體" pitchFamily="18" charset="-120"/>
              </a:rPr>
              <a:t>”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nis_yppasswdd_enable</a:t>
            </a:r>
            <a:r>
              <a:rPr lang="en-US" altLang="zh-TW" dirty="0">
                <a:latin typeface="+mn-lt"/>
                <a:ea typeface="新細明體" pitchFamily="18" charset="-120"/>
              </a:rPr>
              <a:t>="YES"</a:t>
            </a:r>
          </a:p>
          <a:p>
            <a:pPr>
              <a:defRPr/>
            </a:pPr>
            <a:r>
              <a:rPr lang="en-US" altLang="zh-TW" dirty="0" err="1">
                <a:latin typeface="+mn-lt"/>
                <a:ea typeface="新細明體" pitchFamily="18" charset="-120"/>
              </a:rPr>
              <a:t>nis_yppasswdd_flags</a:t>
            </a:r>
            <a:r>
              <a:rPr lang="en-US" altLang="zh-TW" dirty="0">
                <a:latin typeface="+mn-lt"/>
                <a:ea typeface="新細明體" pitchFamily="18" charset="-120"/>
              </a:rPr>
              <a:t>=“”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Initializing the NIS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NIS maps are generated from configuration files in /etc with exceptions : /etc/master.passwd, /etc/netgroup, /etc/passwd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cp /etc/master.passwd /var/yp/master.passwd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cp /etc/netgroup /var/yp/netgroup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Edit /var/yp/master.passwd , removing all system accounts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cd /var/yp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ypinit </a:t>
            </a:r>
            <a:r>
              <a:rPr lang="en-US" altLang="zh-TW" sz="1800">
                <a:latin typeface="Times" charset="0"/>
                <a:ea typeface="新細明體" charset="-120"/>
              </a:rPr>
              <a:t>–</a:t>
            </a:r>
            <a:r>
              <a:rPr lang="en-US" altLang="zh-TW" sz="1800">
                <a:ea typeface="新細明體" charset="-120"/>
              </a:rPr>
              <a:t>m sabsd.nis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reboot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Rebuild yp maps whenever the configuration files are changed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charset="-120"/>
              </a:rPr>
              <a:t>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When you change /var/yp/master.passwd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cd /var/yp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charset="-120"/>
              </a:rPr>
              <a:t>% make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Makefile of NIS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371600" y="1833563"/>
            <a:ext cx="6232525" cy="48323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 lIns="54000" rIns="54000">
            <a:spAutoFit/>
          </a:bodyPr>
          <a:lstStyle/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…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YPSRCDIR = /etc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YPDIR = 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var</a:t>
            </a:r>
            <a:r>
              <a:rPr lang="en-US" altLang="zh-TW" sz="1400" dirty="0">
                <a:latin typeface="+mn-lt"/>
                <a:ea typeface="細明體" pitchFamily="49" charset="-120"/>
              </a:rPr>
              <a:t>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yp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YPMAPDIR = $(YPDIR)/$(DOMAIN)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ETHERS    = $(YPSRCDIR)/ethers     # 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ethernet</a:t>
            </a:r>
            <a:r>
              <a:rPr lang="en-US" altLang="zh-TW" sz="1400" dirty="0">
                <a:latin typeface="+mn-lt"/>
                <a:ea typeface="細明體" pitchFamily="49" charset="-120"/>
              </a:rPr>
              <a:t> addresses (for 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rarpd</a:t>
            </a:r>
            <a:r>
              <a:rPr lang="en-US" altLang="zh-TW" sz="1400" dirty="0">
                <a:latin typeface="+mn-lt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BOOTPARAMS= $(YPSRCDIR)/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bootparams</a:t>
            </a:r>
            <a:r>
              <a:rPr lang="en-US" altLang="zh-TW" sz="1400" dirty="0">
                <a:latin typeface="+mn-lt"/>
                <a:ea typeface="細明體" pitchFamily="49" charset="-120"/>
              </a:rPr>
              <a:t> # for booting Sun boxes (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bootparamd</a:t>
            </a:r>
            <a:r>
              <a:rPr lang="en-US" altLang="zh-TW" sz="1400" dirty="0">
                <a:latin typeface="+mn-lt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HOSTS     = $(YPSRCDIR)/hosts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NETWORKS  = $(YPSRCDIR)/networks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PROTOCOLS = $(YPSRCDIR)/protocols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RPC       = $(YPSRCDIR)/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rpc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SERVICES  = $(YPSRCDIR)/services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SHELLS    = $(YPSRCDIR)/shells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GROUP     = $(YPSRCDIR)/group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ALIASES   = $(YPSRCDIR)/mail/aliases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NETGROUP  = $(YPDIR)/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netgroup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PASSWD    = $(YPDIR)/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passwd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MASTER    = $(YPDIR)/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master.passwd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YPSERVERS = $(YPDIR)/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ypservers</a:t>
            </a:r>
            <a:r>
              <a:rPr lang="en-US" altLang="zh-TW" sz="1400" dirty="0">
                <a:latin typeface="+mn-lt"/>
                <a:ea typeface="細明體" pitchFamily="49" charset="-120"/>
              </a:rPr>
              <a:t>  # List of all NIS servers for a domain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PUBLICKEY = $(YPSRCDIR)/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publickey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NETID     = $(YPSRCDIR)/</a:t>
            </a:r>
            <a:r>
              <a:rPr lang="en-US" altLang="zh-TW" sz="1400" dirty="0" err="1">
                <a:latin typeface="+mn-lt"/>
                <a:ea typeface="細明體" pitchFamily="49" charset="-120"/>
              </a:rPr>
              <a:t>netid</a:t>
            </a:r>
            <a:endParaRPr lang="en-US" altLang="zh-TW" sz="1400" dirty="0"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AMDHOST   = $(YPSRCDIR)/amd.map</a:t>
            </a:r>
          </a:p>
          <a:p>
            <a:pPr>
              <a:defRPr/>
            </a:pPr>
            <a:r>
              <a:rPr lang="en-US" altLang="zh-TW" sz="1400" dirty="0">
                <a:latin typeface="+mn-lt"/>
                <a:ea typeface="細明體" pitchFamily="49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Configuring NIS Servers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FreeBSD (4)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31950"/>
            <a:ext cx="8495480" cy="34734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Configuring NIS Servers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(5)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NIS client configuration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Edit /etc/rc.conf</a:t>
            </a: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r>
              <a:rPr lang="en-US" altLang="zh-TW">
                <a:ea typeface="新細明體" charset="-120"/>
              </a:rPr>
              <a:t>Edit /etc/master.passwd (using vipw) and /etc/group</a:t>
            </a: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r>
              <a:rPr lang="en-US" altLang="zh-TW">
                <a:ea typeface="新細明體" charset="-120"/>
              </a:rPr>
              <a:t>reboot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78000" y="2209800"/>
            <a:ext cx="2519363" cy="1570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# NIS</a:t>
            </a:r>
          </a:p>
          <a:p>
            <a:pPr>
              <a:defRPr/>
            </a:pPr>
            <a:r>
              <a:rPr lang="en-US" altLang="zh-TW" sz="1600" dirty="0" err="1">
                <a:latin typeface="+mn-lt"/>
                <a:ea typeface="新細明體" pitchFamily="18" charset="-120"/>
              </a:rPr>
              <a:t>nisdomainname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="sabsd.nis"</a:t>
            </a:r>
          </a:p>
          <a:p>
            <a:pPr>
              <a:defRPr/>
            </a:pPr>
            <a:r>
              <a:rPr lang="en-US" altLang="zh-TW" sz="1600" dirty="0" err="1">
                <a:latin typeface="+mn-lt"/>
                <a:ea typeface="新細明體" pitchFamily="18" charset="-120"/>
              </a:rPr>
              <a:t>nis_client_enable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=“YES”</a:t>
            </a:r>
          </a:p>
          <a:p>
            <a:pPr>
              <a:defRPr/>
            </a:pPr>
            <a:r>
              <a:rPr lang="en-US" altLang="zh-TW" sz="1600" dirty="0" err="1">
                <a:latin typeface="+mn-lt"/>
                <a:ea typeface="新細明體" pitchFamily="18" charset="-120"/>
              </a:rPr>
              <a:t>nis_client_flags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=“-s”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…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6535738" cy="830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nobody:*:65534:65534::0:0:Unprivileged user:/nonexistent:/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usr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sbin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nologin</a:t>
            </a:r>
            <a:endParaRPr lang="en-US" altLang="zh-TW" sz="1600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+:*::::::::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765300" y="5045075"/>
            <a:ext cx="1589088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nobody:*:65534:</a:t>
            </a:r>
          </a:p>
          <a:p>
            <a:pPr>
              <a:defRPr/>
            </a:pPr>
            <a:r>
              <a:rPr lang="en-US" altLang="zh-TW" sz="1600" dirty="0">
                <a:latin typeface="+mn-lt"/>
                <a:ea typeface="新細明體" pitchFamily="18" charset="-120"/>
              </a:rPr>
              <a:t>+:*::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zh-TW" sz="5400" dirty="0" smtClean="0"/>
              <a:t>Q</a:t>
            </a:r>
            <a:r>
              <a:rPr kumimoji="1" lang="zh-TW" altLang="en-US" sz="5400" dirty="0" smtClean="0"/>
              <a:t> </a:t>
            </a:r>
            <a:r>
              <a:rPr kumimoji="1" lang="en-US" altLang="zh-TW" sz="5400" dirty="0" smtClean="0"/>
              <a:t>&amp;</a:t>
            </a:r>
            <a:r>
              <a:rPr kumimoji="1" lang="zh-TW" altLang="en-US" sz="5400" dirty="0" smtClean="0"/>
              <a:t> </a:t>
            </a:r>
            <a:r>
              <a:rPr kumimoji="1" lang="en-US" altLang="zh-TW" sz="5400" dirty="0" smtClean="0"/>
              <a:t>A</a:t>
            </a:r>
            <a:endParaRPr kumimoji="1"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668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charset="-120"/>
              </a:rPr>
              <a:t>NIS (YP </a:t>
            </a:r>
            <a:r>
              <a:rPr lang="en-US" altLang="zh-TW" sz="2000">
                <a:latin typeface="Verdana" charset="0"/>
                <a:ea typeface="新細明體" charset="-120"/>
              </a:rPr>
              <a:t>–</a:t>
            </a:r>
            <a:r>
              <a:rPr lang="en-US" altLang="zh-TW" sz="2000">
                <a:ea typeface="新細明體" charset="-120"/>
              </a:rPr>
              <a:t> Yellow Page)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Release by SUN in 1980s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For master server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System files are kept in original locations and edited as before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There will be a server process takes care of availability of these files over the network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Data files are hashed and formed a database for lookup efficiency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yp_mkdb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Makefile	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NIS domain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The NIS server and it</a:t>
            </a:r>
            <a:r>
              <a:rPr lang="en-US" altLang="zh-TW" sz="1600">
                <a:latin typeface="Verdana" charset="0"/>
                <a:ea typeface="新細明體" charset="-120"/>
              </a:rPr>
              <a:t>’</a:t>
            </a:r>
            <a:r>
              <a:rPr lang="en-US" altLang="zh-TW" sz="1600">
                <a:ea typeface="新細明體" charset="-120"/>
              </a:rPr>
              <a:t>s clients</a:t>
            </a:r>
          </a:p>
          <a:p>
            <a:pPr lvl="1" eaLnBrk="1" hangingPunct="1"/>
            <a:r>
              <a:rPr lang="en-US" altLang="zh-TW" sz="1800">
                <a:ea typeface="新細明體" charset="-120"/>
              </a:rPr>
              <a:t>Multiple NIS server</a:t>
            </a:r>
          </a:p>
          <a:p>
            <a:pPr lvl="2" eaLnBrk="1" hangingPunct="1"/>
            <a:r>
              <a:rPr lang="en-US" altLang="zh-TW" sz="1600">
                <a:ea typeface="新細明體" charset="-120"/>
              </a:rPr>
              <a:t>One master NIS server and multiple NIS slave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細明體" charset="-120"/>
              </a:rPr>
              <a:t>/etc/netgroup</a:t>
            </a:r>
          </a:p>
          <a:p>
            <a:pPr lvl="1" eaLnBrk="1" hangingPunct="1"/>
            <a:r>
              <a:rPr lang="en-US" altLang="zh-TW">
                <a:ea typeface="細明體" charset="-120"/>
              </a:rPr>
              <a:t>Group users, machines, nets for easy reference in other system files</a:t>
            </a:r>
          </a:p>
          <a:p>
            <a:pPr lvl="1" eaLnBrk="1" hangingPunct="1"/>
            <a:r>
              <a:rPr lang="en-US" altLang="zh-TW">
                <a:ea typeface="細明體" charset="-120"/>
              </a:rPr>
              <a:t>Can be used in such as /etc/{passwd,group,exports}, /etc/exports</a:t>
            </a:r>
          </a:p>
          <a:p>
            <a:pPr lvl="1" eaLnBrk="1" hangingPunct="1"/>
            <a:r>
              <a:rPr lang="en-US" altLang="zh-TW">
                <a:ea typeface="細明體" charset="-120"/>
              </a:rPr>
              <a:t>[format] 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>
                <a:ea typeface="細明體" charset="-120"/>
              </a:rPr>
              <a:t>groupname list-of-members</a:t>
            </a:r>
          </a:p>
          <a:p>
            <a:pPr lvl="1" eaLnBrk="1" hangingPunct="1"/>
            <a:r>
              <a:rPr lang="en-US" altLang="zh-TW">
                <a:ea typeface="細明體" charset="-120"/>
              </a:rPr>
              <a:t>[member-format] </a:t>
            </a:r>
          </a:p>
          <a:p>
            <a:pPr lvl="2" eaLnBrk="1" hangingPunct="1">
              <a:buFont typeface="Wingdings" charset="2"/>
              <a:buNone/>
            </a:pPr>
            <a:r>
              <a:rPr lang="en-US" altLang="zh-TW">
                <a:ea typeface="細明體" charset="-120"/>
              </a:rPr>
              <a:t>(hostname, username, nisdomainname)</a:t>
            </a:r>
          </a:p>
          <a:p>
            <a:pPr lvl="1" eaLnBrk="1" hangingPunct="1"/>
            <a:r>
              <a:rPr lang="en-US" altLang="zh-TW">
                <a:ea typeface="細明體" charset="-120"/>
              </a:rPr>
              <a:t>Example of /etc/netgroup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752600" y="4572000"/>
            <a:ext cx="6230938" cy="1754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TW" dirty="0" err="1">
                <a:latin typeface="+mn-lt"/>
                <a:ea typeface="新細明體" pitchFamily="18" charset="-120"/>
              </a:rPr>
              <a:t>adm_user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		(,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wutzh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,) (,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chiahung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,) (,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liuyh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,)</a:t>
            </a:r>
          </a:p>
          <a:p>
            <a:pPr>
              <a:defRPr/>
            </a:pPr>
            <a:r>
              <a:rPr kumimoji="1" lang="en-US" altLang="zh-TW" dirty="0" err="1">
                <a:latin typeface="+mn-lt"/>
                <a:ea typeface="新細明體" pitchFamily="18" charset="-120"/>
              </a:rPr>
              <a:t>adm_cc_cs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	(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cshome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,,) (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csduty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,,) (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csmailgate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,,)</a:t>
            </a:r>
          </a:p>
          <a:p>
            <a:pPr>
              <a:defRPr/>
            </a:pPr>
            <a:r>
              <a:rPr kumimoji="1" lang="en-US" altLang="zh-TW" dirty="0" err="1">
                <a:latin typeface="+mn-lt"/>
                <a:ea typeface="新細明體" pitchFamily="18" charset="-120"/>
              </a:rPr>
              <a:t>sun_cc_cs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	(sun1,,) (sun2,,) (sun3,,)</a:t>
            </a:r>
          </a:p>
          <a:p>
            <a:pPr>
              <a:defRPr/>
            </a:pPr>
            <a:r>
              <a:rPr kumimoji="1" lang="en-US" altLang="zh-TW" dirty="0" err="1">
                <a:latin typeface="+mn-lt"/>
                <a:ea typeface="新細明體" pitchFamily="18" charset="-120"/>
              </a:rPr>
              <a:t>bsd_cc_cs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	(bsd1,,) (bsd2,,) (bsd3,,) </a:t>
            </a:r>
          </a:p>
          <a:p>
            <a:pPr>
              <a:defRPr/>
            </a:pPr>
            <a:r>
              <a:rPr kumimoji="1" lang="en-US" altLang="zh-TW" dirty="0" err="1">
                <a:latin typeface="+mn-lt"/>
                <a:ea typeface="新細明體" pitchFamily="18" charset="-120"/>
              </a:rPr>
              <a:t>linux_cc_cs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	(linux1,,) (linux2,,) (linux3,,)</a:t>
            </a:r>
          </a:p>
          <a:p>
            <a:pPr>
              <a:defRPr/>
            </a:pPr>
            <a:r>
              <a:rPr kumimoji="1" lang="en-US" altLang="zh-TW" dirty="0" err="1">
                <a:latin typeface="+mn-lt"/>
                <a:ea typeface="新細明體" pitchFamily="18" charset="-120"/>
              </a:rPr>
              <a:t>all_cc_cs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		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adm_cc_cs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 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sun_cc_cs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 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bsd_cc_cs</a:t>
            </a:r>
            <a:r>
              <a:rPr kumimoji="1" lang="en-US" altLang="zh-TW" dirty="0">
                <a:latin typeface="+mn-lt"/>
                <a:ea typeface="新細明體" pitchFamily="18" charset="-120"/>
              </a:rPr>
              <a:t> </a:t>
            </a:r>
            <a:r>
              <a:rPr kumimoji="1" lang="en-US" altLang="zh-TW" dirty="0" err="1">
                <a:latin typeface="+mn-lt"/>
                <a:ea typeface="新細明體" pitchFamily="18" charset="-120"/>
              </a:rPr>
              <a:t>linux_cc_cs</a:t>
            </a:r>
            <a:endParaRPr lang="en-US" altLang="zh-TW" dirty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(3)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Prioritizing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System information can come from many resource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Local, NIS, </a:t>
            </a:r>
            <a:r>
              <a:rPr lang="en-US" altLang="zh-TW" sz="1600">
                <a:latin typeface="Verdana" charset="0"/>
                <a:ea typeface="新細明體" charset="-120"/>
              </a:rPr>
              <a:t>…</a:t>
            </a:r>
            <a:endParaRPr lang="en-US" altLang="zh-TW" sz="1600">
              <a:ea typeface="新細明體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Specify the sources that we are going to use and the order of them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/etc/{passwd, group}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+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Entire NIS map is included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+@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Include only certain netgroup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charset="-120"/>
              </a:rPr>
              <a:t>+name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新細明體" charset="-120"/>
              </a:rPr>
              <a:t>Include only a single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charset="-120"/>
              </a:rPr>
              <a:t>/etc/nsswitch.conf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447800" y="4876800"/>
            <a:ext cx="3048000" cy="13843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b="1" dirty="0">
                <a:latin typeface="+mn-lt"/>
                <a:ea typeface="新細明體" pitchFamily="18" charset="-120"/>
              </a:rPr>
              <a:t>…</a:t>
            </a:r>
          </a:p>
          <a:p>
            <a:pPr>
              <a:defRPr/>
            </a:pPr>
            <a:r>
              <a:rPr lang="en-US" altLang="zh-TW" sz="1400" b="1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passwd</a:t>
            </a:r>
            <a:r>
              <a:rPr lang="en-US" altLang="zh-TW" sz="1400" b="1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:	</a:t>
            </a:r>
            <a:r>
              <a:rPr lang="en-US" altLang="zh-TW" sz="1400" b="1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compat</a:t>
            </a:r>
            <a:endParaRPr lang="en-US" altLang="zh-TW" sz="1400" b="1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400" b="1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group:  	</a:t>
            </a:r>
            <a:r>
              <a:rPr lang="en-US" altLang="zh-TW" sz="1400" b="1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compat</a:t>
            </a:r>
            <a:endParaRPr lang="en-US" altLang="zh-TW" sz="1400" b="1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400" b="1" dirty="0">
                <a:latin typeface="+mn-lt"/>
                <a:ea typeface="新細明體" pitchFamily="18" charset="-120"/>
              </a:rPr>
              <a:t>shadow:	files </a:t>
            </a:r>
            <a:r>
              <a:rPr lang="en-US" altLang="zh-TW" sz="1400" b="1" dirty="0" err="1">
                <a:latin typeface="+mn-lt"/>
                <a:ea typeface="新細明體" pitchFamily="18" charset="-120"/>
              </a:rPr>
              <a:t>nis</a:t>
            </a:r>
            <a:endParaRPr lang="en-US" altLang="zh-TW" sz="1400" b="1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400" b="1" dirty="0">
                <a:latin typeface="+mn-lt"/>
                <a:ea typeface="新細明體" pitchFamily="18" charset="-120"/>
              </a:rPr>
              <a:t>hosts:     	files </a:t>
            </a:r>
            <a:r>
              <a:rPr lang="en-US" altLang="zh-TW" sz="1400" b="1" dirty="0" err="1">
                <a:latin typeface="+mn-lt"/>
                <a:ea typeface="新細明體" pitchFamily="18" charset="-120"/>
              </a:rPr>
              <a:t>nis</a:t>
            </a:r>
            <a:r>
              <a:rPr lang="en-US" altLang="zh-TW" sz="1400" b="1" dirty="0">
                <a:latin typeface="+mn-lt"/>
                <a:ea typeface="新細明體" pitchFamily="18" charset="-120"/>
              </a:rPr>
              <a:t> </a:t>
            </a:r>
            <a:r>
              <a:rPr lang="en-US" altLang="zh-TW" sz="1400" b="1" dirty="0" err="1">
                <a:latin typeface="+mn-lt"/>
                <a:ea typeface="新細明體" pitchFamily="18" charset="-120"/>
              </a:rPr>
              <a:t>dns</a:t>
            </a:r>
            <a:endParaRPr lang="en-US" altLang="zh-TW" sz="1400" b="1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1400" b="1" dirty="0">
                <a:latin typeface="+mn-lt"/>
                <a:ea typeface="新細明體" pitchFamily="18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(4)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Use netgroup in other system files</a:t>
            </a:r>
          </a:p>
          <a:p>
            <a:pPr lvl="1" eaLnBrk="1" hangingPunct="1"/>
            <a:r>
              <a:rPr lang="en-US" altLang="zh-TW">
                <a:ea typeface="新細明體" charset="-120"/>
              </a:rPr>
              <a:t>Example for used in /etc/passwd</a:t>
            </a: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endParaRPr lang="en-US" altLang="zh-TW">
              <a:ea typeface="新細明體" charset="-120"/>
            </a:endParaRPr>
          </a:p>
          <a:p>
            <a:pPr lvl="1" eaLnBrk="1" hangingPunct="1"/>
            <a:r>
              <a:rPr lang="en-US" altLang="zh-TW">
                <a:ea typeface="新細明體" charset="-120"/>
              </a:rPr>
              <a:t>Example for used in /etc/exports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0" y="2284413"/>
            <a:ext cx="6538913" cy="1754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…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pop:*:68:6:Post Office Owner:/nonexistent:/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sbin</a:t>
            </a:r>
            <a:r>
              <a:rPr lang="en-US" altLang="zh-TW" dirty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nologin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www:*:80:80:World Wide Web Owner:/nonexistent:/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sbin</a:t>
            </a:r>
            <a:r>
              <a:rPr lang="en-US" altLang="zh-TW" dirty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nologin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nobody:*:65534:65534:Unprivileged user:/nonexistent:/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sbin</a:t>
            </a:r>
            <a:r>
              <a:rPr lang="en-US" altLang="zh-TW" dirty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nologin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+@admin-user:*:::::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+:*:::::/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/local/bin/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cs.nologin</a:t>
            </a:r>
            <a:endParaRPr lang="en-US" altLang="zh-TW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4648200"/>
            <a:ext cx="7589838" cy="1200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/raid	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alldirs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maproot</a:t>
            </a:r>
            <a:r>
              <a:rPr lang="en-US" altLang="zh-TW" dirty="0">
                <a:latin typeface="+mn-lt"/>
                <a:ea typeface="新細明體" pitchFamily="18" charset="-120"/>
              </a:rPr>
              <a:t>=root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mailgate</a:t>
            </a:r>
            <a:r>
              <a:rPr lang="en-US" altLang="zh-TW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ccserv</a:t>
            </a:r>
            <a:r>
              <a:rPr lang="en-US" altLang="zh-TW" dirty="0">
                <a:latin typeface="+mn-lt"/>
                <a:ea typeface="新細明體" pitchFamily="18" charset="-120"/>
              </a:rPr>
              <a:t> backup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/raid 	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alldirs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maproot</a:t>
            </a:r>
            <a:r>
              <a:rPr lang="en-US" altLang="zh-TW" dirty="0">
                <a:latin typeface="+mn-lt"/>
                <a:ea typeface="新細明體" pitchFamily="18" charset="-120"/>
              </a:rPr>
              <a:t>=65534 –network 140.113.209 –mask 255.255.255.0</a:t>
            </a:r>
          </a:p>
          <a:p>
            <a:pPr>
              <a:defRPr/>
            </a:pPr>
            <a:r>
              <a:rPr lang="en-US" altLang="zh-TW" dirty="0">
                <a:latin typeface="+mn-lt"/>
                <a:ea typeface="新細明體" pitchFamily="18" charset="-120"/>
              </a:rPr>
              <a:t>/home	-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ro</a:t>
            </a:r>
            <a:r>
              <a:rPr lang="en-US" altLang="zh-TW" dirty="0">
                <a:latin typeface="+mn-lt"/>
                <a:ea typeface="新細明體" pitchFamily="18" charset="-120"/>
              </a:rPr>
              <a:t> –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mapall</a:t>
            </a:r>
            <a:r>
              <a:rPr lang="en-US" altLang="zh-TW" dirty="0">
                <a:latin typeface="+mn-lt"/>
                <a:ea typeface="新細明體" pitchFamily="18" charset="-120"/>
              </a:rPr>
              <a:t>=nobody –network 140.113.235.0 –mask 255.255.255.0</a:t>
            </a:r>
          </a:p>
          <a:p>
            <a:pPr>
              <a:defRPr/>
            </a:pP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src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  /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usr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obj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 –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maproot</a:t>
            </a:r>
            <a:r>
              <a:rPr lang="en-US" altLang="zh-TW" dirty="0">
                <a:solidFill>
                  <a:srgbClr val="FF0000"/>
                </a:solidFill>
                <a:latin typeface="+mn-lt"/>
                <a:ea typeface="新細明體" pitchFamily="18" charset="-120"/>
              </a:rPr>
              <a:t>=0 </a:t>
            </a:r>
            <a:r>
              <a:rPr lang="en-US" altLang="zh-TW" dirty="0" err="1">
                <a:solidFill>
                  <a:srgbClr val="FF0000"/>
                </a:solidFill>
                <a:latin typeface="+mn-lt"/>
                <a:ea typeface="新細明體" pitchFamily="18" charset="-120"/>
              </a:rPr>
              <a:t>bsd_cc_csie</a:t>
            </a:r>
            <a:endParaRPr lang="en-US" altLang="zh-TW" dirty="0">
              <a:solidFill>
                <a:srgbClr val="FF0000"/>
              </a:solidFill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2600" smtClean="0">
                <a:ea typeface="新細明體" pitchFamily="18" charset="-120"/>
              </a:rPr>
              <a:t>The Network Information Service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Advantages of NIS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Not necessary for administrator to be aware of NIS internal data format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Cross-platform</a:t>
            </a:r>
          </a:p>
          <a:p>
            <a:pPr eaLnBrk="1" hangingPunct="1"/>
            <a:r>
              <a:rPr lang="en-US" altLang="zh-TW" dirty="0">
                <a:ea typeface="新細明體" charset="-120"/>
              </a:rPr>
              <a:t>Disadvantages of NIS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If a slave NIS server is down, the slave</a:t>
            </a:r>
            <a:r>
              <a:rPr lang="en-US" altLang="zh-TW" dirty="0">
                <a:latin typeface="Times" charset="0"/>
                <a:ea typeface="新細明體" charset="-120"/>
              </a:rPr>
              <a:t>’</a:t>
            </a:r>
            <a:r>
              <a:rPr lang="en-US" altLang="zh-TW" dirty="0">
                <a:ea typeface="新細明體" charset="-120"/>
              </a:rPr>
              <a:t>s copy may not be updated</a:t>
            </a:r>
          </a:p>
          <a:p>
            <a:pPr lvl="2" eaLnBrk="1" hangingPunct="1"/>
            <a:r>
              <a:rPr lang="en-US" altLang="zh-TW" dirty="0">
                <a:ea typeface="新細明體" charset="-120"/>
              </a:rPr>
              <a:t>Periodically poll data (</a:t>
            </a:r>
            <a:r>
              <a:rPr lang="en-US" altLang="zh-TW" dirty="0" err="1">
                <a:ea typeface="新細明體" charset="-120"/>
              </a:rPr>
              <a:t>cron</a:t>
            </a:r>
            <a:r>
              <a:rPr lang="en-US" altLang="zh-TW" dirty="0">
                <a:ea typeface="新細明體" charset="-120"/>
              </a:rPr>
              <a:t>)</a:t>
            </a:r>
          </a:p>
          <a:p>
            <a:pPr lvl="1" eaLnBrk="1" hangingPunct="1"/>
            <a:r>
              <a:rPr lang="en-US" altLang="zh-TW" dirty="0">
                <a:solidFill>
                  <a:srgbClr val="FF0000"/>
                </a:solidFill>
                <a:ea typeface="新細明體" charset="-120"/>
              </a:rPr>
              <a:t>Not secure</a:t>
            </a:r>
          </a:p>
          <a:p>
            <a:pPr lvl="2" eaLnBrk="1" hangingPunct="1"/>
            <a:r>
              <a:rPr lang="en-US" altLang="zh-TW" dirty="0">
                <a:ea typeface="新細明體" charset="-120"/>
              </a:rPr>
              <a:t>Any host on a network can claim to be NIS Server</a:t>
            </a:r>
          </a:p>
          <a:p>
            <a:pPr lvl="2" eaLnBrk="1" hangingPunct="1"/>
            <a:r>
              <a:rPr lang="en-US" altLang="zh-TW" dirty="0">
                <a:ea typeface="新細明體" charset="-120"/>
              </a:rPr>
              <a:t>Any one can read your NIS maps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Consume network bandwidth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NIS works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charset="-120"/>
              </a:rPr>
              <a:t>NIS directory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/</a:t>
            </a:r>
            <a:r>
              <a:rPr lang="en-US" altLang="zh-TW" dirty="0" err="1">
                <a:ea typeface="新細明體" charset="-120"/>
              </a:rPr>
              <a:t>var</a:t>
            </a:r>
            <a:r>
              <a:rPr lang="en-US" altLang="zh-TW" dirty="0">
                <a:ea typeface="新細明體" charset="-120"/>
              </a:rPr>
              <a:t>/</a:t>
            </a:r>
            <a:r>
              <a:rPr lang="en-US" altLang="zh-TW" dirty="0" err="1">
                <a:ea typeface="新細明體" charset="-120"/>
              </a:rPr>
              <a:t>yp</a:t>
            </a:r>
            <a:endParaRPr lang="en-US" altLang="zh-TW" dirty="0">
              <a:ea typeface="新細明體" charset="-120"/>
            </a:endParaRPr>
          </a:p>
          <a:p>
            <a:pPr eaLnBrk="1" hangingPunct="1"/>
            <a:r>
              <a:rPr lang="en-US" altLang="zh-TW" dirty="0">
                <a:ea typeface="新細明體" charset="-120"/>
              </a:rPr>
              <a:t>NIS Server Map directory</a:t>
            </a:r>
          </a:p>
          <a:p>
            <a:pPr lvl="1" eaLnBrk="1" hangingPunct="1"/>
            <a:r>
              <a:rPr lang="en-US" altLang="zh-TW" dirty="0">
                <a:ea typeface="新細明體" charset="-120"/>
              </a:rPr>
              <a:t>In a subdirectory of the NIS directory named for the NIS domain</a:t>
            </a:r>
          </a:p>
          <a:p>
            <a:pPr lvl="2" eaLnBrk="1" hangingPunct="1"/>
            <a:r>
              <a:rPr lang="en-US" altLang="zh-TW" dirty="0">
                <a:ea typeface="新細明體" charset="-120"/>
              </a:rPr>
              <a:t>/</a:t>
            </a:r>
            <a:r>
              <a:rPr lang="en-US" altLang="zh-TW" dirty="0" err="1">
                <a:ea typeface="新細明體" charset="-120"/>
              </a:rPr>
              <a:t>var</a:t>
            </a:r>
            <a:r>
              <a:rPr lang="en-US" altLang="zh-TW" dirty="0">
                <a:ea typeface="新細明體" charset="-120"/>
              </a:rPr>
              <a:t>/</a:t>
            </a:r>
            <a:r>
              <a:rPr lang="en-US" altLang="zh-TW" dirty="0" err="1">
                <a:ea typeface="新細明體" charset="-120"/>
              </a:rPr>
              <a:t>yp</a:t>
            </a:r>
            <a:r>
              <a:rPr lang="en-US" altLang="zh-TW" dirty="0">
                <a:ea typeface="新細明體" charset="-120"/>
              </a:rPr>
              <a:t>/+</a:t>
            </a:r>
            <a:r>
              <a:rPr lang="en-US" altLang="zh-TW" dirty="0" err="1">
                <a:ea typeface="新細明體" charset="-120"/>
              </a:rPr>
              <a:t>cs.nis</a:t>
            </a:r>
            <a:endParaRPr lang="en-US" altLang="zh-TW" dirty="0">
              <a:ea typeface="新細明體" charset="-120"/>
            </a:endParaRPr>
          </a:p>
          <a:p>
            <a:pPr lvl="1" eaLnBrk="1" hangingPunct="1"/>
            <a:r>
              <a:rPr lang="en-US" altLang="zh-TW" dirty="0">
                <a:ea typeface="新細明體" charset="-120"/>
              </a:rPr>
              <a:t>Example: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95800"/>
            <a:ext cx="9144000" cy="9870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NIS works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NIS master server </a:t>
            </a:r>
            <a:r>
              <a:rPr lang="en-US" altLang="zh-TW">
                <a:ea typeface="新細明體" charset="-120"/>
                <a:sym typeface="Wingdings" charset="2"/>
              </a:rPr>
              <a:t> NIS slave servers</a:t>
            </a:r>
          </a:p>
          <a:p>
            <a:pPr lvl="1" eaLnBrk="1" hangingPunct="1"/>
            <a:r>
              <a:rPr lang="en-US" altLang="zh-TW">
                <a:latin typeface="Times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ypxfr</a:t>
            </a:r>
            <a:r>
              <a:rPr lang="en-US" altLang="zh-TW">
                <a:latin typeface="Times" charset="0"/>
                <a:ea typeface="新細明體" charset="-120"/>
              </a:rPr>
              <a:t>”</a:t>
            </a:r>
            <a:r>
              <a:rPr lang="en-US" altLang="zh-TW">
                <a:ea typeface="新細明體" charset="-120"/>
              </a:rPr>
              <a:t> pull command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Every NIS slave server runs ypxfr periodically</a:t>
            </a:r>
          </a:p>
          <a:p>
            <a:pPr lvl="1" eaLnBrk="1" hangingPunct="1"/>
            <a:r>
              <a:rPr lang="en-US" altLang="zh-TW">
                <a:latin typeface="Times" charset="0"/>
                <a:ea typeface="新細明體" charset="-120"/>
              </a:rPr>
              <a:t>“</a:t>
            </a:r>
            <a:r>
              <a:rPr lang="en-US" altLang="zh-TW">
                <a:ea typeface="新細明體" charset="-120"/>
              </a:rPr>
              <a:t>yppush</a:t>
            </a:r>
            <a:r>
              <a:rPr lang="en-US" altLang="zh-TW">
                <a:latin typeface="Times" charset="0"/>
                <a:ea typeface="新細明體" charset="-120"/>
              </a:rPr>
              <a:t>”</a:t>
            </a:r>
            <a:r>
              <a:rPr lang="en-US" altLang="zh-TW">
                <a:ea typeface="新細明體" charset="-120"/>
              </a:rPr>
              <a:t> push command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NIS master server use yppush to instruct each slave to execute ypxfr</a:t>
            </a:r>
          </a:p>
          <a:p>
            <a:pPr lvl="1" eaLnBrk="1" hangingPunct="1"/>
            <a:r>
              <a:rPr lang="en-US" altLang="zh-TW">
                <a:solidFill>
                  <a:srgbClr val="FF0000"/>
                </a:solidFill>
                <a:ea typeface="新細明體" charset="-120"/>
              </a:rPr>
              <a:t>ypservers</a:t>
            </a:r>
            <a:r>
              <a:rPr lang="en-US" altLang="zh-TW">
                <a:ea typeface="新細明體" charset="-120"/>
              </a:rPr>
              <a:t> special map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It does not correspond to any flat file</a:t>
            </a:r>
          </a:p>
          <a:p>
            <a:pPr lvl="2" eaLnBrk="1" hangingPunct="1"/>
            <a:r>
              <a:rPr lang="en-US" altLang="zh-TW">
                <a:ea typeface="新細明體" charset="-120"/>
              </a:rPr>
              <a:t>A list of all NIS slave servers in that NIS domain</a:t>
            </a:r>
          </a:p>
          <a:p>
            <a:pPr lvl="3" eaLnBrk="1" hangingPunct="1"/>
            <a:r>
              <a:rPr lang="en-US" altLang="zh-TW">
                <a:ea typeface="新細明體" charset="-120"/>
              </a:rPr>
              <a:t>ypinit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How NIS works 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charset="-120"/>
              </a:rPr>
              <a:t>Example of cs</a:t>
            </a:r>
          </a:p>
        </p:txBody>
      </p:sp>
      <p:grpSp>
        <p:nvGrpSpPr>
          <p:cNvPr id="19461" name="Group 9"/>
          <p:cNvGrpSpPr>
            <a:grpSpLocks/>
          </p:cNvGrpSpPr>
          <p:nvPr/>
        </p:nvGrpSpPr>
        <p:grpSpPr bwMode="auto">
          <a:xfrm>
            <a:off x="685800" y="2133600"/>
            <a:ext cx="6400800" cy="4343400"/>
            <a:chOff x="432" y="1344"/>
            <a:chExt cx="4032" cy="2736"/>
          </a:xfrm>
        </p:grpSpPr>
        <p:pic>
          <p:nvPicPr>
            <p:cNvPr id="19462" name="Picture 4" descr="csie_yp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344"/>
              <a:ext cx="4032" cy="2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Rectangle 6"/>
            <p:cNvSpPr>
              <a:spLocks noChangeArrowheads="1"/>
            </p:cNvSpPr>
            <p:nvPr/>
          </p:nvSpPr>
          <p:spPr bwMode="auto">
            <a:xfrm>
              <a:off x="528" y="3888"/>
              <a:ext cx="3888" cy="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5000"/>
                </a:spcBef>
                <a:buFont typeface="Wingdings" charset="2"/>
                <a:buChar char="q"/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</a:defRPr>
              </a:lvl1pPr>
              <a:lvl2pPr marL="742950" indent="-285750">
                <a:spcBef>
                  <a:spcPct val="25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2pPr>
              <a:lvl3pPr marL="1143000" indent="-228600">
                <a:spcBef>
                  <a:spcPct val="25000"/>
                </a:spcBef>
                <a:buClr>
                  <a:schemeClr val="bg2"/>
                </a:buClr>
                <a:buFont typeface="Wingdings" charset="2"/>
                <a:buChar char="Ø"/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3pPr>
              <a:lvl4pPr marL="1600200" indent="-228600">
                <a:spcBef>
                  <a:spcPct val="25000"/>
                </a:spcBef>
                <a:buChar char="–"/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4pPr>
              <a:lvl5pPr marL="2057400" indent="-228600">
                <a:spcBef>
                  <a:spcPct val="25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zh-TW" altLang="en-US" sz="1800">
                <a:latin typeface="Arial" charset="0"/>
                <a:ea typeface="新細明體" charset="-120"/>
              </a:endParaRPr>
            </a:p>
          </p:txBody>
        </p:sp>
        <p:sp>
          <p:nvSpPr>
            <p:cNvPr id="19464" name="Rectangle 7"/>
            <p:cNvSpPr>
              <a:spLocks noChangeArrowheads="1"/>
            </p:cNvSpPr>
            <p:nvPr/>
          </p:nvSpPr>
          <p:spPr bwMode="auto">
            <a:xfrm>
              <a:off x="2208" y="2352"/>
              <a:ext cx="48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5000"/>
                </a:spcBef>
                <a:buFont typeface="Wingdings" charset="2"/>
                <a:buChar char="q"/>
                <a:defRPr kumimoji="1" sz="2400">
                  <a:solidFill>
                    <a:schemeClr val="tx1"/>
                  </a:solidFill>
                  <a:latin typeface="Times New Roman" charset="0"/>
                  <a:ea typeface="華康儷中黑(P)" charset="0"/>
                </a:defRPr>
              </a:lvl1pPr>
              <a:lvl2pPr marL="742950" indent="-285750">
                <a:spcBef>
                  <a:spcPct val="25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2pPr>
              <a:lvl3pPr marL="1143000" indent="-228600">
                <a:spcBef>
                  <a:spcPct val="25000"/>
                </a:spcBef>
                <a:buClr>
                  <a:schemeClr val="bg2"/>
                </a:buClr>
                <a:buFont typeface="Wingdings" charset="2"/>
                <a:buChar char="Ø"/>
                <a:defRPr kumimoji="1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3pPr>
              <a:lvl4pPr marL="1600200" indent="-228600">
                <a:spcBef>
                  <a:spcPct val="25000"/>
                </a:spcBef>
                <a:buChar char="–"/>
                <a:defRPr kumimoji="1" sz="16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4pPr>
              <a:lvl5pPr marL="2057400" indent="-228600">
                <a:spcBef>
                  <a:spcPct val="25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charset="0"/>
                  <a:ea typeface="華康標楷體(P)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kumimoji="0" lang="zh-TW" altLang="en-US" sz="1800">
                <a:latin typeface="Arial" charset="0"/>
                <a:ea typeface="新細明體" charset="-120"/>
              </a:endParaRP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263098"/>
            <a:ext cx="5638800" cy="674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985</Words>
  <Application>Microsoft Macintosh PowerPoint</Application>
  <PresentationFormat>如螢幕大小 (4:3)</PresentationFormat>
  <Paragraphs>233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1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Network Information Service</vt:lpstr>
      <vt:lpstr>NIS –  The Network Information Service (1)</vt:lpstr>
      <vt:lpstr>NIS –  The Network Information Service (2)</vt:lpstr>
      <vt:lpstr>NIS –  The Network Information Service (3)</vt:lpstr>
      <vt:lpstr>NIS –  The Network Information Service (4)</vt:lpstr>
      <vt:lpstr>NIS –  The Network Information Service (5)</vt:lpstr>
      <vt:lpstr>How NIS works (1)</vt:lpstr>
      <vt:lpstr>How NIS works (2)</vt:lpstr>
      <vt:lpstr>How NIS works (3)</vt:lpstr>
      <vt:lpstr>How NIS works (4)</vt:lpstr>
      <vt:lpstr>How NIS works (5)</vt:lpstr>
      <vt:lpstr>Configuring NIS Servers</vt:lpstr>
      <vt:lpstr>Configuring NIS Servers –  FreeBSD (1)</vt:lpstr>
      <vt:lpstr>Configuring NIS Servers –  FreeBSD (2)</vt:lpstr>
      <vt:lpstr>Configuring NIS Servers –  FreeBSD (3)</vt:lpstr>
      <vt:lpstr>Configuring NIS Servers –  FreeBSD (4)</vt:lpstr>
      <vt:lpstr>Configuring NIS Servers –  FreeBSD (5)</vt:lpstr>
      <vt:lpstr>PowerPoint 簡報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使用者</cp:lastModifiedBy>
  <cp:revision>512</cp:revision>
  <cp:lastPrinted>1601-01-01T00:00:00Z</cp:lastPrinted>
  <dcterms:created xsi:type="dcterms:W3CDTF">1601-01-01T00:00:00Z</dcterms:created>
  <dcterms:modified xsi:type="dcterms:W3CDTF">2016-11-17T11:12:53Z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