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51" r:id="rId1"/>
  </p:sldMasterIdLst>
  <p:notesMasterIdLst>
    <p:notesMasterId r:id="rId27"/>
  </p:notesMasterIdLst>
  <p:sldIdLst>
    <p:sldId id="256" r:id="rId2"/>
    <p:sldId id="279" r:id="rId3"/>
    <p:sldId id="281" r:id="rId4"/>
    <p:sldId id="303" r:id="rId5"/>
    <p:sldId id="283" r:id="rId6"/>
    <p:sldId id="304" r:id="rId7"/>
    <p:sldId id="284" r:id="rId8"/>
    <p:sldId id="305" r:id="rId9"/>
    <p:sldId id="285" r:id="rId10"/>
    <p:sldId id="278" r:id="rId11"/>
    <p:sldId id="308" r:id="rId12"/>
    <p:sldId id="286" r:id="rId13"/>
    <p:sldId id="293" r:id="rId14"/>
    <p:sldId id="292" r:id="rId15"/>
    <p:sldId id="289" r:id="rId16"/>
    <p:sldId id="306" r:id="rId17"/>
    <p:sldId id="288" r:id="rId18"/>
    <p:sldId id="291" r:id="rId19"/>
    <p:sldId id="265" r:id="rId20"/>
    <p:sldId id="271" r:id="rId21"/>
    <p:sldId id="266" r:id="rId22"/>
    <p:sldId id="268" r:id="rId23"/>
    <p:sldId id="269" r:id="rId24"/>
    <p:sldId id="270" r:id="rId25"/>
    <p:sldId id="307" r:id="rId26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1"/>
  </p:normalViewPr>
  <p:slideViewPr>
    <p:cSldViewPr>
      <p:cViewPr varScale="1">
        <p:scale>
          <a:sx n="101" d="100"/>
          <a:sy n="101" d="100"/>
        </p:scale>
        <p:origin x="142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EE580855-6402-A145-BD17-97F760B28DC5}" type="datetimeFigureOut">
              <a:rPr lang="zh-TW" altLang="en-US"/>
              <a:pPr>
                <a:defRPr/>
              </a:pPr>
              <a:t>2017/1/5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CF02B328-3F47-1347-AB46-FB64FCD7658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1536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E2ED2EE5-4277-154D-BFA0-96CC53A6195C}" type="slidenum">
              <a:rPr lang="en-US" altLang="zh-TW"/>
              <a:pPr/>
              <a:t>11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  <p:sp>
        <p:nvSpPr>
          <p:cNvPr id="3072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110AE10-F0DC-4641-81F3-8C71BFF2C95F}" type="slidenum">
              <a:rPr lang="zh-TW" altLang="en-US">
                <a:latin typeface="Times" charset="0"/>
              </a:rPr>
              <a:pPr/>
              <a:t>25</a:t>
            </a:fld>
            <a:endParaRPr lang="en-US" altLang="zh-TW">
              <a:latin typeface="Time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205973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469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7036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0210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878661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3433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2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45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4290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013844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01255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6C8D1B3C-CD00-4E48-AB9A-A94F0328247E}" type="slidenum">
              <a:rPr lang="en-US" altLang="zh-TW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 smtClean="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reebsd.org/security/advisories.html" TargetMode="Externa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reebsd.org/" TargetMode="Externa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ists.freebsd.org/mailman/listinfo/freebsd-security-notifications" TargetMode="Externa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eb.nvd.nist.gov/view/vuln/detail?vulnId=CVE-2010-3864" TargetMode="Externa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Security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endParaRPr lang="zh-TW" altLang="zh-TW">
              <a:ea typeface="新細明體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Common Security Problems</a:t>
            </a:r>
            <a:endParaRPr lang="zh-TW" altLang="en-US" dirty="0" smtClean="0"/>
          </a:p>
        </p:txBody>
      </p:sp>
      <p:sp>
        <p:nvSpPr>
          <p:cNvPr id="1331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Unreliable wetware </a:t>
            </a:r>
          </a:p>
          <a:p>
            <a:pPr lvl="1" eaLnBrk="1" hangingPunct="1"/>
            <a:r>
              <a:rPr lang="en-US" altLang="zh-TW">
                <a:ea typeface="華康標楷體(P)" charset="0"/>
              </a:rPr>
              <a:t>Phishing site</a:t>
            </a:r>
          </a:p>
          <a:p>
            <a:pPr eaLnBrk="1" hangingPunct="1"/>
            <a:r>
              <a:rPr lang="en-US" altLang="zh-TW"/>
              <a:t>Software bugs</a:t>
            </a:r>
          </a:p>
          <a:p>
            <a:pPr lvl="1" eaLnBrk="1" hangingPunct="1"/>
            <a:r>
              <a:rPr lang="en-US" altLang="zh-TW">
                <a:ea typeface="華康標楷體(P)" charset="0"/>
              </a:rPr>
              <a:t>FreeBSD security advisor</a:t>
            </a:r>
          </a:p>
          <a:p>
            <a:pPr lvl="1" eaLnBrk="1" hangingPunct="1"/>
            <a:r>
              <a:rPr lang="en-US" altLang="zh-TW">
                <a:ea typeface="華康標楷體(P)" charset="0"/>
              </a:rPr>
              <a:t>portaudit (ports-mgmt/portaudit)</a:t>
            </a:r>
          </a:p>
          <a:p>
            <a:pPr lvl="1" eaLnBrk="1" hangingPunct="1">
              <a:buFontTx/>
              <a:buNone/>
            </a:pPr>
            <a:endParaRPr lang="en-US" altLang="zh-TW">
              <a:ea typeface="華康標楷體(P)" charset="0"/>
            </a:endParaRPr>
          </a:p>
          <a:p>
            <a:pPr eaLnBrk="1" hangingPunct="1"/>
            <a:r>
              <a:rPr lang="en-US" altLang="zh-TW"/>
              <a:t>Open doors</a:t>
            </a:r>
          </a:p>
          <a:p>
            <a:pPr lvl="1" eaLnBrk="1" hangingPunct="1"/>
            <a:r>
              <a:rPr lang="en-US" altLang="zh-TW">
                <a:ea typeface="華康標楷體(P)" charset="0"/>
              </a:rPr>
              <a:t>Account password</a:t>
            </a:r>
          </a:p>
          <a:p>
            <a:pPr lvl="1" eaLnBrk="1" hangingPunct="1"/>
            <a:r>
              <a:rPr lang="en-US" altLang="zh-TW">
                <a:ea typeface="華康標楷體(P)" charset="0"/>
              </a:rPr>
              <a:t>Disk share with the world</a:t>
            </a:r>
          </a:p>
          <a:p>
            <a:pPr lvl="1" eaLnBrk="1" hangingPunct="1"/>
            <a:endParaRPr lang="zh-TW" altLang="en-US">
              <a:ea typeface="華康標楷體(P)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 smtClean="0"/>
              <a:t>Pkg</a:t>
            </a:r>
            <a:r>
              <a:rPr lang="en-US" altLang="zh-TW" dirty="0" smtClean="0"/>
              <a:t> audit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09700"/>
            <a:ext cx="7772400" cy="4648200"/>
          </a:xfrm>
        </p:spPr>
        <p:txBody>
          <a:bodyPr/>
          <a:lstStyle/>
          <a:p>
            <a:pPr eaLnBrk="1" hangingPunct="1"/>
            <a:r>
              <a:rPr lang="en-US" altLang="zh-TW"/>
              <a:t>Pkg audit </a:t>
            </a:r>
          </a:p>
          <a:p>
            <a:pPr lvl="1" eaLnBrk="1" hangingPunct="1"/>
            <a:r>
              <a:rPr lang="en-US" altLang="zh-TW">
                <a:ea typeface="華康標楷體(P)" charset="0"/>
              </a:rPr>
              <a:t>Audit installed packages against known vulnerabilities.</a:t>
            </a:r>
          </a:p>
          <a:p>
            <a:pPr lvl="1" eaLnBrk="1" hangingPunct="1"/>
            <a:endParaRPr lang="en-US" altLang="zh-TW">
              <a:ea typeface="華康標楷體(P)" charset="0"/>
            </a:endParaRPr>
          </a:p>
          <a:p>
            <a:pPr eaLnBrk="1" hangingPunct="1"/>
            <a:r>
              <a:rPr lang="en-US" altLang="zh-TW"/>
              <a:t>Security Output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1003300" y="3179763"/>
            <a:ext cx="7848600" cy="57562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charset="2"/>
              <a:buChar char="q"/>
              <a:defRPr kumimoji="1" sz="2400">
                <a:solidFill>
                  <a:schemeClr val="tx1"/>
                </a:solidFill>
                <a:latin typeface="Times New Roman" charset="0"/>
                <a:ea typeface="華康儷中黑(P)" charset="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charset="2"/>
              <a:buChar char="Ø"/>
              <a:defRPr kumimoji="1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charset="0"/>
                <a:ea typeface="新細明體" charset="-120"/>
              </a:rPr>
              <a:t>mysql56-client-5.6.30 is vulnerable: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charset="0"/>
                <a:ea typeface="新細明體" charset="-120"/>
              </a:rPr>
              <a:t>Remote-Code-Execution vulnerability in mysql and its variants CVE 2016-6662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charset="0"/>
                <a:ea typeface="新細明體" charset="-120"/>
              </a:rPr>
              <a:t>WWW: https://vuxml.FreeBSD.org/freebsd/dc596a17-7a9e-11e6-b034-f0def167eeea.html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1600">
              <a:solidFill>
                <a:schemeClr val="bg1"/>
              </a:solidFill>
              <a:latin typeface="Times" charset="0"/>
              <a:ea typeface="新細明體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charset="0"/>
                <a:ea typeface="新細明體" charset="-120"/>
              </a:rPr>
              <a:t>vim-7.4.1832 is vulnerable: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charset="0"/>
                <a:ea typeface="新細明體" charset="-120"/>
              </a:rPr>
              <a:t>vim -- arbitrary command execution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charset="0"/>
                <a:ea typeface="新細明體" charset="-120"/>
              </a:rPr>
              <a:t>CVE: CVE-2016-1248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charset="0"/>
                <a:ea typeface="新細明體" charset="-120"/>
              </a:rPr>
              <a:t>WWW: https://vuxml.FreeBSD.org/freebsd/c11629d3-c8ad-11e6-ae1b-002590263bf5.html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1600">
              <a:solidFill>
                <a:schemeClr val="bg1"/>
              </a:solidFill>
              <a:latin typeface="Times" charset="0"/>
              <a:ea typeface="新細明體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charset="0"/>
                <a:ea typeface="新細明體" charset="-120"/>
              </a:rPr>
              <a:t>curl-7.50.1 is vulnerable: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charset="0"/>
                <a:ea typeface="新細明體" charset="-120"/>
              </a:rPr>
              <a:t>cURL -- multiple vulnerabilities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charset="0"/>
                <a:ea typeface="新細明體" charset="-120"/>
              </a:rPr>
              <a:t>CVE: CVE-2016-8625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charset="0"/>
                <a:ea typeface="新細明體" charset="-120"/>
              </a:rPr>
              <a:t>CVE: CVE-2016-8624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charset="0"/>
                <a:ea typeface="新細明體" charset="-120"/>
              </a:rPr>
              <a:t>CVE: CVE-2016-8623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charset="0"/>
                <a:ea typeface="新細明體" charset="-120"/>
              </a:rPr>
              <a:t>CVE: CVE-2016-8622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charset="0"/>
                <a:ea typeface="新細明體" charset="-120"/>
              </a:rPr>
              <a:t>CVE: CVE-2016-8621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charset="0"/>
                <a:ea typeface="新細明體" charset="-120"/>
              </a:rPr>
              <a:t>CVE: CVE-2016-8620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charset="0"/>
                <a:ea typeface="新細明體" charset="-120"/>
              </a:rPr>
              <a:t>CVE: CVE-2016-8619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charset="0"/>
                <a:ea typeface="新細明體" charset="-120"/>
              </a:rPr>
              <a:t>CVE: CVE-2016-8618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charset="0"/>
                <a:ea typeface="新細明體" charset="-120"/>
              </a:rPr>
              <a:t>CVE: CVE-2016-8617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charset="0"/>
                <a:ea typeface="新細明體" charset="-120"/>
              </a:rPr>
              <a:t>CVE: CVE-2016-8616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charset="0"/>
                <a:ea typeface="新細明體" charset="-120"/>
              </a:rPr>
              <a:t>CVE: CVE-2016-8615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charset="0"/>
                <a:ea typeface="新細明體" charset="-120"/>
              </a:rPr>
              <a:t>WWW: https://vuxml.FreeBSD.org/freebsd/765feb7d-a0d1-11e6-a881-b499baebfeaf.html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Common trick </a:t>
            </a:r>
            <a:endParaRPr lang="zh-TW" altLang="en-US" dirty="0" smtClean="0"/>
          </a:p>
        </p:txBody>
      </p:sp>
      <p:sp>
        <p:nvSpPr>
          <p:cNvPr id="1024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en-US" altLang="zh-TW" dirty="0" smtClean="0"/>
              <a:t>Tricks </a:t>
            </a:r>
          </a:p>
          <a:p>
            <a:pPr lvl="1" eaLnBrk="1" hangingPunct="1">
              <a:defRPr/>
            </a:pPr>
            <a:r>
              <a:rPr lang="en-US" altLang="zh-TW" dirty="0" err="1" smtClean="0"/>
              <a:t>ssh</a:t>
            </a:r>
            <a:r>
              <a:rPr lang="en-US" altLang="zh-TW" dirty="0" smtClean="0"/>
              <a:t> scan and hack </a:t>
            </a:r>
          </a:p>
          <a:p>
            <a:pPr lvl="2"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zh-TW" dirty="0" err="1" smtClean="0"/>
              <a:t>ssh</a:t>
            </a:r>
            <a:r>
              <a:rPr lang="en-US" altLang="zh-TW" dirty="0" smtClean="0"/>
              <a:t> guard</a:t>
            </a:r>
          </a:p>
          <a:p>
            <a:pPr lvl="2"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zh-TW" dirty="0" err="1" smtClean="0"/>
              <a:t>sshit</a:t>
            </a:r>
            <a:endParaRPr lang="en-US" altLang="zh-TW" dirty="0" smtClean="0"/>
          </a:p>
          <a:p>
            <a:pPr lvl="2"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zh-TW" dirty="0" smtClean="0"/>
              <a:t>…</a:t>
            </a:r>
          </a:p>
          <a:p>
            <a:pPr lvl="1" eaLnBrk="1" hangingPunct="1">
              <a:defRPr/>
            </a:pPr>
            <a:r>
              <a:rPr lang="en-US" altLang="zh-TW" dirty="0" smtClean="0"/>
              <a:t>Phishing </a:t>
            </a:r>
          </a:p>
          <a:p>
            <a:pPr lvl="1" eaLnBrk="1" hangingPunct="1">
              <a:defRPr/>
            </a:pPr>
            <a:r>
              <a:rPr lang="en-US" altLang="zh-TW" dirty="0" smtClean="0"/>
              <a:t>XSS &amp; </a:t>
            </a:r>
            <a:r>
              <a:rPr lang="en-US" altLang="zh-TW" dirty="0" err="1" smtClean="0"/>
              <a:t>sql</a:t>
            </a:r>
            <a:r>
              <a:rPr lang="en-US" altLang="zh-TW" dirty="0" smtClean="0"/>
              <a:t> injection </a:t>
            </a:r>
          </a:p>
          <a:p>
            <a:pPr lvl="1" eaLnBrk="1" hangingPunct="1">
              <a:defRPr/>
            </a:pPr>
            <a:r>
              <a:rPr lang="en-US" altLang="zh-TW" dirty="0" smtClean="0"/>
              <a:t>…</a:t>
            </a: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en-US" altLang="zh-TW" dirty="0" smtClean="0"/>
              <a:t>Objective</a:t>
            </a:r>
          </a:p>
          <a:p>
            <a:pPr lvl="1" eaLnBrk="1" hangingPunct="1">
              <a:defRPr/>
            </a:pPr>
            <a:r>
              <a:rPr lang="en-US" altLang="zh-TW" dirty="0" smtClean="0"/>
              <a:t>Spam </a:t>
            </a:r>
          </a:p>
          <a:p>
            <a:pPr lvl="1" eaLnBrk="1" hangingPunct="1">
              <a:defRPr/>
            </a:pPr>
            <a:r>
              <a:rPr lang="en-US" altLang="zh-TW" dirty="0" smtClean="0"/>
              <a:t>Jump gateway </a:t>
            </a:r>
          </a:p>
          <a:p>
            <a:pPr lvl="1" eaLnBrk="1" hangingPunct="1">
              <a:defRPr/>
            </a:pPr>
            <a:r>
              <a:rPr lang="en-US" altLang="zh-TW" dirty="0" smtClean="0"/>
              <a:t>File sharing</a:t>
            </a:r>
          </a:p>
          <a:p>
            <a:pPr lvl="1" eaLnBrk="1" hangingPunct="1">
              <a:defRPr/>
            </a:pPr>
            <a:r>
              <a:rPr lang="en-US" altLang="zh-TW" dirty="0" smtClean="0"/>
              <a:t>…</a:t>
            </a:r>
          </a:p>
          <a:p>
            <a:pPr lvl="1" eaLnBrk="1" hangingPunct="1">
              <a:defRPr/>
            </a:pPr>
            <a:endParaRPr lang="zh-TW" alt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Process file system - </a:t>
            </a:r>
            <a:r>
              <a:rPr lang="en-US" altLang="zh-TW" dirty="0" err="1" smtClean="0"/>
              <a:t>procfs</a:t>
            </a:r>
            <a:endParaRPr lang="zh-TW" altLang="en-US" dirty="0"/>
          </a:p>
        </p:txBody>
      </p:sp>
      <p:sp>
        <p:nvSpPr>
          <p:cNvPr id="1741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/>
          </a:p>
          <a:p>
            <a:endParaRPr lang="en-US" altLang="zh-TW"/>
          </a:p>
          <a:p>
            <a:pPr>
              <a:buFont typeface="Wingdings" charset="2"/>
              <a:buNone/>
            </a:pPr>
            <a:endParaRPr lang="en-US" altLang="zh-TW"/>
          </a:p>
          <a:p>
            <a:r>
              <a:rPr lang="en-US" altLang="zh-TW"/>
              <a:t>Procfs</a:t>
            </a:r>
          </a:p>
          <a:p>
            <a:pPr lvl="1"/>
            <a:r>
              <a:rPr lang="en-US" altLang="zh-TW">
                <a:ea typeface="華康標楷體(P)" charset="0"/>
              </a:rPr>
              <a:t>A view of the system process table</a:t>
            </a:r>
          </a:p>
          <a:p>
            <a:pPr lvl="1"/>
            <a:r>
              <a:rPr lang="en-US" altLang="zh-TW">
                <a:ea typeface="華康標楷體(P)" charset="0"/>
              </a:rPr>
              <a:t>Normally mount on /proc</a:t>
            </a:r>
          </a:p>
          <a:p>
            <a:pPr lvl="1"/>
            <a:r>
              <a:rPr lang="en-US" altLang="zh-TW">
                <a:ea typeface="華康標楷體(P)" charset="0"/>
              </a:rPr>
              <a:t>mount –t procfs proc /proc</a:t>
            </a:r>
          </a:p>
          <a:p>
            <a:pPr lvl="1"/>
            <a:endParaRPr lang="en-US" altLang="zh-TW">
              <a:ea typeface="華康標楷體(P)" charset="0"/>
            </a:endParaRPr>
          </a:p>
          <a:p>
            <a:endParaRPr lang="zh-TW" altLang="en-US"/>
          </a:p>
        </p:txBody>
      </p:sp>
      <p:pic>
        <p:nvPicPr>
          <p:cNvPr id="17412" name="圖片 3" descr="http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950" y="838200"/>
            <a:ext cx="76136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圖片 4" descr="proc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5800"/>
            <a:ext cx="9144000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setuid</a:t>
            </a:r>
            <a:r>
              <a:rPr lang="en-US" altLang="zh-TW" dirty="0" smtClean="0"/>
              <a:t> program</a:t>
            </a:r>
            <a:endParaRPr lang="zh-TW" altLang="en-US" dirty="0"/>
          </a:p>
        </p:txBody>
      </p:sp>
      <p:sp>
        <p:nvSpPr>
          <p:cNvPr id="1843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passwd</a:t>
            </a:r>
          </a:p>
          <a:p>
            <a:pPr lvl="1"/>
            <a:endParaRPr lang="en-US" altLang="zh-TW">
              <a:ea typeface="華康標楷體(P)" charset="0"/>
            </a:endParaRPr>
          </a:p>
          <a:p>
            <a:pPr lvl="1"/>
            <a:endParaRPr lang="en-US" altLang="zh-TW">
              <a:ea typeface="華康標楷體(P)" charset="0"/>
            </a:endParaRPr>
          </a:p>
          <a:p>
            <a:pPr lvl="1"/>
            <a:r>
              <a:rPr lang="en-US" altLang="zh-TW">
                <a:ea typeface="華康標楷體(P)" charset="0"/>
              </a:rPr>
              <a:t>/etc/master.passwd is of mode 600 (-rw-------) !</a:t>
            </a:r>
          </a:p>
          <a:p>
            <a:r>
              <a:rPr lang="en-US" altLang="zh-TW"/>
              <a:t>Setuid shell scripts are especially apt to cause security problems</a:t>
            </a:r>
          </a:p>
          <a:p>
            <a:pPr lvl="1"/>
            <a:r>
              <a:rPr lang="en-US" altLang="zh-TW">
                <a:ea typeface="華康標楷體(P)" charset="0"/>
              </a:rPr>
              <a:t>Minimize the number of setuid programs</a:t>
            </a:r>
          </a:p>
          <a:p>
            <a:pPr lvl="1"/>
            <a:endParaRPr lang="en-US" altLang="zh-TW">
              <a:ea typeface="華康標楷體(P)" charset="0"/>
            </a:endParaRPr>
          </a:p>
          <a:p>
            <a:pPr lvl="1"/>
            <a:endParaRPr lang="en-US" altLang="zh-TW">
              <a:ea typeface="華康標楷體(P)" charset="0"/>
            </a:endParaRPr>
          </a:p>
          <a:p>
            <a:pPr lvl="1"/>
            <a:endParaRPr lang="en-US" altLang="zh-TW">
              <a:ea typeface="華康標楷體(P)" charset="0"/>
            </a:endParaRPr>
          </a:p>
          <a:p>
            <a:pPr lvl="1"/>
            <a:r>
              <a:rPr lang="en-US" altLang="zh-TW">
                <a:ea typeface="華康標楷體(P)" charset="0"/>
              </a:rPr>
              <a:t>Disable the setuid execution on individual filesystems</a:t>
            </a:r>
          </a:p>
          <a:p>
            <a:pPr lvl="2"/>
            <a:r>
              <a:rPr lang="en-US" altLang="zh-TW">
                <a:solidFill>
                  <a:srgbClr val="FF0000"/>
                </a:solidFill>
                <a:ea typeface="華康標楷體(P)" charset="0"/>
              </a:rPr>
              <a:t>-o nosuid</a:t>
            </a:r>
            <a:endParaRPr lang="en-US" altLang="zh-TW">
              <a:ea typeface="華康標楷體(P)" charset="0"/>
            </a:endParaRPr>
          </a:p>
          <a:p>
            <a:pPr lvl="1"/>
            <a:endParaRPr lang="zh-TW" altLang="en-US">
              <a:ea typeface="華康標楷體(P)" charset="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036638" y="1905000"/>
            <a:ext cx="7878762" cy="7080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2000" dirty="0" err="1">
                <a:latin typeface="細明體" pitchFamily="49" charset="-120"/>
                <a:ea typeface="細明體" pitchFamily="49" charset="-120"/>
              </a:rPr>
              <a:t>zfs</a:t>
            </a:r>
            <a:r>
              <a:rPr lang="en-US" altLang="zh-TW" sz="2000" dirty="0">
                <a:latin typeface="細明體" pitchFamily="49" charset="-120"/>
                <a:ea typeface="細明體" pitchFamily="49" charset="-120"/>
              </a:rPr>
              <a:t>[~] -</a:t>
            </a:r>
            <a:r>
              <a:rPr lang="en-US" altLang="zh-TW" sz="2000" dirty="0" err="1">
                <a:latin typeface="細明體" pitchFamily="49" charset="-120"/>
                <a:ea typeface="細明體" pitchFamily="49" charset="-120"/>
              </a:rPr>
              <a:t>chiahung</a:t>
            </a:r>
            <a:r>
              <a:rPr lang="en-US" altLang="zh-TW" sz="2000" dirty="0">
                <a:latin typeface="細明體" pitchFamily="49" charset="-120"/>
                <a:ea typeface="細明體" pitchFamily="49" charset="-120"/>
              </a:rPr>
              <a:t>- </a:t>
            </a:r>
            <a:r>
              <a:rPr lang="en-US" altLang="zh-TW" sz="2000" dirty="0" err="1">
                <a:latin typeface="細明體" pitchFamily="49" charset="-120"/>
                <a:ea typeface="細明體" pitchFamily="49" charset="-120"/>
              </a:rPr>
              <a:t>ls</a:t>
            </a:r>
            <a:r>
              <a:rPr lang="en-US" altLang="zh-TW" sz="2000" dirty="0">
                <a:latin typeface="細明體" pitchFamily="49" charset="-120"/>
                <a:ea typeface="細明體" pitchFamily="49" charset="-120"/>
              </a:rPr>
              <a:t> -al /</a:t>
            </a:r>
            <a:r>
              <a:rPr lang="en-US" altLang="zh-TW" sz="2000" dirty="0" err="1">
                <a:latin typeface="細明體" pitchFamily="49" charset="-120"/>
                <a:ea typeface="細明體" pitchFamily="49" charset="-120"/>
              </a:rPr>
              <a:t>usr</a:t>
            </a:r>
            <a:r>
              <a:rPr lang="en-US" altLang="zh-TW" sz="2000" dirty="0">
                <a:latin typeface="細明體" pitchFamily="49" charset="-120"/>
                <a:ea typeface="細明體" pitchFamily="49" charset="-120"/>
              </a:rPr>
              <a:t>/bin/</a:t>
            </a:r>
            <a:r>
              <a:rPr lang="en-US" altLang="zh-TW" sz="2000" dirty="0" err="1">
                <a:latin typeface="細明體" pitchFamily="49" charset="-120"/>
                <a:ea typeface="細明體" pitchFamily="49" charset="-120"/>
              </a:rPr>
              <a:t>passwd</a:t>
            </a:r>
            <a:endParaRPr lang="en-US" altLang="zh-TW" sz="2000" dirty="0">
              <a:latin typeface="細明體" pitchFamily="49" charset="-120"/>
              <a:ea typeface="細明體" pitchFamily="49" charset="-120"/>
            </a:endParaRPr>
          </a:p>
          <a:p>
            <a:pPr>
              <a:defRPr/>
            </a:pPr>
            <a:r>
              <a:rPr lang="en-US" altLang="zh-TW" sz="2000" dirty="0">
                <a:latin typeface="細明體" pitchFamily="49" charset="-120"/>
                <a:ea typeface="細明體" pitchFamily="49" charset="-120"/>
              </a:rPr>
              <a:t>-r-</a:t>
            </a:r>
            <a:r>
              <a:rPr lang="en-US" altLang="zh-TW" sz="2000" dirty="0" err="1">
                <a:latin typeface="細明體" pitchFamily="49" charset="-120"/>
                <a:ea typeface="細明體" pitchFamily="49" charset="-120"/>
              </a:rPr>
              <a:t>sr</a:t>
            </a:r>
            <a:r>
              <a:rPr lang="en-US" altLang="zh-TW" sz="2000" dirty="0">
                <a:latin typeface="細明體" pitchFamily="49" charset="-120"/>
                <a:ea typeface="細明體" pitchFamily="49" charset="-120"/>
              </a:rPr>
              <a:t>-</a:t>
            </a:r>
            <a:r>
              <a:rPr lang="en-US" altLang="zh-TW" sz="2000" dirty="0" err="1">
                <a:latin typeface="細明體" pitchFamily="49" charset="-120"/>
                <a:ea typeface="細明體" pitchFamily="49" charset="-120"/>
              </a:rPr>
              <a:t>xr</a:t>
            </a:r>
            <a:r>
              <a:rPr lang="en-US" altLang="zh-TW" sz="2000" dirty="0">
                <a:latin typeface="細明體" pitchFamily="49" charset="-120"/>
                <a:ea typeface="細明體" pitchFamily="49" charset="-120"/>
              </a:rPr>
              <a:t>-x  2 root  wheel  8224 Dec  5 22:00 /</a:t>
            </a:r>
            <a:r>
              <a:rPr lang="en-US" altLang="zh-TW" sz="2000" dirty="0" err="1">
                <a:latin typeface="細明體" pitchFamily="49" charset="-120"/>
                <a:ea typeface="細明體" pitchFamily="49" charset="-120"/>
              </a:rPr>
              <a:t>usr</a:t>
            </a:r>
            <a:r>
              <a:rPr lang="en-US" altLang="zh-TW" sz="2000" dirty="0">
                <a:latin typeface="細明體" pitchFamily="49" charset="-120"/>
                <a:ea typeface="細明體" pitchFamily="49" charset="-120"/>
              </a:rPr>
              <a:t>/bin/</a:t>
            </a:r>
            <a:r>
              <a:rPr lang="en-US" altLang="zh-TW" sz="2000" dirty="0" err="1">
                <a:latin typeface="細明體" pitchFamily="49" charset="-120"/>
                <a:ea typeface="細明體" pitchFamily="49" charset="-120"/>
              </a:rPr>
              <a:t>passwd</a:t>
            </a:r>
            <a:endParaRPr lang="zh-TW" altLang="en-US" sz="2000" dirty="0">
              <a:latin typeface="細明體" pitchFamily="49" charset="-120"/>
              <a:ea typeface="細明體" pitchFamily="49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531938" y="4267200"/>
            <a:ext cx="6469062" cy="7080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2000" dirty="0">
                <a:latin typeface="細明體" pitchFamily="49" charset="-120"/>
                <a:ea typeface="細明體" pitchFamily="49" charset="-120"/>
              </a:rPr>
              <a:t>/</a:t>
            </a:r>
            <a:r>
              <a:rPr lang="en-US" altLang="zh-TW" sz="2000" dirty="0" err="1">
                <a:latin typeface="細明體" pitchFamily="49" charset="-120"/>
                <a:ea typeface="細明體" pitchFamily="49" charset="-120"/>
              </a:rPr>
              <a:t>usr</a:t>
            </a:r>
            <a:r>
              <a:rPr lang="en-US" altLang="zh-TW" sz="2000" dirty="0">
                <a:latin typeface="細明體" pitchFamily="49" charset="-120"/>
                <a:ea typeface="細明體" pitchFamily="49" charset="-120"/>
              </a:rPr>
              <a:t>/bin/find / -user root –perm -4000 –print |</a:t>
            </a:r>
          </a:p>
          <a:p>
            <a:pPr>
              <a:defRPr/>
            </a:pPr>
            <a:r>
              <a:rPr lang="en-US" altLang="zh-TW" sz="2000" dirty="0">
                <a:latin typeface="細明體" pitchFamily="49" charset="-120"/>
                <a:ea typeface="細明體" pitchFamily="49" charset="-120"/>
              </a:rPr>
              <a:t>/bin/mail –s “</a:t>
            </a:r>
            <a:r>
              <a:rPr lang="en-US" altLang="zh-TW" sz="2000" dirty="0" err="1">
                <a:latin typeface="細明體" pitchFamily="49" charset="-120"/>
                <a:ea typeface="細明體" pitchFamily="49" charset="-120"/>
              </a:rPr>
              <a:t>Setuid</a:t>
            </a:r>
            <a:r>
              <a:rPr lang="en-US" altLang="zh-TW" sz="2000" dirty="0">
                <a:latin typeface="細明體" pitchFamily="49" charset="-120"/>
                <a:ea typeface="細明體" pitchFamily="49" charset="-120"/>
              </a:rPr>
              <a:t> root files” username</a:t>
            </a:r>
            <a:endParaRPr lang="zh-TW" altLang="en-US" sz="2000" dirty="0">
              <a:latin typeface="細明體" pitchFamily="49" charset="-120"/>
              <a:ea typeface="細明體" pitchFamily="49" charset="-12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Security issues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en-US" altLang="zh-TW" sz="2000" dirty="0" smtClean="0">
                <a:ea typeface="新細明體" pitchFamily="18" charset="-120"/>
              </a:rPr>
              <a:t>/etc/</a:t>
            </a:r>
            <a:r>
              <a:rPr lang="en-US" altLang="zh-TW" sz="2000" dirty="0" err="1" smtClean="0">
                <a:ea typeface="新細明體" pitchFamily="18" charset="-120"/>
              </a:rPr>
              <a:t>hosts.equiv</a:t>
            </a:r>
            <a:r>
              <a:rPr lang="en-US" altLang="zh-TW" sz="2000" dirty="0" smtClean="0">
                <a:ea typeface="新細明體" pitchFamily="18" charset="-120"/>
              </a:rPr>
              <a:t> and ~/.</a:t>
            </a:r>
            <a:r>
              <a:rPr lang="en-US" altLang="zh-TW" sz="2000" dirty="0" err="1" smtClean="0">
                <a:ea typeface="新細明體" pitchFamily="18" charset="-120"/>
              </a:rPr>
              <a:t>rhosts</a:t>
            </a:r>
            <a:endParaRPr lang="en-US" altLang="zh-TW" sz="2000" dirty="0" smtClean="0">
              <a:ea typeface="新細明體" pitchFamily="18" charset="-12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en-US" altLang="zh-TW" sz="2000" dirty="0" smtClean="0">
                <a:ea typeface="新細明體" pitchFamily="18" charset="-120"/>
              </a:rPr>
              <a:t>Trusted remote host and user name DB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z="1800" dirty="0" smtClean="0">
                <a:ea typeface="新細明體" pitchFamily="18" charset="-120"/>
              </a:rPr>
              <a:t>Allow user to login (via rlogin) and copy files (</a:t>
            </a:r>
            <a:r>
              <a:rPr lang="en-US" altLang="zh-TW" sz="1800" dirty="0" err="1" smtClean="0">
                <a:ea typeface="新細明體" pitchFamily="18" charset="-120"/>
              </a:rPr>
              <a:t>rcp</a:t>
            </a:r>
            <a:r>
              <a:rPr lang="en-US" altLang="zh-TW" sz="1800" dirty="0" smtClean="0">
                <a:ea typeface="新細明體" pitchFamily="18" charset="-120"/>
              </a:rPr>
              <a:t>) between machines without passwords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sz="1800" dirty="0" smtClean="0">
              <a:ea typeface="新細明體" pitchFamily="18" charset="-12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z="1800" dirty="0" smtClean="0">
                <a:ea typeface="新細明體" pitchFamily="18" charset="-120"/>
              </a:rPr>
              <a:t>Format: 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zh-TW" sz="1600" dirty="0" smtClean="0">
                <a:ea typeface="新細明體" pitchFamily="18" charset="-120"/>
              </a:rPr>
              <a:t>Simple: hostname [username]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zh-TW" sz="1600" dirty="0" smtClean="0">
                <a:ea typeface="新細明體" pitchFamily="18" charset="-120"/>
              </a:rPr>
              <a:t>Complex: [+-][hostname|@</a:t>
            </a:r>
            <a:r>
              <a:rPr lang="en-US" altLang="zh-TW" sz="1600" dirty="0" err="1" smtClean="0">
                <a:ea typeface="新細明體" pitchFamily="18" charset="-120"/>
              </a:rPr>
              <a:t>netgroup</a:t>
            </a:r>
            <a:r>
              <a:rPr lang="en-US" altLang="zh-TW" sz="1600" dirty="0" smtClean="0">
                <a:ea typeface="新細明體" pitchFamily="18" charset="-120"/>
              </a:rPr>
              <a:t>]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1600" dirty="0" smtClean="0">
                <a:ea typeface="新細明體" pitchFamily="18" charset="-120"/>
              </a:rPr>
              <a:t>		     [[+-][username|@</a:t>
            </a:r>
            <a:r>
              <a:rPr lang="en-US" altLang="zh-TW" sz="1600" dirty="0" err="1" smtClean="0">
                <a:ea typeface="新細明體" pitchFamily="18" charset="-120"/>
              </a:rPr>
              <a:t>netgorup</a:t>
            </a:r>
            <a:r>
              <a:rPr lang="en-US" altLang="zh-TW" sz="1600" dirty="0" smtClean="0">
                <a:ea typeface="新細明體" pitchFamily="18" charset="-120"/>
              </a:rPr>
              <a:t>]]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sz="1800" dirty="0" smtClean="0">
              <a:ea typeface="新細明體" pitchFamily="18" charset="-12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z="1800" dirty="0" smtClean="0">
                <a:ea typeface="新細明體" pitchFamily="18" charset="-120"/>
              </a:rPr>
              <a:t>Example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zh-TW" sz="1600" dirty="0" smtClean="0">
                <a:ea typeface="新細明體" pitchFamily="18" charset="-120"/>
              </a:rPr>
              <a:t>bar.com </a:t>
            </a:r>
            <a:r>
              <a:rPr lang="en-US" altLang="zh-TW" sz="1600" dirty="0" err="1" smtClean="0">
                <a:ea typeface="新細明體" pitchFamily="18" charset="-120"/>
              </a:rPr>
              <a:t>foo</a:t>
            </a:r>
            <a:r>
              <a:rPr lang="en-US" altLang="zh-TW" sz="1600" dirty="0" smtClean="0">
                <a:ea typeface="新細明體" pitchFamily="18" charset="-120"/>
              </a:rPr>
              <a:t>		(trust user </a:t>
            </a:r>
            <a:r>
              <a:rPr lang="en-US" altLang="zh-TW" sz="1600" dirty="0" smtClean="0">
                <a:latin typeface="Verdana"/>
                <a:ea typeface="新細明體" pitchFamily="18" charset="-120"/>
              </a:rPr>
              <a:t>“</a:t>
            </a:r>
            <a:r>
              <a:rPr lang="en-US" altLang="zh-TW" sz="1600" dirty="0" err="1" smtClean="0">
                <a:ea typeface="新細明體" pitchFamily="18" charset="-120"/>
              </a:rPr>
              <a:t>foo</a:t>
            </a:r>
            <a:r>
              <a:rPr lang="en-US" altLang="zh-TW" sz="1600" dirty="0" smtClean="0">
                <a:latin typeface="Verdana"/>
                <a:ea typeface="新細明體" pitchFamily="18" charset="-120"/>
              </a:rPr>
              <a:t>”</a:t>
            </a:r>
            <a:r>
              <a:rPr lang="en-US" altLang="zh-TW" sz="1600" dirty="0" smtClean="0">
                <a:ea typeface="新細明體" pitchFamily="18" charset="-120"/>
              </a:rPr>
              <a:t> from host </a:t>
            </a:r>
            <a:r>
              <a:rPr lang="en-US" altLang="zh-TW" sz="1600" dirty="0" smtClean="0">
                <a:latin typeface="Verdana"/>
                <a:ea typeface="新細明體" pitchFamily="18" charset="-120"/>
              </a:rPr>
              <a:t>“</a:t>
            </a:r>
            <a:r>
              <a:rPr lang="en-US" altLang="zh-TW" sz="1600" dirty="0" smtClean="0">
                <a:ea typeface="新細明體" pitchFamily="18" charset="-120"/>
              </a:rPr>
              <a:t>bar.com</a:t>
            </a:r>
            <a:r>
              <a:rPr lang="en-US" altLang="zh-TW" sz="1600" dirty="0" smtClean="0">
                <a:latin typeface="Verdana"/>
                <a:ea typeface="新細明體" pitchFamily="18" charset="-120"/>
              </a:rPr>
              <a:t>”</a:t>
            </a:r>
            <a:r>
              <a:rPr lang="en-US" altLang="zh-TW" sz="1600" dirty="0" smtClean="0">
                <a:ea typeface="新細明體" pitchFamily="18" charset="-120"/>
              </a:rPr>
              <a:t>)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zh-TW" sz="1600" dirty="0" smtClean="0">
                <a:ea typeface="新細明體" pitchFamily="18" charset="-120"/>
              </a:rPr>
              <a:t>+@</a:t>
            </a:r>
            <a:r>
              <a:rPr lang="en-US" altLang="zh-TW" sz="1600" dirty="0" err="1" smtClean="0">
                <a:ea typeface="新細明體" pitchFamily="18" charset="-120"/>
              </a:rPr>
              <a:t>adm_cs_cc</a:t>
            </a:r>
            <a:r>
              <a:rPr lang="en-US" altLang="zh-TW" sz="1600" dirty="0" smtClean="0">
                <a:ea typeface="新細明體" pitchFamily="18" charset="-120"/>
              </a:rPr>
              <a:t>		(trust all from </a:t>
            </a:r>
            <a:r>
              <a:rPr lang="en-US" altLang="zh-TW" sz="1600" dirty="0" err="1" smtClean="0">
                <a:ea typeface="新細明體" pitchFamily="18" charset="-120"/>
              </a:rPr>
              <a:t>amd_cs_cc</a:t>
            </a:r>
            <a:r>
              <a:rPr lang="en-US" altLang="zh-TW" sz="1600" dirty="0" smtClean="0">
                <a:ea typeface="新細明體" pitchFamily="18" charset="-120"/>
              </a:rPr>
              <a:t> group)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zh-TW" sz="1600" dirty="0" smtClean="0">
                <a:ea typeface="新細明體" pitchFamily="18" charset="-120"/>
              </a:rPr>
              <a:t>+@</a:t>
            </a:r>
            <a:r>
              <a:rPr lang="en-US" altLang="zh-TW" sz="1600" dirty="0" err="1" smtClean="0">
                <a:ea typeface="新細明體" pitchFamily="18" charset="-120"/>
              </a:rPr>
              <a:t>adm_cs_cc</a:t>
            </a:r>
            <a:r>
              <a:rPr lang="en-US" altLang="zh-TW" sz="1600" dirty="0" smtClean="0">
                <a:ea typeface="新細明體" pitchFamily="18" charset="-120"/>
              </a:rPr>
              <a:t> -@</a:t>
            </a:r>
            <a:r>
              <a:rPr lang="en-US" altLang="zh-TW" sz="1600" dirty="0" err="1" smtClean="0">
                <a:ea typeface="新細明體" pitchFamily="18" charset="-120"/>
              </a:rPr>
              <a:t>chwong</a:t>
            </a:r>
            <a:endParaRPr lang="en-US" altLang="zh-TW" sz="1600" dirty="0" smtClean="0">
              <a:ea typeface="新細明體" pitchFamily="18" charset="-12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endParaRPr lang="en-US" altLang="zh-TW" sz="2000" dirty="0" smtClean="0">
              <a:ea typeface="新細明體" pitchFamily="18" charset="-12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en-US" altLang="zh-TW" sz="2000" dirty="0" smtClean="0">
                <a:ea typeface="新細明體" pitchFamily="18" charset="-120"/>
              </a:rPr>
              <a:t>Do not use this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Why not </a:t>
            </a:r>
            <a:r>
              <a:rPr lang="en-US" altLang="zh-TW" dirty="0" err="1" smtClean="0"/>
              <a:t>su</a:t>
            </a:r>
            <a:r>
              <a:rPr lang="en-US" altLang="zh-TW" dirty="0" smtClean="0"/>
              <a:t> nor </a:t>
            </a:r>
            <a:r>
              <a:rPr lang="en-US" altLang="zh-TW" dirty="0" err="1" smtClean="0"/>
              <a:t>sudo</a:t>
            </a:r>
            <a:r>
              <a:rPr lang="en-US" altLang="zh-TW" dirty="0" smtClean="0"/>
              <a:t>?</a:t>
            </a:r>
            <a:endParaRPr lang="zh-TW" altLang="en-US" dirty="0" smtClean="0"/>
          </a:p>
        </p:txBody>
      </p:sp>
      <p:sp>
        <p:nvSpPr>
          <p:cNvPr id="2048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Becoming other users</a:t>
            </a:r>
          </a:p>
          <a:p>
            <a:pPr lvl="1" eaLnBrk="1" hangingPunct="1"/>
            <a:r>
              <a:rPr lang="en-US" altLang="zh-TW">
                <a:ea typeface="華康標楷體(P)" charset="0"/>
              </a:rPr>
              <a:t>A pseudo-user  for services, sometimes shared by multiple users</a:t>
            </a:r>
          </a:p>
          <a:p>
            <a:pPr lvl="1" eaLnBrk="1" hangingPunct="1"/>
            <a:endParaRPr lang="en-US" altLang="zh-TW">
              <a:ea typeface="華康標楷體(P)" charset="0"/>
            </a:endParaRPr>
          </a:p>
          <a:p>
            <a:pPr lvl="1" eaLnBrk="1" hangingPunct="1"/>
            <a:endParaRPr lang="en-US" altLang="zh-TW">
              <a:ea typeface="華康標楷體(P)" charset="0"/>
            </a:endParaRPr>
          </a:p>
          <a:p>
            <a:pPr lvl="1" eaLnBrk="1" hangingPunct="1"/>
            <a:endParaRPr lang="en-US" altLang="zh-TW">
              <a:ea typeface="華康標楷體(P)" charset="0"/>
            </a:endParaRPr>
          </a:p>
          <a:p>
            <a:pPr lvl="1" eaLnBrk="1" hangingPunct="1"/>
            <a:r>
              <a:rPr lang="en-US" altLang="zh-TW">
                <a:ea typeface="華康標楷體(P)" charset="0"/>
              </a:rPr>
              <a:t>sudo –u news –s       (?)</a:t>
            </a:r>
          </a:p>
          <a:p>
            <a:pPr lvl="1" eaLnBrk="1" hangingPunct="1"/>
            <a:r>
              <a:rPr lang="en-US" altLang="zh-TW">
                <a:ea typeface="華康標楷體(P)" charset="0"/>
              </a:rPr>
              <a:t>/etc/inetd.conf</a:t>
            </a:r>
          </a:p>
          <a:p>
            <a:pPr lvl="2" eaLnBrk="1" hangingPunct="1"/>
            <a:r>
              <a:rPr lang="en-US" altLang="zh-TW">
                <a:ea typeface="華康標楷體(P)" charset="0"/>
              </a:rPr>
              <a:t>login stream tcp nowait root /usr/libexec/rlogind rlogind</a:t>
            </a:r>
          </a:p>
          <a:p>
            <a:pPr lvl="1" eaLnBrk="1" hangingPunct="1"/>
            <a:r>
              <a:rPr lang="en-US" altLang="zh-TW">
                <a:ea typeface="華康標楷體(P)" charset="0"/>
              </a:rPr>
              <a:t>~notftpadm/.rhosts</a:t>
            </a:r>
          </a:p>
          <a:p>
            <a:pPr lvl="2" eaLnBrk="1" hangingPunct="1"/>
            <a:r>
              <a:rPr lang="en-US" altLang="zh-TW">
                <a:ea typeface="華康標楷體(P)" charset="0"/>
              </a:rPr>
              <a:t>localhost wangyr</a:t>
            </a:r>
          </a:p>
          <a:p>
            <a:pPr lvl="1" eaLnBrk="1" hangingPunct="1"/>
            <a:r>
              <a:rPr lang="en-US" altLang="zh-TW">
                <a:ea typeface="華康標楷體(P)" charset="0"/>
              </a:rPr>
              <a:t>rlogin -l news localhost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2609850" y="2386013"/>
            <a:ext cx="2727325" cy="738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400" dirty="0" err="1">
                <a:latin typeface="+mn-lt"/>
                <a:ea typeface="新細明體" panose="02020500000000000000" pitchFamily="18" charset="-120"/>
              </a:rPr>
              <a:t>User_Alias</a:t>
            </a:r>
            <a:r>
              <a:rPr lang="en-US" altLang="zh-TW" sz="1400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sz="1400" dirty="0" err="1">
                <a:latin typeface="+mn-lt"/>
                <a:ea typeface="新細明體" panose="02020500000000000000" pitchFamily="18" charset="-120"/>
              </a:rPr>
              <a:t>newsTA</a:t>
            </a:r>
            <a:r>
              <a:rPr lang="en-US" altLang="zh-TW" sz="1400" dirty="0">
                <a:latin typeface="+mn-lt"/>
                <a:ea typeface="新細明體" panose="02020500000000000000" pitchFamily="18" charset="-120"/>
              </a:rPr>
              <a:t>=</a:t>
            </a:r>
            <a:r>
              <a:rPr lang="en-US" altLang="zh-TW" sz="1400" dirty="0" err="1">
                <a:latin typeface="+mn-lt"/>
                <a:ea typeface="新細明體" panose="02020500000000000000" pitchFamily="18" charset="-120"/>
              </a:rPr>
              <a:t>wangyr</a:t>
            </a:r>
            <a:endParaRPr lang="en-US" altLang="zh-TW" sz="1400" dirty="0">
              <a:latin typeface="+mn-lt"/>
              <a:ea typeface="新細明體" panose="02020500000000000000" pitchFamily="18" charset="-120"/>
            </a:endParaRPr>
          </a:p>
          <a:p>
            <a:pPr>
              <a:defRPr/>
            </a:pPr>
            <a:r>
              <a:rPr lang="en-US" altLang="zh-TW" sz="1400" dirty="0" err="1">
                <a:latin typeface="+mn-lt"/>
                <a:ea typeface="新細明體" panose="02020500000000000000" pitchFamily="18" charset="-120"/>
              </a:rPr>
              <a:t>Runas_Alias</a:t>
            </a:r>
            <a:r>
              <a:rPr lang="en-US" altLang="zh-TW" sz="1400" dirty="0">
                <a:latin typeface="+mn-lt"/>
                <a:ea typeface="新細明體" panose="02020500000000000000" pitchFamily="18" charset="-120"/>
              </a:rPr>
              <a:t> NEWSADM=news</a:t>
            </a:r>
          </a:p>
          <a:p>
            <a:pPr>
              <a:defRPr/>
            </a:pPr>
            <a:r>
              <a:rPr lang="en-US" altLang="zh-TW" sz="1400" dirty="0" err="1">
                <a:latin typeface="+mn-lt"/>
                <a:ea typeface="新細明體" panose="02020500000000000000" pitchFamily="18" charset="-120"/>
              </a:rPr>
              <a:t>newsTA</a:t>
            </a:r>
            <a:r>
              <a:rPr lang="en-US" altLang="zh-TW" sz="1400" dirty="0">
                <a:latin typeface="+mn-lt"/>
                <a:ea typeface="新細明體" panose="02020500000000000000" pitchFamily="18" charset="-120"/>
              </a:rPr>
              <a:t>  ALL=(NEWSADM) ALL</a:t>
            </a:r>
          </a:p>
        </p:txBody>
      </p:sp>
      <p:sp>
        <p:nvSpPr>
          <p:cNvPr id="20485" name="TextBox 3"/>
          <p:cNvSpPr txBox="1">
            <a:spLocks noChangeArrowheads="1"/>
          </p:cNvSpPr>
          <p:nvPr/>
        </p:nvSpPr>
        <p:spPr bwMode="auto">
          <a:xfrm>
            <a:off x="5029200" y="3429000"/>
            <a:ext cx="1120775" cy="36988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charset="2"/>
              <a:buChar char="q"/>
              <a:defRPr kumimoji="1" sz="2400">
                <a:solidFill>
                  <a:schemeClr val="tx1"/>
                </a:solidFill>
                <a:latin typeface="Times New Roman" charset="0"/>
                <a:ea typeface="華康儷中黑(P)" charset="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charset="2"/>
              <a:buChar char="Ø"/>
              <a:defRPr kumimoji="1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solidFill>
                  <a:schemeClr val="bg1"/>
                </a:solidFill>
                <a:latin typeface="Arial" charset="0"/>
                <a:ea typeface="新細明體" charset="-120"/>
              </a:rPr>
              <a:t>Too dirty!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Security tools</a:t>
            </a:r>
            <a:endParaRPr lang="zh-TW" altLang="en-US" dirty="0" smtClean="0"/>
          </a:p>
        </p:txBody>
      </p:sp>
      <p:sp>
        <p:nvSpPr>
          <p:cNvPr id="2150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nmap</a:t>
            </a:r>
          </a:p>
          <a:p>
            <a:pPr eaLnBrk="1" hangingPunct="1"/>
            <a:r>
              <a:rPr lang="en-US" altLang="zh-TW"/>
              <a:t>john, crack</a:t>
            </a:r>
          </a:p>
          <a:p>
            <a:pPr eaLnBrk="1" hangingPunct="1"/>
            <a:r>
              <a:rPr lang="en-US" altLang="zh-TW"/>
              <a:t>PGP</a:t>
            </a:r>
          </a:p>
          <a:p>
            <a:pPr eaLnBrk="1" hangingPunct="1"/>
            <a:r>
              <a:rPr lang="en-US" altLang="zh-TW"/>
              <a:t>CA</a:t>
            </a:r>
          </a:p>
          <a:p>
            <a:pPr eaLnBrk="1" hangingPunct="1"/>
            <a:r>
              <a:rPr lang="en-US" altLang="zh-TW"/>
              <a:t>…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Firewall</a:t>
            </a:r>
          </a:p>
          <a:p>
            <a:pPr eaLnBrk="1" hangingPunct="1"/>
            <a:r>
              <a:rPr lang="en-US" altLang="zh-TW"/>
              <a:t>TCP Wrapper</a:t>
            </a:r>
          </a:p>
          <a:p>
            <a:pPr eaLnBrk="1" hangingPunct="1"/>
            <a:r>
              <a:rPr lang="en-US" altLang="zh-TW"/>
              <a:t>…</a:t>
            </a:r>
          </a:p>
          <a:p>
            <a:pPr eaLnBrk="1" hangingPunct="1"/>
            <a:endParaRPr lang="zh-TW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TCP Wrapper</a:t>
            </a:r>
            <a:endParaRPr lang="zh-TW" altLang="en-US" dirty="0" smtClean="0"/>
          </a:p>
        </p:txBody>
      </p:sp>
      <p:sp>
        <p:nvSpPr>
          <p:cNvPr id="2253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There are something that a firewall will not handle</a:t>
            </a:r>
          </a:p>
          <a:p>
            <a:pPr lvl="1" eaLnBrk="1" hangingPunct="1"/>
            <a:r>
              <a:rPr lang="en-US" altLang="zh-TW">
                <a:solidFill>
                  <a:srgbClr val="FF0000"/>
                </a:solidFill>
                <a:ea typeface="華康標楷體(P)" charset="0"/>
              </a:rPr>
              <a:t>Sending text back to the source</a:t>
            </a:r>
          </a:p>
          <a:p>
            <a:pPr lvl="1" eaLnBrk="1" hangingPunct="1"/>
            <a:endParaRPr lang="en-US" altLang="zh-TW">
              <a:ea typeface="華康標楷體(P)" charset="0"/>
            </a:endParaRPr>
          </a:p>
          <a:p>
            <a:pPr eaLnBrk="1" hangingPunct="1"/>
            <a:r>
              <a:rPr lang="en-US" altLang="zh-TW"/>
              <a:t>TCP wrapper</a:t>
            </a:r>
          </a:p>
          <a:p>
            <a:pPr lvl="1" eaLnBrk="1" hangingPunct="1"/>
            <a:r>
              <a:rPr lang="en-US" altLang="zh-TW">
                <a:ea typeface="華康標楷體(P)" charset="0"/>
              </a:rPr>
              <a:t>Extend the abilities of </a:t>
            </a:r>
            <a:r>
              <a:rPr lang="en-US" altLang="zh-TW">
                <a:solidFill>
                  <a:srgbClr val="FF0000"/>
                </a:solidFill>
                <a:ea typeface="華康標楷體(P)" charset="0"/>
              </a:rPr>
              <a:t>inetd</a:t>
            </a:r>
          </a:p>
          <a:p>
            <a:pPr lvl="2" eaLnBrk="1" hangingPunct="1"/>
            <a:r>
              <a:rPr lang="en-US" altLang="zh-TW">
                <a:ea typeface="華康標楷體(P)" charset="0"/>
              </a:rPr>
              <a:t>Provide support for every server daemon under its control</a:t>
            </a:r>
          </a:p>
          <a:p>
            <a:pPr lvl="1" eaLnBrk="1" hangingPunct="1"/>
            <a:r>
              <a:rPr lang="en-US" altLang="zh-TW">
                <a:ea typeface="華康標楷體(P)" charset="0"/>
              </a:rPr>
              <a:t>Logging support</a:t>
            </a:r>
          </a:p>
          <a:p>
            <a:pPr lvl="1" eaLnBrk="1" hangingPunct="1"/>
            <a:r>
              <a:rPr lang="en-US" altLang="zh-TW">
                <a:ea typeface="華康標楷體(P)" charset="0"/>
              </a:rPr>
              <a:t>Return message </a:t>
            </a:r>
          </a:p>
          <a:p>
            <a:pPr lvl="1" eaLnBrk="1" hangingPunct="1"/>
            <a:r>
              <a:rPr lang="en-US" altLang="zh-TW">
                <a:ea typeface="華康標楷體(P)" charset="0"/>
              </a:rPr>
              <a:t>Permit a daemon to only accept internal connetions</a:t>
            </a:r>
            <a:endParaRPr lang="zh-TW" altLang="en-US">
              <a:ea typeface="華康標楷體(P)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TCP Wrapper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TCP Wrapper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Provide support for every server daemon under its control</a:t>
            </a:r>
          </a:p>
          <a:p>
            <a:pPr lvl="1" eaLnBrk="1" hangingPunct="1"/>
            <a:endParaRPr lang="en-US" altLang="zh-TW">
              <a:ea typeface="新細明體" charset="-120"/>
            </a:endParaRPr>
          </a:p>
        </p:txBody>
      </p:sp>
      <p:pic>
        <p:nvPicPr>
          <p:cNvPr id="23556" name="Picture 4" descr="wrapp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743200"/>
            <a:ext cx="5029200" cy="323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FreeBSD Security Advisories</a:t>
            </a:r>
            <a:endParaRPr lang="zh-TW" altLang="en-US" dirty="0" smtClean="0"/>
          </a:p>
        </p:txBody>
      </p:sp>
      <p:sp>
        <p:nvSpPr>
          <p:cNvPr id="512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hlinkClick r:id="rId2"/>
              </a:rPr>
              <a:t>http://www.freebsd.org/security/advisories.html</a:t>
            </a:r>
            <a:endParaRPr lang="en-US" altLang="zh-TW"/>
          </a:p>
          <a:p>
            <a:pPr eaLnBrk="1" hangingPunct="1"/>
            <a:endParaRPr lang="en-US" altLang="zh-TW"/>
          </a:p>
          <a:p>
            <a:pPr eaLnBrk="1" hangingPunct="1"/>
            <a:endParaRPr lang="en-US" altLang="zh-TW"/>
          </a:p>
          <a:p>
            <a:pPr eaLnBrk="1" hangingPunct="1"/>
            <a:endParaRPr lang="en-US" altLang="zh-TW"/>
          </a:p>
          <a:p>
            <a:pPr eaLnBrk="1" hangingPunct="1"/>
            <a:endParaRPr lang="en-US" altLang="zh-TW"/>
          </a:p>
          <a:p>
            <a:pPr eaLnBrk="1" hangingPunct="1"/>
            <a:endParaRPr lang="en-US" altLang="zh-TW"/>
          </a:p>
          <a:p>
            <a:pPr eaLnBrk="1" hangingPunct="1"/>
            <a:endParaRPr lang="en-US" altLang="zh-TW"/>
          </a:p>
          <a:p>
            <a:pPr eaLnBrk="1" hangingPunct="1"/>
            <a:endParaRPr lang="en-US" altLang="zh-TW"/>
          </a:p>
          <a:p>
            <a:pPr lvl="1" eaLnBrk="1" hangingPunct="1"/>
            <a:endParaRPr lang="zh-TW" altLang="en-US">
              <a:ea typeface="華康標楷體(P)" charset="0"/>
            </a:endParaRPr>
          </a:p>
        </p:txBody>
      </p:sp>
      <p:pic>
        <p:nvPicPr>
          <p:cNvPr id="512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303463"/>
            <a:ext cx="8001000" cy="242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TCP Wrapper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To see what daemons are controlled by inetd, see /etc/inetd.conf</a:t>
            </a:r>
          </a:p>
          <a:p>
            <a:pPr lvl="1" eaLnBrk="1" hangingPunct="1">
              <a:buFontTx/>
              <a:buNone/>
            </a:pPr>
            <a:endParaRPr lang="en-US" altLang="zh-TW">
              <a:ea typeface="新細明體" charset="-120"/>
            </a:endParaRPr>
          </a:p>
          <a:p>
            <a:pPr lvl="1" eaLnBrk="1" hangingPunct="1">
              <a:buFontTx/>
              <a:buNone/>
            </a:pPr>
            <a:endParaRPr lang="en-US" altLang="zh-TW">
              <a:ea typeface="新細明體" charset="-120"/>
            </a:endParaRPr>
          </a:p>
          <a:p>
            <a:pPr lvl="1" eaLnBrk="1" hangingPunct="1">
              <a:buFontTx/>
              <a:buNone/>
            </a:pPr>
            <a:endParaRPr lang="en-US" altLang="zh-TW">
              <a:ea typeface="新細明體" charset="-120"/>
            </a:endParaRPr>
          </a:p>
          <a:p>
            <a:pPr lvl="1" eaLnBrk="1" hangingPunct="1">
              <a:buFontTx/>
              <a:buNone/>
            </a:pPr>
            <a:endParaRPr lang="en-US" altLang="zh-TW">
              <a:ea typeface="新細明體" charset="-120"/>
            </a:endParaRPr>
          </a:p>
          <a:p>
            <a:pPr lvl="1" eaLnBrk="1" hangingPunct="1">
              <a:buFontTx/>
              <a:buNone/>
            </a:pPr>
            <a:endParaRPr lang="en-US" altLang="zh-TW">
              <a:ea typeface="新細明體" charset="-120"/>
            </a:endParaRPr>
          </a:p>
          <a:p>
            <a:pPr lvl="1" eaLnBrk="1" hangingPunct="1">
              <a:buFontTx/>
              <a:buNone/>
            </a:pPr>
            <a:endParaRPr lang="en-US" altLang="zh-TW">
              <a:ea typeface="新細明體" charset="-120"/>
            </a:endParaRPr>
          </a:p>
          <a:p>
            <a:pPr lvl="1" eaLnBrk="1" hangingPunct="1">
              <a:buFontTx/>
              <a:buNone/>
            </a:pPr>
            <a:endParaRPr lang="en-US" altLang="zh-TW">
              <a:ea typeface="新細明體" charset="-120"/>
            </a:endParaRPr>
          </a:p>
          <a:p>
            <a:pPr eaLnBrk="1" hangingPunct="1"/>
            <a:r>
              <a:rPr lang="en-US" altLang="zh-TW">
                <a:ea typeface="新細明體" charset="-120"/>
              </a:rPr>
              <a:t>TCP wrapper should not be considered a replacement of a good firewall. Instead, it should be used in conjunction with a firewall or other security tools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685800" y="2286000"/>
            <a:ext cx="8378825" cy="23082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#ftp    stream  </a:t>
            </a:r>
            <a:r>
              <a:rPr lang="en-US" altLang="zh-TW" dirty="0" err="1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tcp</a:t>
            </a:r>
            <a:r>
              <a:rPr lang="en-US" altLang="zh-TW" dirty="0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     </a:t>
            </a:r>
            <a:r>
              <a:rPr lang="en-US" altLang="zh-TW" dirty="0" err="1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nowait</a:t>
            </a:r>
            <a:r>
              <a:rPr lang="en-US" altLang="zh-TW" dirty="0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  root    /</a:t>
            </a:r>
            <a:r>
              <a:rPr lang="en-US" altLang="zh-TW" dirty="0" err="1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usr</a:t>
            </a:r>
            <a:r>
              <a:rPr lang="en-US" altLang="zh-TW" dirty="0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/</a:t>
            </a:r>
            <a:r>
              <a:rPr lang="en-US" altLang="zh-TW" dirty="0" err="1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libexec</a:t>
            </a:r>
            <a:r>
              <a:rPr lang="en-US" altLang="zh-TW" dirty="0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/</a:t>
            </a:r>
            <a:r>
              <a:rPr lang="en-US" altLang="zh-TW" dirty="0" err="1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ftpd</a:t>
            </a:r>
            <a:r>
              <a:rPr lang="en-US" altLang="zh-TW" dirty="0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       </a:t>
            </a:r>
            <a:r>
              <a:rPr lang="en-US" altLang="zh-TW" dirty="0" err="1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ftpd</a:t>
            </a:r>
            <a:r>
              <a:rPr lang="en-US" altLang="zh-TW" dirty="0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 -l</a:t>
            </a:r>
          </a:p>
          <a:p>
            <a:pPr>
              <a:defRPr/>
            </a:pPr>
            <a:r>
              <a:rPr lang="en-US" altLang="zh-TW" dirty="0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#ftp    stream  tcp6    </a:t>
            </a:r>
            <a:r>
              <a:rPr lang="en-US" altLang="zh-TW" dirty="0" err="1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nowait</a:t>
            </a:r>
            <a:r>
              <a:rPr lang="en-US" altLang="zh-TW" dirty="0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  root    /</a:t>
            </a:r>
            <a:r>
              <a:rPr lang="en-US" altLang="zh-TW" dirty="0" err="1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usr</a:t>
            </a:r>
            <a:r>
              <a:rPr lang="en-US" altLang="zh-TW" dirty="0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/</a:t>
            </a:r>
            <a:r>
              <a:rPr lang="en-US" altLang="zh-TW" dirty="0" err="1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libexec</a:t>
            </a:r>
            <a:r>
              <a:rPr lang="en-US" altLang="zh-TW" dirty="0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/</a:t>
            </a:r>
            <a:r>
              <a:rPr lang="en-US" altLang="zh-TW" dirty="0" err="1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ftpd</a:t>
            </a:r>
            <a:r>
              <a:rPr lang="en-US" altLang="zh-TW" dirty="0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       </a:t>
            </a:r>
            <a:r>
              <a:rPr lang="en-US" altLang="zh-TW" dirty="0" err="1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ftpd</a:t>
            </a:r>
            <a:r>
              <a:rPr lang="en-US" altLang="zh-TW" dirty="0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 -l</a:t>
            </a:r>
          </a:p>
          <a:p>
            <a:pPr>
              <a:defRPr/>
            </a:pPr>
            <a:r>
              <a:rPr lang="en-US" altLang="zh-TW" dirty="0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#telnet stream  </a:t>
            </a:r>
            <a:r>
              <a:rPr lang="en-US" altLang="zh-TW" dirty="0" err="1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tcp</a:t>
            </a:r>
            <a:r>
              <a:rPr lang="en-US" altLang="zh-TW" dirty="0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     </a:t>
            </a:r>
            <a:r>
              <a:rPr lang="en-US" altLang="zh-TW" dirty="0" err="1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nowait</a:t>
            </a:r>
            <a:r>
              <a:rPr lang="en-US" altLang="zh-TW" dirty="0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  root    /</a:t>
            </a:r>
            <a:r>
              <a:rPr lang="en-US" altLang="zh-TW" dirty="0" err="1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usr</a:t>
            </a:r>
            <a:r>
              <a:rPr lang="en-US" altLang="zh-TW" dirty="0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/</a:t>
            </a:r>
            <a:r>
              <a:rPr lang="en-US" altLang="zh-TW" dirty="0" err="1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libexec</a:t>
            </a:r>
            <a:r>
              <a:rPr lang="en-US" altLang="zh-TW" dirty="0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/</a:t>
            </a:r>
            <a:r>
              <a:rPr lang="en-US" altLang="zh-TW" dirty="0" err="1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telnetd</a:t>
            </a:r>
            <a:r>
              <a:rPr lang="en-US" altLang="zh-TW" dirty="0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    </a:t>
            </a:r>
            <a:r>
              <a:rPr lang="en-US" altLang="zh-TW" dirty="0" err="1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telnetd</a:t>
            </a:r>
            <a:endParaRPr lang="en-US" altLang="zh-TW" dirty="0">
              <a:solidFill>
                <a:schemeClr val="accent2"/>
              </a:solidFill>
              <a:latin typeface="細明體" pitchFamily="49" charset="-120"/>
              <a:ea typeface="細明體" pitchFamily="49" charset="-120"/>
            </a:endParaRPr>
          </a:p>
          <a:p>
            <a:pPr>
              <a:defRPr/>
            </a:pPr>
            <a:r>
              <a:rPr lang="en-US" altLang="zh-TW" dirty="0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#telnet stream  tcp6    </a:t>
            </a:r>
            <a:r>
              <a:rPr lang="en-US" altLang="zh-TW" dirty="0" err="1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nowait</a:t>
            </a:r>
            <a:r>
              <a:rPr lang="en-US" altLang="zh-TW" dirty="0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  root    /</a:t>
            </a:r>
            <a:r>
              <a:rPr lang="en-US" altLang="zh-TW" dirty="0" err="1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usr</a:t>
            </a:r>
            <a:r>
              <a:rPr lang="en-US" altLang="zh-TW" dirty="0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/</a:t>
            </a:r>
            <a:r>
              <a:rPr lang="en-US" altLang="zh-TW" dirty="0" err="1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libexec</a:t>
            </a:r>
            <a:r>
              <a:rPr lang="en-US" altLang="zh-TW" dirty="0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/</a:t>
            </a:r>
            <a:r>
              <a:rPr lang="en-US" altLang="zh-TW" dirty="0" err="1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telnetd</a:t>
            </a:r>
            <a:r>
              <a:rPr lang="en-US" altLang="zh-TW" dirty="0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    </a:t>
            </a:r>
            <a:r>
              <a:rPr lang="en-US" altLang="zh-TW" dirty="0" err="1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telnetd</a:t>
            </a:r>
            <a:endParaRPr lang="en-US" altLang="zh-TW" dirty="0">
              <a:solidFill>
                <a:schemeClr val="accent2"/>
              </a:solidFill>
              <a:latin typeface="細明體" pitchFamily="49" charset="-120"/>
              <a:ea typeface="細明體" pitchFamily="49" charset="-120"/>
            </a:endParaRPr>
          </a:p>
          <a:p>
            <a:pPr>
              <a:defRPr/>
            </a:pPr>
            <a:r>
              <a:rPr lang="en-US" altLang="zh-TW" i="1" dirty="0">
                <a:latin typeface="細明體" pitchFamily="49" charset="-120"/>
                <a:ea typeface="細明體" pitchFamily="49" charset="-120"/>
              </a:rPr>
              <a:t>shell  stream  </a:t>
            </a:r>
            <a:r>
              <a:rPr lang="en-US" altLang="zh-TW" i="1" dirty="0" err="1">
                <a:latin typeface="細明體" pitchFamily="49" charset="-120"/>
                <a:ea typeface="細明體" pitchFamily="49" charset="-120"/>
              </a:rPr>
              <a:t>tcp</a:t>
            </a:r>
            <a:r>
              <a:rPr lang="en-US" altLang="zh-TW" i="1" dirty="0">
                <a:latin typeface="細明體" pitchFamily="49" charset="-120"/>
                <a:ea typeface="細明體" pitchFamily="49" charset="-120"/>
              </a:rPr>
              <a:t>     </a:t>
            </a:r>
            <a:r>
              <a:rPr lang="en-US" altLang="zh-TW" i="1" dirty="0" err="1">
                <a:latin typeface="細明體" pitchFamily="49" charset="-120"/>
                <a:ea typeface="細明體" pitchFamily="49" charset="-120"/>
              </a:rPr>
              <a:t>nowait</a:t>
            </a:r>
            <a:r>
              <a:rPr lang="en-US" altLang="zh-TW" i="1" dirty="0">
                <a:latin typeface="細明體" pitchFamily="49" charset="-120"/>
                <a:ea typeface="細明體" pitchFamily="49" charset="-120"/>
              </a:rPr>
              <a:t>  root     /</a:t>
            </a:r>
            <a:r>
              <a:rPr lang="en-US" altLang="zh-TW" i="1" dirty="0" err="1">
                <a:latin typeface="細明體" pitchFamily="49" charset="-120"/>
                <a:ea typeface="細明體" pitchFamily="49" charset="-120"/>
              </a:rPr>
              <a:t>usr</a:t>
            </a:r>
            <a:r>
              <a:rPr lang="en-US" altLang="zh-TW" i="1" dirty="0">
                <a:latin typeface="細明體" pitchFamily="49" charset="-120"/>
                <a:ea typeface="細明體" pitchFamily="49" charset="-120"/>
              </a:rPr>
              <a:t>/</a:t>
            </a:r>
            <a:r>
              <a:rPr lang="en-US" altLang="zh-TW" i="1" dirty="0" err="1">
                <a:latin typeface="細明體" pitchFamily="49" charset="-120"/>
                <a:ea typeface="細明體" pitchFamily="49" charset="-120"/>
              </a:rPr>
              <a:t>libexec</a:t>
            </a:r>
            <a:r>
              <a:rPr lang="en-US" altLang="zh-TW" i="1" dirty="0">
                <a:latin typeface="細明體" pitchFamily="49" charset="-120"/>
                <a:ea typeface="細明體" pitchFamily="49" charset="-120"/>
              </a:rPr>
              <a:t>/</a:t>
            </a:r>
            <a:r>
              <a:rPr lang="en-US" altLang="zh-TW" i="1" dirty="0" err="1">
                <a:latin typeface="細明體" pitchFamily="49" charset="-120"/>
                <a:ea typeface="細明體" pitchFamily="49" charset="-120"/>
              </a:rPr>
              <a:t>rshd</a:t>
            </a:r>
            <a:r>
              <a:rPr lang="en-US" altLang="zh-TW" i="1" dirty="0">
                <a:latin typeface="細明體" pitchFamily="49" charset="-120"/>
                <a:ea typeface="細明體" pitchFamily="49" charset="-120"/>
              </a:rPr>
              <a:t>       </a:t>
            </a:r>
            <a:r>
              <a:rPr lang="en-US" altLang="zh-TW" i="1" dirty="0" err="1">
                <a:latin typeface="細明體" pitchFamily="49" charset="-120"/>
                <a:ea typeface="細明體" pitchFamily="49" charset="-120"/>
              </a:rPr>
              <a:t>rshd</a:t>
            </a:r>
            <a:endParaRPr lang="en-US" altLang="zh-TW" i="1" dirty="0">
              <a:latin typeface="細明體" pitchFamily="49" charset="-120"/>
              <a:ea typeface="細明體" pitchFamily="49" charset="-120"/>
            </a:endParaRPr>
          </a:p>
          <a:p>
            <a:pPr>
              <a:defRPr/>
            </a:pPr>
            <a:r>
              <a:rPr lang="en-US" altLang="zh-TW" dirty="0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#shell  stream  tcp6    </a:t>
            </a:r>
            <a:r>
              <a:rPr lang="en-US" altLang="zh-TW" dirty="0" err="1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nowait</a:t>
            </a:r>
            <a:r>
              <a:rPr lang="en-US" altLang="zh-TW" dirty="0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  root    /</a:t>
            </a:r>
            <a:r>
              <a:rPr lang="en-US" altLang="zh-TW" dirty="0" err="1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usr</a:t>
            </a:r>
            <a:r>
              <a:rPr lang="en-US" altLang="zh-TW" dirty="0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/</a:t>
            </a:r>
            <a:r>
              <a:rPr lang="en-US" altLang="zh-TW" dirty="0" err="1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libexec</a:t>
            </a:r>
            <a:r>
              <a:rPr lang="en-US" altLang="zh-TW" dirty="0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/</a:t>
            </a:r>
            <a:r>
              <a:rPr lang="en-US" altLang="zh-TW" dirty="0" err="1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rshd</a:t>
            </a:r>
            <a:r>
              <a:rPr lang="en-US" altLang="zh-TW" dirty="0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       </a:t>
            </a:r>
            <a:r>
              <a:rPr lang="en-US" altLang="zh-TW" dirty="0" err="1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rshd</a:t>
            </a:r>
            <a:endParaRPr lang="en-US" altLang="zh-TW" dirty="0">
              <a:solidFill>
                <a:schemeClr val="accent2"/>
              </a:solidFill>
              <a:latin typeface="細明體" pitchFamily="49" charset="-120"/>
              <a:ea typeface="細明體" pitchFamily="49" charset="-120"/>
            </a:endParaRPr>
          </a:p>
          <a:p>
            <a:pPr>
              <a:defRPr/>
            </a:pPr>
            <a:r>
              <a:rPr lang="en-US" altLang="zh-TW" i="1" dirty="0">
                <a:latin typeface="細明體" pitchFamily="49" charset="-120"/>
                <a:ea typeface="細明體" pitchFamily="49" charset="-120"/>
              </a:rPr>
              <a:t>login  stream  </a:t>
            </a:r>
            <a:r>
              <a:rPr lang="en-US" altLang="zh-TW" i="1" dirty="0" err="1">
                <a:latin typeface="細明體" pitchFamily="49" charset="-120"/>
                <a:ea typeface="細明體" pitchFamily="49" charset="-120"/>
              </a:rPr>
              <a:t>tcp</a:t>
            </a:r>
            <a:r>
              <a:rPr lang="en-US" altLang="zh-TW" i="1" dirty="0">
                <a:latin typeface="細明體" pitchFamily="49" charset="-120"/>
                <a:ea typeface="細明體" pitchFamily="49" charset="-120"/>
              </a:rPr>
              <a:t>     </a:t>
            </a:r>
            <a:r>
              <a:rPr lang="en-US" altLang="zh-TW" i="1" dirty="0" err="1">
                <a:latin typeface="細明體" pitchFamily="49" charset="-120"/>
                <a:ea typeface="細明體" pitchFamily="49" charset="-120"/>
              </a:rPr>
              <a:t>nowait</a:t>
            </a:r>
            <a:r>
              <a:rPr lang="en-US" altLang="zh-TW" i="1" dirty="0">
                <a:latin typeface="細明體" pitchFamily="49" charset="-120"/>
                <a:ea typeface="細明體" pitchFamily="49" charset="-120"/>
              </a:rPr>
              <a:t>  root     /</a:t>
            </a:r>
            <a:r>
              <a:rPr lang="en-US" altLang="zh-TW" i="1" dirty="0" err="1">
                <a:latin typeface="細明體" pitchFamily="49" charset="-120"/>
                <a:ea typeface="細明體" pitchFamily="49" charset="-120"/>
              </a:rPr>
              <a:t>usr</a:t>
            </a:r>
            <a:r>
              <a:rPr lang="en-US" altLang="zh-TW" i="1" dirty="0">
                <a:latin typeface="細明體" pitchFamily="49" charset="-120"/>
                <a:ea typeface="細明體" pitchFamily="49" charset="-120"/>
              </a:rPr>
              <a:t>/</a:t>
            </a:r>
            <a:r>
              <a:rPr lang="en-US" altLang="zh-TW" i="1" dirty="0" err="1">
                <a:latin typeface="細明體" pitchFamily="49" charset="-120"/>
                <a:ea typeface="細明體" pitchFamily="49" charset="-120"/>
              </a:rPr>
              <a:t>libexec</a:t>
            </a:r>
            <a:r>
              <a:rPr lang="en-US" altLang="zh-TW" i="1" dirty="0">
                <a:latin typeface="細明體" pitchFamily="49" charset="-120"/>
                <a:ea typeface="細明體" pitchFamily="49" charset="-120"/>
              </a:rPr>
              <a:t>/</a:t>
            </a:r>
            <a:r>
              <a:rPr lang="en-US" altLang="zh-TW" i="1" dirty="0" err="1">
                <a:latin typeface="細明體" pitchFamily="49" charset="-120"/>
                <a:ea typeface="細明體" pitchFamily="49" charset="-120"/>
              </a:rPr>
              <a:t>rlogind</a:t>
            </a:r>
            <a:r>
              <a:rPr lang="en-US" altLang="zh-TW" i="1" dirty="0">
                <a:latin typeface="細明體" pitchFamily="49" charset="-120"/>
                <a:ea typeface="細明體" pitchFamily="49" charset="-120"/>
              </a:rPr>
              <a:t>    </a:t>
            </a:r>
            <a:r>
              <a:rPr lang="en-US" altLang="zh-TW" i="1" dirty="0" err="1">
                <a:latin typeface="細明體" pitchFamily="49" charset="-120"/>
                <a:ea typeface="細明體" pitchFamily="49" charset="-120"/>
              </a:rPr>
              <a:t>rlogind</a:t>
            </a:r>
            <a:endParaRPr lang="en-US" altLang="zh-TW" i="1" dirty="0">
              <a:latin typeface="細明體" pitchFamily="49" charset="-120"/>
              <a:ea typeface="細明體" pitchFamily="49" charset="-120"/>
            </a:endParaRPr>
          </a:p>
          <a:p>
            <a:pPr>
              <a:defRPr/>
            </a:pPr>
            <a:r>
              <a:rPr lang="en-US" altLang="zh-TW" dirty="0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#login  stream  tcp6    </a:t>
            </a:r>
            <a:r>
              <a:rPr lang="en-US" altLang="zh-TW" dirty="0" err="1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nowait</a:t>
            </a:r>
            <a:r>
              <a:rPr lang="en-US" altLang="zh-TW" dirty="0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  root    /</a:t>
            </a:r>
            <a:r>
              <a:rPr lang="en-US" altLang="zh-TW" dirty="0" err="1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usr</a:t>
            </a:r>
            <a:r>
              <a:rPr lang="en-US" altLang="zh-TW" dirty="0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/</a:t>
            </a:r>
            <a:r>
              <a:rPr lang="en-US" altLang="zh-TW" dirty="0" err="1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libexec</a:t>
            </a:r>
            <a:r>
              <a:rPr lang="en-US" altLang="zh-TW" dirty="0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/</a:t>
            </a:r>
            <a:r>
              <a:rPr lang="en-US" altLang="zh-TW" dirty="0" err="1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rlogind</a:t>
            </a:r>
            <a:r>
              <a:rPr lang="en-US" altLang="zh-TW" dirty="0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    </a:t>
            </a:r>
            <a:r>
              <a:rPr lang="en-US" altLang="zh-TW" dirty="0" err="1">
                <a:solidFill>
                  <a:schemeClr val="accent2"/>
                </a:solidFill>
                <a:latin typeface="細明體" pitchFamily="49" charset="-120"/>
                <a:ea typeface="細明體" pitchFamily="49" charset="-120"/>
              </a:rPr>
              <a:t>rlogind</a:t>
            </a:r>
            <a:endParaRPr lang="en-US" altLang="zh-TW" dirty="0">
              <a:solidFill>
                <a:schemeClr val="accent2"/>
              </a:solidFill>
              <a:latin typeface="細明體" pitchFamily="49" charset="-120"/>
              <a:ea typeface="細明體" pitchFamily="49" charset="-12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TCP Wrapper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315200" cy="48768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en-US" altLang="zh-TW" dirty="0" smtClean="0">
                <a:ea typeface="新細明體" pitchFamily="18" charset="-120"/>
              </a:rPr>
              <a:t>To use TCP wrapper</a:t>
            </a:r>
          </a:p>
          <a:p>
            <a:pPr marL="838200" lvl="1" indent="-3810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altLang="zh-TW" dirty="0" err="1" smtClean="0">
                <a:ea typeface="新細明體" pitchFamily="18" charset="-120"/>
              </a:rPr>
              <a:t>inetd</a:t>
            </a:r>
            <a:r>
              <a:rPr lang="en-US" altLang="zh-TW" dirty="0" smtClean="0">
                <a:ea typeface="新細明體" pitchFamily="18" charset="-120"/>
              </a:rPr>
              <a:t> daemon must start up with </a:t>
            </a:r>
            <a:r>
              <a:rPr lang="en-US" altLang="zh-TW" dirty="0" smtClean="0">
                <a:latin typeface="Times"/>
                <a:ea typeface="新細明體" pitchFamily="18" charset="-120"/>
              </a:rPr>
              <a:t>“</a:t>
            </a:r>
            <a:r>
              <a:rPr lang="en-US" altLang="zh-TW" dirty="0" smtClean="0">
                <a:ea typeface="新細明體" pitchFamily="18" charset="-120"/>
              </a:rPr>
              <a:t>-</a:t>
            </a:r>
            <a:r>
              <a:rPr lang="en-US" altLang="zh-TW" dirty="0" err="1" smtClean="0">
                <a:ea typeface="新細明體" pitchFamily="18" charset="-120"/>
              </a:rPr>
              <a:t>Ww</a:t>
            </a:r>
            <a:r>
              <a:rPr lang="en-US" altLang="zh-TW" dirty="0" smtClean="0">
                <a:latin typeface="Times"/>
                <a:ea typeface="新細明體" pitchFamily="18" charset="-120"/>
              </a:rPr>
              <a:t>”</a:t>
            </a:r>
            <a:r>
              <a:rPr lang="en-US" altLang="zh-TW" dirty="0" smtClean="0">
                <a:ea typeface="新細明體" pitchFamily="18" charset="-120"/>
              </a:rPr>
              <a:t> option (default)</a:t>
            </a:r>
          </a:p>
          <a:p>
            <a:pPr marL="838200" lvl="1" indent="-38100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dirty="0" smtClean="0">
                <a:ea typeface="新細明體" pitchFamily="18" charset="-120"/>
              </a:rPr>
              <a:t>	Or edit /etc/</a:t>
            </a:r>
            <a:r>
              <a:rPr lang="en-US" altLang="zh-TW" dirty="0" err="1" smtClean="0">
                <a:ea typeface="新細明體" pitchFamily="18" charset="-120"/>
              </a:rPr>
              <a:t>rc.conf</a:t>
            </a:r>
            <a:r>
              <a:rPr lang="en-US" altLang="zh-TW" dirty="0" smtClean="0">
                <a:ea typeface="新細明體" pitchFamily="18" charset="-120"/>
              </a:rPr>
              <a:t> </a:t>
            </a:r>
          </a:p>
          <a:p>
            <a:pPr marL="838200" lvl="1" indent="-381000"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pitchFamily="18" charset="-120"/>
            </a:endParaRPr>
          </a:p>
          <a:p>
            <a:pPr marL="838200" lvl="1" indent="-381000" eaLnBrk="1" hangingPunct="1">
              <a:lnSpc>
                <a:spcPct val="90000"/>
              </a:lnSpc>
              <a:defRPr/>
            </a:pPr>
            <a:r>
              <a:rPr lang="en-US" altLang="zh-TW" dirty="0" smtClean="0">
                <a:solidFill>
                  <a:srgbClr val="FF0000"/>
                </a:solidFill>
                <a:ea typeface="新細明體" pitchFamily="18" charset="-120"/>
              </a:rPr>
              <a:t>Edit /etc/</a:t>
            </a:r>
            <a:r>
              <a:rPr lang="en-US" altLang="zh-TW" dirty="0" err="1" smtClean="0">
                <a:solidFill>
                  <a:srgbClr val="FF0000"/>
                </a:solidFill>
                <a:ea typeface="新細明體" pitchFamily="18" charset="-120"/>
              </a:rPr>
              <a:t>hosts.allow</a:t>
            </a:r>
            <a:endParaRPr lang="en-US" altLang="zh-TW" dirty="0" smtClean="0">
              <a:solidFill>
                <a:srgbClr val="FF0000"/>
              </a:solidFill>
              <a:ea typeface="新細明體" pitchFamily="18" charset="-120"/>
            </a:endParaRPr>
          </a:p>
          <a:p>
            <a:pPr marL="1257300" lvl="2" indent="-342900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zh-TW" dirty="0" smtClean="0">
                <a:ea typeface="新細明體" pitchFamily="18" charset="-120"/>
              </a:rPr>
              <a:t>Format:</a:t>
            </a:r>
          </a:p>
          <a:p>
            <a:pPr marL="1257300" lvl="2" indent="-3429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dirty="0" smtClean="0">
                <a:ea typeface="新細明體" pitchFamily="18" charset="-120"/>
              </a:rPr>
              <a:t>	</a:t>
            </a:r>
            <a:r>
              <a:rPr lang="en-US" altLang="zh-TW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新細明體" pitchFamily="18" charset="-120"/>
              </a:rPr>
              <a:t>daemon:address:action</a:t>
            </a:r>
            <a:endParaRPr lang="en-US" altLang="zh-TW" u="sng" dirty="0" smtClean="0">
              <a:effectLst>
                <a:outerShdw blurRad="38100" dist="38100" dir="2700000" algn="tl">
                  <a:srgbClr val="C0C0C0"/>
                </a:outerShdw>
              </a:effectLst>
              <a:ea typeface="新細明體" pitchFamily="18" charset="-120"/>
            </a:endParaRPr>
          </a:p>
          <a:p>
            <a:pPr marL="1676400" lvl="3" indent="-304800"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pitchFamily="18" charset="-120"/>
            </a:endParaRPr>
          </a:p>
          <a:p>
            <a:pPr marL="1676400" lvl="3" indent="-304800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pitchFamily="18" charset="-120"/>
              </a:rPr>
              <a:t>daemon is the daemon name which </a:t>
            </a:r>
            <a:r>
              <a:rPr lang="en-US" altLang="zh-TW" dirty="0" err="1" smtClean="0">
                <a:ea typeface="新細明體" pitchFamily="18" charset="-120"/>
              </a:rPr>
              <a:t>inetd</a:t>
            </a:r>
            <a:r>
              <a:rPr lang="en-US" altLang="zh-TW" dirty="0" smtClean="0">
                <a:ea typeface="新細明體" pitchFamily="18" charset="-120"/>
              </a:rPr>
              <a:t> started</a:t>
            </a:r>
          </a:p>
          <a:p>
            <a:pPr marL="1676400" lvl="3" indent="-304800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pitchFamily="18" charset="-120"/>
              </a:rPr>
              <a:t>address can be hostname, IPv4 </a:t>
            </a:r>
            <a:r>
              <a:rPr lang="en-US" altLang="zh-TW" dirty="0" err="1" smtClean="0">
                <a:ea typeface="新細明體" pitchFamily="18" charset="-120"/>
              </a:rPr>
              <a:t>addr</a:t>
            </a:r>
            <a:r>
              <a:rPr lang="en-US" altLang="zh-TW" dirty="0" smtClean="0">
                <a:ea typeface="新細明體" pitchFamily="18" charset="-120"/>
              </a:rPr>
              <a:t>, IPv6 </a:t>
            </a:r>
            <a:r>
              <a:rPr lang="en-US" altLang="zh-TW" dirty="0" err="1" smtClean="0">
                <a:ea typeface="新細明體" pitchFamily="18" charset="-120"/>
              </a:rPr>
              <a:t>addr</a:t>
            </a:r>
            <a:endParaRPr lang="en-US" altLang="zh-TW" dirty="0" smtClean="0">
              <a:ea typeface="新細明體" pitchFamily="18" charset="-120"/>
            </a:endParaRPr>
          </a:p>
          <a:p>
            <a:pPr marL="1676400" lvl="3" indent="-304800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pitchFamily="18" charset="-120"/>
              </a:rPr>
              <a:t>action can be </a:t>
            </a:r>
            <a:r>
              <a:rPr lang="en-US" altLang="zh-TW" dirty="0" smtClean="0">
                <a:latin typeface="Verdana"/>
                <a:ea typeface="新細明體" pitchFamily="18" charset="-120"/>
              </a:rPr>
              <a:t>“</a:t>
            </a:r>
            <a:r>
              <a:rPr lang="en-US" altLang="zh-TW" dirty="0" smtClean="0">
                <a:ea typeface="新細明體" pitchFamily="18" charset="-120"/>
              </a:rPr>
              <a:t>allow</a:t>
            </a:r>
            <a:r>
              <a:rPr lang="en-US" altLang="zh-TW" dirty="0" smtClean="0">
                <a:latin typeface="Verdana"/>
                <a:ea typeface="新細明體" pitchFamily="18" charset="-120"/>
              </a:rPr>
              <a:t>”</a:t>
            </a:r>
            <a:r>
              <a:rPr lang="en-US" altLang="zh-TW" dirty="0" smtClean="0">
                <a:ea typeface="新細明體" pitchFamily="18" charset="-120"/>
              </a:rPr>
              <a:t> or </a:t>
            </a:r>
            <a:r>
              <a:rPr lang="en-US" altLang="zh-TW" dirty="0" smtClean="0">
                <a:latin typeface="Verdana"/>
                <a:ea typeface="新細明體" pitchFamily="18" charset="-120"/>
              </a:rPr>
              <a:t>“</a:t>
            </a:r>
            <a:r>
              <a:rPr lang="en-US" altLang="zh-TW" dirty="0" smtClean="0">
                <a:ea typeface="新細明體" pitchFamily="18" charset="-120"/>
              </a:rPr>
              <a:t>deny</a:t>
            </a:r>
            <a:r>
              <a:rPr lang="en-US" altLang="zh-TW" dirty="0" smtClean="0">
                <a:latin typeface="Verdana"/>
                <a:ea typeface="新細明體" pitchFamily="18" charset="-120"/>
              </a:rPr>
              <a:t>”</a:t>
            </a:r>
            <a:endParaRPr lang="en-US" altLang="zh-TW" dirty="0" smtClean="0">
              <a:ea typeface="新細明體" pitchFamily="18" charset="-120"/>
            </a:endParaRPr>
          </a:p>
          <a:p>
            <a:pPr marL="1676400" lvl="3" indent="-304800"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pitchFamily="18" charset="-120"/>
            </a:endParaRPr>
          </a:p>
          <a:p>
            <a:pPr marL="1676400" lvl="3" indent="-304800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pitchFamily="18" charset="-120"/>
              </a:rPr>
              <a:t>Keyword </a:t>
            </a:r>
            <a:r>
              <a:rPr lang="en-US" altLang="zh-TW" dirty="0" smtClean="0">
                <a:latin typeface="Verdana"/>
                <a:ea typeface="新細明體" pitchFamily="18" charset="-120"/>
              </a:rPr>
              <a:t>“</a:t>
            </a:r>
            <a:r>
              <a:rPr lang="en-US" altLang="zh-TW" dirty="0" smtClean="0">
                <a:ea typeface="新細明體" pitchFamily="18" charset="-120"/>
              </a:rPr>
              <a:t>ALL</a:t>
            </a:r>
            <a:r>
              <a:rPr lang="en-US" altLang="zh-TW" dirty="0" smtClean="0">
                <a:latin typeface="Verdana"/>
                <a:ea typeface="新細明體" pitchFamily="18" charset="-120"/>
              </a:rPr>
              <a:t>”</a:t>
            </a:r>
            <a:r>
              <a:rPr lang="en-US" altLang="zh-TW" dirty="0" smtClean="0">
                <a:ea typeface="新細明體" pitchFamily="18" charset="-120"/>
              </a:rPr>
              <a:t> can be used in daemon and address fields to means everything		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365625" y="2209800"/>
            <a:ext cx="2492375" cy="7080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2000" dirty="0" err="1">
                <a:solidFill>
                  <a:srgbClr val="FF0000"/>
                </a:solidFill>
                <a:latin typeface="細明體" pitchFamily="49" charset="-120"/>
                <a:ea typeface="細明體" pitchFamily="49" charset="-120"/>
              </a:rPr>
              <a:t>inetd_enable</a:t>
            </a:r>
            <a:r>
              <a:rPr lang="en-US" altLang="zh-TW" sz="2000" dirty="0">
                <a:solidFill>
                  <a:srgbClr val="FF0000"/>
                </a:solidFill>
                <a:latin typeface="細明體" pitchFamily="49" charset="-120"/>
                <a:ea typeface="細明體" pitchFamily="49" charset="-120"/>
              </a:rPr>
              <a:t>="YES"</a:t>
            </a:r>
          </a:p>
          <a:p>
            <a:pPr>
              <a:defRPr/>
            </a:pPr>
            <a:r>
              <a:rPr lang="en-US" altLang="zh-TW" sz="2000" dirty="0" err="1">
                <a:solidFill>
                  <a:srgbClr val="FF0000"/>
                </a:solidFill>
                <a:latin typeface="細明體" pitchFamily="49" charset="-120"/>
                <a:ea typeface="細明體" pitchFamily="49" charset="-120"/>
              </a:rPr>
              <a:t>inetd_flags</a:t>
            </a:r>
            <a:r>
              <a:rPr lang="en-US" altLang="zh-TW" sz="2000" dirty="0">
                <a:solidFill>
                  <a:srgbClr val="FF0000"/>
                </a:solidFill>
                <a:latin typeface="細明體" pitchFamily="49" charset="-120"/>
                <a:ea typeface="細明體" pitchFamily="49" charset="-120"/>
              </a:rPr>
              <a:t>="-</a:t>
            </a:r>
            <a:r>
              <a:rPr lang="en-US" altLang="zh-TW" sz="2000" dirty="0" err="1">
                <a:solidFill>
                  <a:srgbClr val="FF0000"/>
                </a:solidFill>
                <a:latin typeface="細明體" pitchFamily="49" charset="-120"/>
                <a:ea typeface="細明體" pitchFamily="49" charset="-120"/>
              </a:rPr>
              <a:t>wW</a:t>
            </a:r>
            <a:r>
              <a:rPr lang="en-US" altLang="zh-TW" sz="2000" dirty="0">
                <a:solidFill>
                  <a:srgbClr val="FF0000"/>
                </a:solidFill>
                <a:latin typeface="細明體" pitchFamily="49" charset="-120"/>
                <a:ea typeface="細明體" pitchFamily="49" charset="-120"/>
              </a:rPr>
              <a:t>"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/etc/</a:t>
            </a:r>
            <a:r>
              <a:rPr lang="en-US" altLang="zh-TW" dirty="0" err="1" smtClean="0">
                <a:ea typeface="新細明體" pitchFamily="18" charset="-120"/>
              </a:rPr>
              <a:t>hosts.allow</a:t>
            </a:r>
            <a:endParaRPr lang="en-US" altLang="zh-TW" dirty="0" smtClean="0">
              <a:ea typeface="新細明體" pitchFamily="18" charset="-12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First rule match semantic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Meaning that the configuration file is scanned in ascending order for a matching rule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When a match is found, the rule is applied and the search process will stop </a:t>
            </a:r>
          </a:p>
          <a:p>
            <a:pPr eaLnBrk="1" hangingPunct="1"/>
            <a:r>
              <a:rPr lang="en-US" altLang="zh-TW">
                <a:ea typeface="新細明體" charset="-120"/>
              </a:rPr>
              <a:t>example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152525" y="3733800"/>
            <a:ext cx="7686675" cy="25860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ALL :     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localhost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, 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loghost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 @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adm_cc_cs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 : allow</a:t>
            </a:r>
          </a:p>
          <a:p>
            <a:pPr>
              <a:defRPr/>
            </a:pP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ptelnetd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 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pftpd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 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sshd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: @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sun_cc_cs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, @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bsd_cc_cs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, @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linux_cc_cs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 : allow</a:t>
            </a:r>
          </a:p>
          <a:p>
            <a:pPr>
              <a:defRPr/>
            </a:pP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ptelnetd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 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pftpd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 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sshd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: 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zeiss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, 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chbsd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, 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sabsd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 : allow</a:t>
            </a:r>
          </a:p>
          <a:p>
            <a:pPr>
              <a:defRPr/>
            </a:pP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identd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 :  ALL : allow</a:t>
            </a:r>
          </a:p>
          <a:p>
            <a:pPr>
              <a:defRPr/>
            </a:pP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portmap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 :  140.113.17. ALL : allow</a:t>
            </a:r>
          </a:p>
          <a:p>
            <a:pPr>
              <a:defRPr/>
            </a:pP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sendmail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 : ALL : allow</a:t>
            </a:r>
          </a:p>
          <a:p>
            <a:pPr>
              <a:defRPr/>
            </a:pP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rpc.rstatd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 : @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all_cc_cs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 140.113.17.203: allow</a:t>
            </a:r>
          </a:p>
          <a:p>
            <a:pPr>
              <a:defRPr/>
            </a:pP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rpc.rusersd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 : @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all_cc_cs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 140.113.17.203: allow</a:t>
            </a:r>
          </a:p>
          <a:p>
            <a:pPr>
              <a:defRPr/>
            </a:pP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ALL : ALL : deny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/etc/</a:t>
            </a:r>
            <a:r>
              <a:rPr lang="en-US" altLang="zh-TW" dirty="0" err="1" smtClean="0">
                <a:ea typeface="新細明體" pitchFamily="18" charset="-120"/>
              </a:rPr>
              <a:t>hosts.allow</a:t>
            </a:r>
            <a:endParaRPr lang="en-US" altLang="zh-TW" dirty="0" smtClean="0">
              <a:ea typeface="新細明體" pitchFamily="18" charset="-12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Advance configuration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External commands (</a:t>
            </a:r>
            <a:r>
              <a:rPr lang="en-US" altLang="zh-TW">
                <a:solidFill>
                  <a:srgbClr val="FF0000"/>
                </a:solidFill>
                <a:ea typeface="新細明體" charset="-120"/>
              </a:rPr>
              <a:t>twist option</a:t>
            </a:r>
            <a:r>
              <a:rPr lang="en-US" altLang="zh-TW">
                <a:ea typeface="新細明體" charset="-120"/>
              </a:rPr>
              <a:t>)</a:t>
            </a:r>
          </a:p>
          <a:p>
            <a:pPr lvl="2" eaLnBrk="1" hangingPunct="1"/>
            <a:r>
              <a:rPr lang="en-US" altLang="zh-TW">
                <a:ea typeface="新細明體" charset="-120"/>
              </a:rPr>
              <a:t>twist will be called to execute a shell command or script</a:t>
            </a:r>
          </a:p>
          <a:p>
            <a:pPr lvl="2" eaLnBrk="1" hangingPunct="1"/>
            <a:endParaRPr lang="en-US" altLang="zh-TW">
              <a:ea typeface="新細明體" charset="-120"/>
            </a:endParaRPr>
          </a:p>
          <a:p>
            <a:pPr lvl="2" eaLnBrk="1" hangingPunct="1"/>
            <a:endParaRPr lang="en-US" altLang="zh-TW">
              <a:ea typeface="新細明體" charset="-120"/>
            </a:endParaRPr>
          </a:p>
          <a:p>
            <a:pPr lvl="2" eaLnBrk="1" hangingPunct="1"/>
            <a:endParaRPr lang="en-US" altLang="zh-TW">
              <a:ea typeface="新細明體" charset="-120"/>
            </a:endParaRPr>
          </a:p>
          <a:p>
            <a:pPr lvl="2" eaLnBrk="1" hangingPunct="1"/>
            <a:endParaRPr lang="en-US" altLang="zh-TW">
              <a:ea typeface="新細明體" charset="-120"/>
            </a:endParaRPr>
          </a:p>
          <a:p>
            <a:pPr lvl="1" eaLnBrk="1" hangingPunct="1"/>
            <a:r>
              <a:rPr lang="en-US" altLang="zh-TW">
                <a:ea typeface="新細明體" charset="-120"/>
              </a:rPr>
              <a:t>External commands (</a:t>
            </a:r>
            <a:r>
              <a:rPr lang="en-US" altLang="zh-TW">
                <a:solidFill>
                  <a:srgbClr val="FF0000"/>
                </a:solidFill>
                <a:ea typeface="新細明體" charset="-120"/>
              </a:rPr>
              <a:t>spawn option</a:t>
            </a:r>
            <a:r>
              <a:rPr lang="en-US" altLang="zh-TW">
                <a:ea typeface="新細明體" charset="-120"/>
              </a:rPr>
              <a:t>)</a:t>
            </a:r>
          </a:p>
          <a:p>
            <a:pPr lvl="2" eaLnBrk="1" hangingPunct="1"/>
            <a:r>
              <a:rPr lang="en-US" altLang="zh-TW">
                <a:ea typeface="新細明體" charset="-120"/>
              </a:rPr>
              <a:t>spawn is like twist, but it will not send a reply back to the client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600200" y="2655888"/>
            <a:ext cx="7058025" cy="10779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dirty="0">
                <a:latin typeface="細明體" pitchFamily="49" charset="-120"/>
                <a:ea typeface="細明體" pitchFamily="49" charset="-120"/>
              </a:rPr>
              <a:t># The rest of the daemons are protected.</a:t>
            </a:r>
          </a:p>
          <a:p>
            <a:pPr>
              <a:defRPr/>
            </a:pPr>
            <a:r>
              <a:rPr lang="en-US" altLang="zh-TW" sz="1600" dirty="0">
                <a:latin typeface="細明體" pitchFamily="49" charset="-120"/>
                <a:ea typeface="細明體" pitchFamily="49" charset="-120"/>
              </a:rPr>
              <a:t>telnet : ALL \</a:t>
            </a:r>
          </a:p>
          <a:p>
            <a:pPr>
              <a:defRPr/>
            </a:pPr>
            <a:r>
              <a:rPr lang="en-US" altLang="zh-TW" sz="1600" dirty="0">
                <a:latin typeface="細明體" pitchFamily="49" charset="-120"/>
                <a:ea typeface="細明體" pitchFamily="49" charset="-120"/>
              </a:rPr>
              <a:t>         : severity auth.info \</a:t>
            </a:r>
          </a:p>
          <a:p>
            <a:pPr>
              <a:defRPr/>
            </a:pPr>
            <a:r>
              <a:rPr lang="en-US" altLang="zh-TW" sz="1600" dirty="0">
                <a:latin typeface="細明體" pitchFamily="49" charset="-120"/>
                <a:ea typeface="細明體" pitchFamily="49" charset="-120"/>
              </a:rPr>
              <a:t>         : twist /bin/echo "You are not welcome to use %d from %h."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600200" y="4800600"/>
            <a:ext cx="6648450" cy="13239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dirty="0">
                <a:latin typeface="細明體" pitchFamily="49" charset="-120"/>
                <a:ea typeface="細明體" pitchFamily="49" charset="-120"/>
              </a:rPr>
              <a:t># We do not allow connections from example.com:</a:t>
            </a:r>
          </a:p>
          <a:p>
            <a:pPr>
              <a:defRPr/>
            </a:pPr>
            <a:r>
              <a:rPr lang="en-US" altLang="zh-TW" sz="1600" dirty="0">
                <a:latin typeface="細明體" pitchFamily="49" charset="-120"/>
                <a:ea typeface="細明體" pitchFamily="49" charset="-120"/>
              </a:rPr>
              <a:t>ALL : .</a:t>
            </a:r>
            <a:r>
              <a:rPr lang="en-US" altLang="zh-TW" sz="1600" dirty="0" err="1">
                <a:latin typeface="細明體" pitchFamily="49" charset="-120"/>
                <a:ea typeface="細明體" pitchFamily="49" charset="-120"/>
              </a:rPr>
              <a:t>example.com</a:t>
            </a:r>
            <a:r>
              <a:rPr lang="en-US" altLang="zh-TW" sz="1600" dirty="0">
                <a:latin typeface="細明體" pitchFamily="49" charset="-120"/>
                <a:ea typeface="細明體" pitchFamily="49" charset="-120"/>
              </a:rPr>
              <a:t> \</a:t>
            </a:r>
          </a:p>
          <a:p>
            <a:pPr>
              <a:defRPr/>
            </a:pPr>
            <a:r>
              <a:rPr lang="en-US" altLang="zh-TW" sz="1600" dirty="0">
                <a:latin typeface="細明體" pitchFamily="49" charset="-120"/>
                <a:ea typeface="細明體" pitchFamily="49" charset="-120"/>
              </a:rPr>
              <a:t>      : spawn (/bin/echo %a from %h attempted to access %d &gt;&gt; \</a:t>
            </a:r>
          </a:p>
          <a:p>
            <a:pPr>
              <a:defRPr/>
            </a:pPr>
            <a:r>
              <a:rPr lang="en-US" altLang="zh-TW" sz="1600" dirty="0">
                <a:latin typeface="細明體" pitchFamily="49" charset="-120"/>
                <a:ea typeface="細明體" pitchFamily="49" charset="-120"/>
              </a:rPr>
              <a:t>      /</a:t>
            </a:r>
            <a:r>
              <a:rPr lang="en-US" altLang="zh-TW" sz="1600" dirty="0" err="1">
                <a:latin typeface="細明體" pitchFamily="49" charset="-120"/>
                <a:ea typeface="細明體" pitchFamily="49" charset="-120"/>
              </a:rPr>
              <a:t>var</a:t>
            </a:r>
            <a:r>
              <a:rPr lang="en-US" altLang="zh-TW" sz="1600" dirty="0">
                <a:latin typeface="細明體" pitchFamily="49" charset="-120"/>
                <a:ea typeface="細明體" pitchFamily="49" charset="-120"/>
              </a:rPr>
              <a:t>/log/connections.log) \</a:t>
            </a:r>
          </a:p>
          <a:p>
            <a:pPr>
              <a:defRPr/>
            </a:pPr>
            <a:r>
              <a:rPr lang="en-US" altLang="zh-TW" sz="1600" dirty="0">
                <a:latin typeface="細明體" pitchFamily="49" charset="-120"/>
                <a:ea typeface="細明體" pitchFamily="49" charset="-120"/>
              </a:rPr>
              <a:t>      : deny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/etc/</a:t>
            </a:r>
            <a:r>
              <a:rPr lang="en-US" altLang="zh-TW" dirty="0" err="1" smtClean="0">
                <a:ea typeface="新細明體" pitchFamily="18" charset="-120"/>
              </a:rPr>
              <a:t>hosts.allow</a:t>
            </a:r>
            <a:endParaRPr lang="en-US" altLang="zh-TW" dirty="0" smtClean="0">
              <a:ea typeface="新細明體" pitchFamily="18" charset="-12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zh-TW">
                <a:ea typeface="新細明體" charset="-120"/>
              </a:rPr>
              <a:t>Wildcard (</a:t>
            </a:r>
            <a:r>
              <a:rPr lang="en-US" altLang="zh-TW">
                <a:solidFill>
                  <a:srgbClr val="FF0000"/>
                </a:solidFill>
                <a:ea typeface="新細明體" charset="-120"/>
              </a:rPr>
              <a:t>PARANOID</a:t>
            </a:r>
            <a:r>
              <a:rPr lang="en-US" altLang="zh-TW">
                <a:ea typeface="新細明體" charset="-120"/>
              </a:rPr>
              <a:t> option)</a:t>
            </a:r>
          </a:p>
          <a:p>
            <a:pPr lvl="2" eaLnBrk="1" hangingPunct="1"/>
            <a:r>
              <a:rPr lang="en-US" altLang="zh-TW">
                <a:ea typeface="新細明體" charset="-120"/>
              </a:rPr>
              <a:t>Match any connection that is made from an IP address that differs from its hostname</a:t>
            </a:r>
          </a:p>
          <a:p>
            <a:pPr lvl="2" eaLnBrk="1" hangingPunct="1"/>
            <a:endParaRPr lang="en-US" altLang="zh-TW">
              <a:ea typeface="新細明體" charset="-120"/>
            </a:endParaRPr>
          </a:p>
          <a:p>
            <a:pPr lvl="2" eaLnBrk="1" hangingPunct="1"/>
            <a:endParaRPr lang="en-US" altLang="zh-TW">
              <a:ea typeface="新細明體" charset="-120"/>
            </a:endParaRPr>
          </a:p>
          <a:p>
            <a:pPr lvl="2" eaLnBrk="1" hangingPunct="1"/>
            <a:endParaRPr lang="en-US" altLang="zh-TW">
              <a:ea typeface="新細明體" charset="-120"/>
            </a:endParaRPr>
          </a:p>
          <a:p>
            <a:pPr lvl="2" eaLnBrk="1" hangingPunct="1"/>
            <a:endParaRPr lang="en-US" altLang="zh-TW">
              <a:ea typeface="新細明體" charset="-120"/>
            </a:endParaRPr>
          </a:p>
          <a:p>
            <a:pPr eaLnBrk="1" hangingPunct="1"/>
            <a:r>
              <a:rPr lang="en-US" altLang="zh-TW">
                <a:ea typeface="新細明體" charset="-120"/>
              </a:rPr>
              <a:t>See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man 5 hosts_access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man 5 hosts_options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905000" y="2514600"/>
            <a:ext cx="6211888" cy="7080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nThick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2000" dirty="0">
                <a:latin typeface="細明體" pitchFamily="49" charset="-120"/>
                <a:ea typeface="細明體" pitchFamily="49" charset="-120"/>
              </a:rPr>
              <a:t># Block possibly spoofed requests to </a:t>
            </a:r>
            <a:r>
              <a:rPr lang="en-US" altLang="zh-TW" sz="2000" dirty="0" err="1">
                <a:latin typeface="細明體" pitchFamily="49" charset="-120"/>
                <a:ea typeface="細明體" pitchFamily="49" charset="-120"/>
              </a:rPr>
              <a:t>sendmail</a:t>
            </a:r>
            <a:r>
              <a:rPr lang="en-US" altLang="zh-TW" sz="2000" dirty="0">
                <a:latin typeface="細明體" pitchFamily="49" charset="-120"/>
                <a:ea typeface="細明體" pitchFamily="49" charset="-120"/>
              </a:rPr>
              <a:t>: </a:t>
            </a:r>
          </a:p>
          <a:p>
            <a:pPr>
              <a:defRPr/>
            </a:pPr>
            <a:r>
              <a:rPr lang="en-US" altLang="zh-TW" sz="2000" dirty="0" err="1">
                <a:latin typeface="細明體" pitchFamily="49" charset="-120"/>
                <a:ea typeface="細明體" pitchFamily="49" charset="-120"/>
              </a:rPr>
              <a:t>sendmail</a:t>
            </a:r>
            <a:r>
              <a:rPr lang="en-US" altLang="zh-TW" sz="2000" dirty="0">
                <a:latin typeface="細明體" pitchFamily="49" charset="-120"/>
                <a:ea typeface="細明體" pitchFamily="49" charset="-120"/>
              </a:rPr>
              <a:t> : PARANOID : deny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charset="-120"/>
              </a:rPr>
              <a:t>When you perform any change.</a:t>
            </a:r>
            <a:endParaRPr lang="zh-TW" altLang="en-US" dirty="0" smtClean="0">
              <a:ea typeface="新細明體" charset="-12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076825"/>
          </a:xfrm>
        </p:spPr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Philosophy of  SA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Know how things </a:t>
            </a:r>
            <a:br>
              <a:rPr lang="en-US" altLang="zh-TW">
                <a:ea typeface="新細明體" charset="-120"/>
              </a:rPr>
            </a:br>
            <a:r>
              <a:rPr lang="en-US" altLang="zh-TW">
                <a:ea typeface="新細明體" charset="-120"/>
              </a:rPr>
              <a:t>really work.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Plan it before you</a:t>
            </a:r>
            <a:br>
              <a:rPr lang="en-US" altLang="zh-TW">
                <a:ea typeface="新細明體" charset="-120"/>
              </a:rPr>
            </a:br>
            <a:r>
              <a:rPr lang="en-US" altLang="zh-TW">
                <a:ea typeface="新細明體" charset="-120"/>
              </a:rPr>
              <a:t> do it.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Make it reversible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Make changes </a:t>
            </a:r>
            <a:br>
              <a:rPr lang="en-US" altLang="zh-TW">
                <a:ea typeface="新細明體" charset="-120"/>
              </a:rPr>
            </a:br>
            <a:r>
              <a:rPr lang="en-US" altLang="zh-TW">
                <a:ea typeface="新細明體" charset="-120"/>
              </a:rPr>
              <a:t>incrementally.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Test before you </a:t>
            </a:r>
            <a:br>
              <a:rPr lang="en-US" altLang="zh-TW">
                <a:ea typeface="新細明體" charset="-120"/>
              </a:rPr>
            </a:br>
            <a:r>
              <a:rPr lang="en-US" altLang="zh-TW">
                <a:ea typeface="新細明體" charset="-120"/>
              </a:rPr>
              <a:t>unleash it .</a:t>
            </a:r>
          </a:p>
        </p:txBody>
      </p:sp>
      <p:pic>
        <p:nvPicPr>
          <p:cNvPr id="29700" name="Picture 4" descr="Changeflow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1125538"/>
            <a:ext cx="4270375" cy="535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FreeBSD Security Advisories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267200"/>
          </a:xfrm>
        </p:spPr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Advisory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Security information</a:t>
            </a:r>
          </a:p>
          <a:p>
            <a:pPr eaLnBrk="1" hangingPunct="1"/>
            <a:r>
              <a:rPr lang="en-US" altLang="zh-TW">
                <a:ea typeface="新細明體" charset="-120"/>
              </a:rPr>
              <a:t>Where to find it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Web page (Security Advisories Channel)</a:t>
            </a:r>
          </a:p>
          <a:p>
            <a:pPr lvl="2" eaLnBrk="1" hangingPunct="1"/>
            <a:r>
              <a:rPr lang="en-US" altLang="zh-TW">
                <a:ea typeface="新細明體" charset="-120"/>
                <a:hlinkClick r:id="rId2"/>
              </a:rPr>
              <a:t>http://www.freebsd.org</a:t>
            </a:r>
            <a:r>
              <a:rPr lang="en-US" altLang="zh-TW">
                <a:ea typeface="新細明體" charset="-120"/>
              </a:rPr>
              <a:t> </a:t>
            </a:r>
          </a:p>
        </p:txBody>
      </p:sp>
      <p:pic>
        <p:nvPicPr>
          <p:cNvPr id="614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124200"/>
            <a:ext cx="4191000" cy="353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橢圓 1"/>
          <p:cNvSpPr/>
          <p:nvPr/>
        </p:nvSpPr>
        <p:spPr bwMode="auto">
          <a:xfrm>
            <a:off x="7162800" y="5562600"/>
            <a:ext cx="1219200" cy="914400"/>
          </a:xfrm>
          <a:prstGeom prst="ellipse">
            <a:avLst/>
          </a:prstGeom>
          <a:noFill/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zh-TW" altLang="en-US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ea typeface="新細明體" pitchFamily="18" charset="-120"/>
              </a:rPr>
              <a:t>FreeBSD Security Advisories</a:t>
            </a:r>
            <a:endParaRPr lang="zh-TW" altLang="en-US" dirty="0"/>
          </a:p>
        </p:txBody>
      </p:sp>
      <p:sp>
        <p:nvSpPr>
          <p:cNvPr id="717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Where to find it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freebsd-security-notifications Mailing list</a:t>
            </a:r>
          </a:p>
          <a:p>
            <a:pPr lvl="2" eaLnBrk="1" hangingPunct="1"/>
            <a:r>
              <a:rPr lang="en-US" altLang="zh-TW" sz="1400">
                <a:ea typeface="新細明體" charset="-120"/>
                <a:hlinkClick r:id="rId2"/>
              </a:rPr>
              <a:t>http://lists.freebsd.org/mailman/listinfo/freebsd-security-notifications</a:t>
            </a:r>
            <a:endParaRPr lang="zh-TW" altLang="en-US">
              <a:ea typeface="華康標楷體(P)" charset="0"/>
            </a:endParaRP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2667000"/>
            <a:ext cx="8435975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7173" name="橢圓 3"/>
          <p:cNvSpPr>
            <a:spLocks noChangeArrowheads="1"/>
          </p:cNvSpPr>
          <p:nvPr/>
        </p:nvSpPr>
        <p:spPr bwMode="auto">
          <a:xfrm>
            <a:off x="762000" y="3429000"/>
            <a:ext cx="5410200" cy="4572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5000"/>
              </a:spcBef>
              <a:buFont typeface="Wingdings" charset="2"/>
              <a:buChar char="q"/>
              <a:defRPr kumimoji="1" sz="2400">
                <a:solidFill>
                  <a:schemeClr val="tx1"/>
                </a:solidFill>
                <a:latin typeface="Times New Roman" charset="0"/>
                <a:ea typeface="華康儷中黑(P)" charset="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charset="2"/>
              <a:buChar char="Ø"/>
              <a:defRPr kumimoji="1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zh-TW" altLang="en-US" sz="1800">
              <a:latin typeface="Arial" charset="0"/>
              <a:ea typeface="新細明體" charset="-120"/>
            </a:endParaRPr>
          </a:p>
        </p:txBody>
      </p:sp>
      <p:sp>
        <p:nvSpPr>
          <p:cNvPr id="7174" name="橢圓 5"/>
          <p:cNvSpPr>
            <a:spLocks noChangeArrowheads="1"/>
          </p:cNvSpPr>
          <p:nvPr/>
        </p:nvSpPr>
        <p:spPr bwMode="auto">
          <a:xfrm>
            <a:off x="3390900" y="6172200"/>
            <a:ext cx="876300" cy="304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5000"/>
              </a:spcBef>
              <a:buFont typeface="Wingdings" charset="2"/>
              <a:buChar char="q"/>
              <a:defRPr kumimoji="1" sz="2400">
                <a:solidFill>
                  <a:schemeClr val="tx1"/>
                </a:solidFill>
                <a:latin typeface="Times New Roman" charset="0"/>
                <a:ea typeface="華康儷中黑(P)" charset="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charset="2"/>
              <a:buChar char="Ø"/>
              <a:defRPr kumimoji="1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zh-TW" altLang="en-US" sz="1800">
              <a:latin typeface="Arial" charset="0"/>
              <a:ea typeface="新細明體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400" dirty="0" smtClean="0">
                <a:ea typeface="新細明體" pitchFamily="18" charset="-120"/>
              </a:rPr>
              <a:t>FreeBSD Security</a:t>
            </a:r>
            <a:br>
              <a:rPr lang="en-US" altLang="zh-TW" sz="2400" dirty="0" smtClean="0">
                <a:ea typeface="新細明體" pitchFamily="18" charset="-120"/>
              </a:rPr>
            </a:br>
            <a:r>
              <a:rPr lang="en-US" altLang="zh-TW" sz="2400" dirty="0" smtClean="0">
                <a:ea typeface="新細明體" pitchFamily="18" charset="-120"/>
              </a:rPr>
              <a:t>Advisories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Example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openssl</a:t>
            </a:r>
          </a:p>
        </p:txBody>
      </p:sp>
      <p:pic>
        <p:nvPicPr>
          <p:cNvPr id="819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09800"/>
            <a:ext cx="8001000" cy="437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8197" name="橢圓 5"/>
          <p:cNvSpPr>
            <a:spLocks noChangeArrowheads="1"/>
          </p:cNvSpPr>
          <p:nvPr/>
        </p:nvSpPr>
        <p:spPr bwMode="auto">
          <a:xfrm>
            <a:off x="2362200" y="6291263"/>
            <a:ext cx="3124200" cy="338137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5000"/>
              </a:spcBef>
              <a:buFont typeface="Wingdings" charset="2"/>
              <a:buChar char="q"/>
              <a:defRPr kumimoji="1" sz="2400">
                <a:solidFill>
                  <a:schemeClr val="tx1"/>
                </a:solidFill>
                <a:latin typeface="Times New Roman" charset="0"/>
                <a:ea typeface="華康儷中黑(P)" charset="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charset="2"/>
              <a:buChar char="Ø"/>
              <a:defRPr kumimoji="1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zh-TW" altLang="en-US" sz="1800">
              <a:latin typeface="Arial" charset="0"/>
              <a:ea typeface="新細明體" charset="-120"/>
            </a:endParaRPr>
          </a:p>
        </p:txBody>
      </p:sp>
      <p:sp>
        <p:nvSpPr>
          <p:cNvPr id="8198" name="橢圓 6"/>
          <p:cNvSpPr>
            <a:spLocks noChangeArrowheads="1"/>
          </p:cNvSpPr>
          <p:nvPr/>
        </p:nvSpPr>
        <p:spPr bwMode="auto">
          <a:xfrm>
            <a:off x="4876800" y="4876800"/>
            <a:ext cx="3048000" cy="1447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5000"/>
              </a:spcBef>
              <a:buFont typeface="Wingdings" charset="2"/>
              <a:buChar char="q"/>
              <a:defRPr kumimoji="1" sz="2400">
                <a:solidFill>
                  <a:schemeClr val="tx1"/>
                </a:solidFill>
                <a:latin typeface="Times New Roman" charset="0"/>
                <a:ea typeface="華康儷中黑(P)" charset="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charset="2"/>
              <a:buChar char="Ø"/>
              <a:defRPr kumimoji="1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zh-TW" altLang="en-US" sz="1800">
              <a:latin typeface="Arial" charset="0"/>
              <a:ea typeface="新細明體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400" dirty="0" smtClean="0">
                <a:ea typeface="新細明體" pitchFamily="18" charset="-120"/>
              </a:rPr>
              <a:t>FreeBSD Security</a:t>
            </a:r>
            <a:br>
              <a:rPr lang="en-US" altLang="zh-TW" sz="2400" dirty="0" smtClean="0">
                <a:ea typeface="新細明體" pitchFamily="18" charset="-120"/>
              </a:rPr>
            </a:br>
            <a:r>
              <a:rPr lang="en-US" altLang="zh-TW" sz="2400" dirty="0" smtClean="0">
                <a:ea typeface="新細明體" pitchFamily="18" charset="-120"/>
              </a:rPr>
              <a:t>Advisories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CVE-2010-3864</a:t>
            </a:r>
          </a:p>
          <a:p>
            <a:pPr lvl="1" eaLnBrk="1" hangingPunct="1"/>
            <a:r>
              <a:rPr lang="en-US" altLang="zh-TW">
                <a:ea typeface="新細明體" charset="-120"/>
                <a:hlinkClick r:id="rId2"/>
              </a:rPr>
              <a:t>http://web.nvd.nist.gov/view/vuln/detail?vulnId=CVE-2010-3864</a:t>
            </a:r>
            <a:endParaRPr lang="en-US" altLang="zh-TW">
              <a:ea typeface="新細明體" charset="-120"/>
            </a:endParaRPr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14600"/>
            <a:ext cx="8486775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400" dirty="0" smtClean="0">
                <a:ea typeface="新細明體" pitchFamily="18" charset="-120"/>
              </a:rPr>
              <a:t>FreeBSD Security </a:t>
            </a:r>
            <a:br>
              <a:rPr lang="en-US" altLang="zh-TW" sz="2400" dirty="0" smtClean="0">
                <a:ea typeface="新細明體" pitchFamily="18" charset="-120"/>
              </a:rPr>
            </a:br>
            <a:r>
              <a:rPr lang="en-US" altLang="zh-TW" sz="2400" dirty="0" smtClean="0">
                <a:ea typeface="新細明體" pitchFamily="18" charset="-120"/>
              </a:rPr>
              <a:t>Advisories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Example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Problem Description </a:t>
            </a:r>
          </a:p>
        </p:txBody>
      </p:sp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86000"/>
            <a:ext cx="7467600" cy="430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400" dirty="0" smtClean="0">
                <a:ea typeface="新細明體" pitchFamily="18" charset="-120"/>
              </a:rPr>
              <a:t>FreeBSD Security </a:t>
            </a:r>
            <a:br>
              <a:rPr lang="en-US" altLang="zh-TW" sz="2400" dirty="0" smtClean="0">
                <a:ea typeface="新細明體" pitchFamily="18" charset="-120"/>
              </a:rPr>
            </a:br>
            <a:r>
              <a:rPr lang="en-US" altLang="zh-TW" sz="2400" dirty="0" smtClean="0">
                <a:ea typeface="新細明體" pitchFamily="18" charset="-120"/>
              </a:rPr>
              <a:t>Advisories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Example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Workaround </a:t>
            </a: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2257425"/>
            <a:ext cx="7581900" cy="437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400" dirty="0" smtClean="0">
                <a:ea typeface="新細明體" pitchFamily="18" charset="-120"/>
              </a:rPr>
              <a:t>FreeBSD Security </a:t>
            </a:r>
            <a:br>
              <a:rPr lang="en-US" altLang="zh-TW" sz="2400" dirty="0" smtClean="0">
                <a:ea typeface="新細明體" pitchFamily="18" charset="-120"/>
              </a:rPr>
            </a:br>
            <a:r>
              <a:rPr lang="en-US" altLang="zh-TW" sz="2400" dirty="0" smtClean="0">
                <a:ea typeface="新細明體" pitchFamily="18" charset="-120"/>
              </a:rPr>
              <a:t>Advisories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Example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Solution</a:t>
            </a:r>
          </a:p>
          <a:p>
            <a:pPr lvl="2" eaLnBrk="1" hangingPunct="1"/>
            <a:r>
              <a:rPr lang="en-US" altLang="zh-TW">
                <a:ea typeface="新細明體" charset="-120"/>
              </a:rPr>
              <a:t>Upgrade to</a:t>
            </a:r>
          </a:p>
          <a:p>
            <a:pPr lvl="2" eaLnBrk="1" hangingPunct="1"/>
            <a:r>
              <a:rPr lang="en-US" altLang="zh-TW">
                <a:ea typeface="新細明體" charset="-120"/>
              </a:rPr>
              <a:t>Source code patch</a:t>
            </a:r>
          </a:p>
          <a:p>
            <a:pPr lvl="2" eaLnBrk="1" hangingPunct="1"/>
            <a:r>
              <a:rPr lang="en-US" altLang="zh-TW">
                <a:ea typeface="新細明體" charset="-120"/>
              </a:rPr>
              <a:t>Binary patch</a:t>
            </a:r>
          </a:p>
        </p:txBody>
      </p:sp>
      <p:pic>
        <p:nvPicPr>
          <p:cNvPr id="1229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13"/>
          <a:stretch>
            <a:fillRect/>
          </a:stretch>
        </p:blipFill>
        <p:spPr bwMode="auto">
          <a:xfrm>
            <a:off x="4419600" y="174625"/>
            <a:ext cx="4429125" cy="660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2293" name="矩形 1"/>
          <p:cNvSpPr>
            <a:spLocks noChangeArrowheads="1"/>
          </p:cNvSpPr>
          <p:nvPr/>
        </p:nvSpPr>
        <p:spPr bwMode="auto">
          <a:xfrm>
            <a:off x="4419600" y="762000"/>
            <a:ext cx="4267200" cy="457200"/>
          </a:xfrm>
          <a:prstGeom prst="rect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5000"/>
              </a:spcBef>
              <a:buFont typeface="Wingdings" charset="2"/>
              <a:buChar char="q"/>
              <a:defRPr kumimoji="1" sz="2400">
                <a:solidFill>
                  <a:schemeClr val="tx1"/>
                </a:solidFill>
                <a:latin typeface="Times New Roman" charset="0"/>
                <a:ea typeface="華康儷中黑(P)" charset="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charset="2"/>
              <a:buChar char="Ø"/>
              <a:defRPr kumimoji="1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zh-TW" altLang="en-US" sz="1800">
              <a:latin typeface="Arial" charset="0"/>
              <a:ea typeface="新細明體" charset="-120"/>
            </a:endParaRPr>
          </a:p>
        </p:txBody>
      </p:sp>
      <p:sp>
        <p:nvSpPr>
          <p:cNvPr id="12294" name="矩形 6"/>
          <p:cNvSpPr>
            <a:spLocks noChangeArrowheads="1"/>
          </p:cNvSpPr>
          <p:nvPr/>
        </p:nvSpPr>
        <p:spPr bwMode="auto">
          <a:xfrm>
            <a:off x="4419600" y="1301750"/>
            <a:ext cx="4267200" cy="3270250"/>
          </a:xfrm>
          <a:prstGeom prst="rect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5000"/>
              </a:spcBef>
              <a:buFont typeface="Wingdings" charset="2"/>
              <a:buChar char="q"/>
              <a:defRPr kumimoji="1" sz="2400">
                <a:solidFill>
                  <a:schemeClr val="tx1"/>
                </a:solidFill>
                <a:latin typeface="Times New Roman" charset="0"/>
                <a:ea typeface="華康儷中黑(P)" charset="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charset="2"/>
              <a:buChar char="Ø"/>
              <a:defRPr kumimoji="1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zh-TW" altLang="en-US" sz="1800">
              <a:latin typeface="Arial" charset="0"/>
              <a:ea typeface="新細明體" charset="-120"/>
            </a:endParaRPr>
          </a:p>
        </p:txBody>
      </p:sp>
      <p:sp>
        <p:nvSpPr>
          <p:cNvPr id="12295" name="矩形 7"/>
          <p:cNvSpPr>
            <a:spLocks noChangeArrowheads="1"/>
          </p:cNvSpPr>
          <p:nvPr/>
        </p:nvSpPr>
        <p:spPr bwMode="auto">
          <a:xfrm>
            <a:off x="4419600" y="5562600"/>
            <a:ext cx="4267200" cy="1219200"/>
          </a:xfrm>
          <a:prstGeom prst="rect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5000"/>
              </a:spcBef>
              <a:buFont typeface="Wingdings" charset="2"/>
              <a:buChar char="q"/>
              <a:defRPr kumimoji="1" sz="2400">
                <a:solidFill>
                  <a:schemeClr val="tx1"/>
                </a:solidFill>
                <a:latin typeface="Times New Roman" charset="0"/>
                <a:ea typeface="華康儷中黑(P)" charset="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charset="2"/>
              <a:buChar char="Ø"/>
              <a:defRPr kumimoji="1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zh-TW" altLang="en-US" sz="1800">
              <a:latin typeface="Arial" charset="0"/>
              <a:ea typeface="新細明體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1324</TotalTime>
  <Words>922</Words>
  <Application>Microsoft Macintosh PowerPoint</Application>
  <PresentationFormat>如螢幕大小 (4:3)</PresentationFormat>
  <Paragraphs>256</Paragraphs>
  <Slides>25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38" baseType="lpstr">
      <vt:lpstr>Arial</vt:lpstr>
      <vt:lpstr>新細明體</vt:lpstr>
      <vt:lpstr>Times New Roman</vt:lpstr>
      <vt:lpstr>華康儷粗黑(P)</vt:lpstr>
      <vt:lpstr>華康儷中黑(P)</vt:lpstr>
      <vt:lpstr>Wingdings</vt:lpstr>
      <vt:lpstr>華康標楷體(P)</vt:lpstr>
      <vt:lpstr>Calibri</vt:lpstr>
      <vt:lpstr>Futura Md BT</vt:lpstr>
      <vt:lpstr>Times</vt:lpstr>
      <vt:lpstr>細明體</vt:lpstr>
      <vt:lpstr>Verdana</vt:lpstr>
      <vt:lpstr>Computer Center</vt:lpstr>
      <vt:lpstr>Security</vt:lpstr>
      <vt:lpstr>FreeBSD Security Advisories</vt:lpstr>
      <vt:lpstr>FreeBSD Security Advisories</vt:lpstr>
      <vt:lpstr>FreeBSD Security Advisories</vt:lpstr>
      <vt:lpstr>FreeBSD Security Advisories </vt:lpstr>
      <vt:lpstr>FreeBSD Security Advisories </vt:lpstr>
      <vt:lpstr>FreeBSD Security  Advisories</vt:lpstr>
      <vt:lpstr>FreeBSD Security  Advisories</vt:lpstr>
      <vt:lpstr>FreeBSD Security  Advisories</vt:lpstr>
      <vt:lpstr>Common Security Problems</vt:lpstr>
      <vt:lpstr>Pkg audit</vt:lpstr>
      <vt:lpstr>Common trick </vt:lpstr>
      <vt:lpstr>Process file system - procfs</vt:lpstr>
      <vt:lpstr>setuid program</vt:lpstr>
      <vt:lpstr>Security issues </vt:lpstr>
      <vt:lpstr>Why not su nor sudo?</vt:lpstr>
      <vt:lpstr>Security tools</vt:lpstr>
      <vt:lpstr>TCP Wrapper</vt:lpstr>
      <vt:lpstr>TCP Wrapper</vt:lpstr>
      <vt:lpstr>TCP Wrapper</vt:lpstr>
      <vt:lpstr>TCP Wrapper</vt:lpstr>
      <vt:lpstr>/etc/hosts.allow</vt:lpstr>
      <vt:lpstr>/etc/hosts.allow</vt:lpstr>
      <vt:lpstr>/etc/hosts.allow</vt:lpstr>
      <vt:lpstr>When you perform any change.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Microsoft Office 使用者</cp:lastModifiedBy>
  <cp:revision>402</cp:revision>
  <cp:lastPrinted>1601-01-01T00:00:00Z</cp:lastPrinted>
  <dcterms:created xsi:type="dcterms:W3CDTF">1601-01-01T00:00:00Z</dcterms:created>
  <dcterms:modified xsi:type="dcterms:W3CDTF">2017-01-05T10:35:33Z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