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64" r:id="rId11"/>
    <p:sldId id="270" r:id="rId12"/>
    <p:sldId id="265" r:id="rId13"/>
    <p:sldId id="273" r:id="rId14"/>
    <p:sldId id="272" r:id="rId15"/>
    <p:sldId id="266" r:id="rId16"/>
    <p:sldId id="267" r:id="rId17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新細明體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A186247-0472-4EB3-A706-CF2482E6EFF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9582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3202CA5-0933-4055-BB60-56BEAD00E32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26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87BAB3D-94D0-4439-AC68-F094DD74CE73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09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601A5199-E0DA-4D10-A1DE-E1223E82014B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11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524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7E9B46-1C70-4B2C-8C75-F9DDCE5E955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1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7E9B46-1C70-4B2C-8C75-F9DDCE5E955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7E9B46-1C70-4B2C-8C75-F9DDCE5E955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66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ACD891B-6519-418B-B9D2-3B6374C6A0D1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411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056DDEE-F40E-49B8-9EA2-E354D336FF25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16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57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DAC7E6-CE45-496F-AD4E-F5CDA277B59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D8F92DE-0FED-4DDD-863C-53030680D67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84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2351F1F-DBED-41B2-8AD3-9657137F3079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71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52A9E6B-84CD-46C5-9F10-51F0ED188105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zh-TW" smtClean="0">
              <a:latin typeface="Calibri" panose="020F0502020204030204" pitchFamily="34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>
              <a:buClrTx/>
              <a:buFontTx/>
              <a:buNone/>
            </a:pPr>
            <a:fld id="{68747611-C837-4F07-9ECD-15DF97FBE58F}" type="slidenum">
              <a:rPr lang="en-US" altLang="zh-TW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en-US" altLang="zh-TW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07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F5B670B-AB58-4E43-9ADF-C4E9B708434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62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70FD5F-59CF-40D5-9E37-F89010D3DFB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32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DCADB00-A99E-418C-BA67-9B0C36DE8AD7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8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970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400CA291-0CB1-4173-BC6C-CF1D11BF183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9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5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54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57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71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00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104093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29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4187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16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0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87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0887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8362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31FB05D-44A4-488D-9A88-4809DC14EFFC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286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bsd.org/doc/en/books/handbook/configtuning-rcd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128838" y="2204864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Services Management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smtClean="0"/>
              <a:t>frank</a:t>
            </a:r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 Script</a:t>
            </a:r>
          </a:p>
        </p:txBody>
      </p:sp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1292225" y="914400"/>
            <a:ext cx="6848475" cy="3883025"/>
            <a:chOff x="814" y="576"/>
            <a:chExt cx="4314" cy="2446"/>
          </a:xfrm>
        </p:grpSpPr>
        <p:graphicFrame>
          <p:nvGraphicFramePr>
            <p:cNvPr id="10245" name="Object 3"/>
            <p:cNvGraphicFramePr>
              <a:graphicFrameLocks noChangeAspect="1"/>
            </p:cNvGraphicFramePr>
            <p:nvPr/>
          </p:nvGraphicFramePr>
          <p:xfrm>
            <a:off x="814" y="576"/>
            <a:ext cx="4314" cy="2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r:id="rId4" imgW="5647706" imgH="2731591" progId="">
                    <p:embed/>
                  </p:oleObj>
                </mc:Choice>
                <mc:Fallback>
                  <p:oleObj r:id="rId4" imgW="5647706" imgH="2731591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" y="576"/>
                          <a:ext cx="4314" cy="24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814" y="576"/>
              <a:ext cx="4314" cy="2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990600" y="5029200"/>
            <a:ext cx="77724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Dependency between each service is described in header of the script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rcorder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used to find out dependency ordering of each script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Each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script define what to do when start/stop …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rc.subr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defines what to do &amp; check before/after start stop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….</a:t>
            </a:r>
          </a:p>
          <a:p>
            <a:pPr lvl="1"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rc.subr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(8)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6"/>
          <a:srcRect r="37673"/>
          <a:stretch/>
        </p:blipFill>
        <p:spPr>
          <a:xfrm>
            <a:off x="2843809" y="1044575"/>
            <a:ext cx="6120680" cy="11811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altLang="zh-TW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Inside the RC Script</a:t>
            </a:r>
            <a:endParaRPr lang="en-US" sz="3400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Example: /etc/rc.d/inetd</a:t>
            </a:r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53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29"/>
          <a:stretch>
            <a:fillRect/>
          </a:stretch>
        </p:blipFill>
        <p:spPr bwMode="auto">
          <a:xfrm>
            <a:off x="1258888" y="1865313"/>
            <a:ext cx="7642225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流程圖: 程序 2"/>
          <p:cNvSpPr>
            <a:spLocks noChangeArrowheads="1"/>
          </p:cNvSpPr>
          <p:nvPr/>
        </p:nvSpPr>
        <p:spPr bwMode="auto">
          <a:xfrm>
            <a:off x="1116013" y="2852738"/>
            <a:ext cx="4824412" cy="847725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4" name="文字方塊 3"/>
          <p:cNvSpPr txBox="1">
            <a:spLocks noChangeArrowheads="1"/>
          </p:cNvSpPr>
          <p:nvPr/>
        </p:nvSpPr>
        <p:spPr bwMode="auto">
          <a:xfrm>
            <a:off x="6003925" y="2997200"/>
            <a:ext cx="2744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for rcorder(8) to sort.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  <p:sp>
        <p:nvSpPr>
          <p:cNvPr id="22535" name="流程圖: 程序 6"/>
          <p:cNvSpPr>
            <a:spLocks noChangeArrowheads="1"/>
          </p:cNvSpPr>
          <p:nvPr/>
        </p:nvSpPr>
        <p:spPr bwMode="auto">
          <a:xfrm>
            <a:off x="1116013" y="3790950"/>
            <a:ext cx="4824412" cy="339725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6" name="文字方塊 7"/>
          <p:cNvSpPr txBox="1">
            <a:spLocks noChangeArrowheads="1"/>
          </p:cNvSpPr>
          <p:nvPr/>
        </p:nvSpPr>
        <p:spPr bwMode="auto">
          <a:xfrm>
            <a:off x="6003925" y="3573463"/>
            <a:ext cx="2592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need to be included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by every RC script.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  <p:sp>
        <p:nvSpPr>
          <p:cNvPr id="22537" name="流程圖: 程序 8"/>
          <p:cNvSpPr>
            <a:spLocks noChangeArrowheads="1"/>
          </p:cNvSpPr>
          <p:nvPr/>
        </p:nvSpPr>
        <p:spPr bwMode="auto">
          <a:xfrm>
            <a:off x="1116013" y="4221163"/>
            <a:ext cx="4824412" cy="2087562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8" name="文字方塊 9"/>
          <p:cNvSpPr txBox="1">
            <a:spLocks noChangeArrowheads="1"/>
          </p:cNvSpPr>
          <p:nvPr/>
        </p:nvSpPr>
        <p:spPr bwMode="auto">
          <a:xfrm>
            <a:off x="6011863" y="4449763"/>
            <a:ext cx="204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what to do with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start/stop/.... 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08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Example</a:t>
            </a:r>
            <a:r>
              <a:rPr lang="en-US" altLang="zh-TW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:</a:t>
            </a:r>
            <a:r>
              <a:rPr lang="zh-TW" alt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</a:t>
            </a:r>
            <a:r>
              <a:rPr lang="en-US" sz="34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Goodjob</a:t>
            </a:r>
            <a:endParaRPr lang="en-US" sz="3400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628800"/>
            <a:ext cx="6685517" cy="466799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Example</a:t>
            </a:r>
            <a:r>
              <a:rPr lang="en-US" altLang="zh-TW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:</a:t>
            </a:r>
            <a:r>
              <a:rPr lang="zh-TW" alt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</a:t>
            </a:r>
            <a:r>
              <a:rPr lang="en-US" altLang="zh-TW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Yet another </a:t>
            </a: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Goodjob</a:t>
            </a:r>
            <a:endParaRPr lang="en-US" sz="3400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403350"/>
            <a:ext cx="5688632" cy="517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12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How to use rc script(1/2)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71600" y="1447800"/>
            <a:ext cx="7772400" cy="5149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Example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ntpd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After booting… (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Pidfile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: Record (master) process id of the service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 / Stop / Restart (Start after stop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 easy way to access: “service”</a:t>
            </a:r>
          </a:p>
          <a:p>
            <a:pPr marL="803275" lvl="1" indent="-342900"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 service 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ntpd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start/stop/restart/reload/…</a:t>
            </a:r>
          </a:p>
          <a:p>
            <a:pPr marL="803275" lvl="1" indent="-342900"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Search 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rc.d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/local/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rc.d</a:t>
            </a:r>
            <a:endParaRPr lang="en-US" altLang="zh-TW" sz="2400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20875"/>
            <a:ext cx="73437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3565525"/>
            <a:ext cx="4857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286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How to use rc script(2/2)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22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Status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Check the service is running or not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Reload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Reload configuration file if the service support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[one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| fast | force]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One 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Skip the check of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=“YES” 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Start the service even if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XXXX_enable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=“NO”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Force</a:t>
            </a:r>
          </a:p>
          <a:p>
            <a:pPr lvl="2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Force start the service</a:t>
            </a:r>
          </a:p>
          <a:p>
            <a:pPr lvl="2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Ignore any error it encountered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(no prerequisite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test)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ignore 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=“YES”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and set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rc_force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=“YES”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Fast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Skip the check for an existing running 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process (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pid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check)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Set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rc_fast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=“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YES”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Local installed service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Use </a:t>
            </a:r>
            <a:r>
              <a:rPr lang="en-US" altLang="zh-TW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path-to-</a:t>
            </a:r>
            <a:r>
              <a:rPr lang="en-US" altLang="zh-TW" sz="20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rcscript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command to know which variable should set to “YES” to enable this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service</a:t>
            </a: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endParaRPr lang="en-US" altLang="zh-TW" sz="20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For further information, read comments from that script</a:t>
            </a:r>
          </a:p>
          <a:p>
            <a:pPr lvl="1" eaLnBrk="1" hangingPunct="1">
              <a:lnSpc>
                <a:spcPct val="8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rc.d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/pure-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322" y="4633595"/>
            <a:ext cx="6421832" cy="1506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2612" y="2100239"/>
            <a:ext cx="4879628" cy="159786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Basic Services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128838" y="3400425"/>
            <a:ext cx="6259586" cy="132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en-US" altLang="zh-TW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e.g. </a:t>
            </a:r>
            <a:r>
              <a:rPr lang="en-US" altLang="zh-TW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ssh</a:t>
            </a:r>
            <a:r>
              <a:rPr lang="en-US" altLang="zh-TW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http</a:t>
            </a:r>
            <a:r>
              <a:rPr lang="en-US" altLang="zh-TW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ftp,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276872"/>
            <a:ext cx="2881059" cy="2852534"/>
          </a:xfrm>
          <a:prstGeom prst="rect">
            <a:avLst/>
          </a:prstGeom>
        </p:spPr>
      </p:pic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Common Flow of Running a Service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990600" y="1447799"/>
            <a:ext cx="7772400" cy="5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Installation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Through ports, packages, or source 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tarballs</a:t>
            </a: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E.g. 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install kde4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Configuration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Service specific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file(s)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E.g. 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kdm4_enable="YES"</a:t>
            </a:r>
            <a:endParaRPr lang="en-US" altLang="zh-TW" sz="20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rc.d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/*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E.g. 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/local/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rc.d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/kdm4 start </a:t>
            </a: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service kdm4 start</a:t>
            </a:r>
            <a:endParaRPr lang="en-US" altLang="zh-TW" sz="20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Maintenance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Updating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Restarting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(1/3)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Local installed programs’ configuration files are located under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Daemon → </a:t>
            </a:r>
            <a:r>
              <a:rPr lang="en-US" altLang="zh-TW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</a:t>
            </a:r>
            <a:r>
              <a:rPr lang="en-US" altLang="zh-TW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.conf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user-program → </a:t>
            </a:r>
            <a:r>
              <a:rPr lang="en-US" altLang="zh-TW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</a:t>
            </a:r>
            <a:r>
              <a:rPr lang="en-US" altLang="zh-TW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altLang="zh-TW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</a:t>
            </a:r>
            <a:endParaRPr lang="en-US" altLang="zh-TW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6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vimrc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screenrc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Default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 usually installed with .sample or .default suffix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ftpd.conf.sample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or different suffix for different purpose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php.ini-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dist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php.ini-recommended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copy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rename before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use it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(2/3)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program with multiple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files are usually located in 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program-name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 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apache*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postfix</a:t>
            </a: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files have clear comment at the beginning or before each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description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popular styles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&lt;space&gt;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value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value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Read documents to know each option’s meaning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5220072" y="4005064"/>
            <a:ext cx="3657600" cy="1818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FontTx/>
              <a:buNone/>
            </a:pPr>
            <a:r>
              <a:rPr lang="en-US" altLang="zh-TW" sz="1200" dirty="0" smtClean="0">
                <a:solidFill>
                  <a:srgbClr val="000000"/>
                </a:solidFill>
              </a:rPr>
              <a:t># </a:t>
            </a:r>
            <a:r>
              <a:rPr lang="en-US" altLang="zh-TW" sz="1400" dirty="0" smtClean="0">
                <a:solidFill>
                  <a:srgbClr val="000000"/>
                </a:solidFill>
              </a:rPr>
              <a:t>pure-</a:t>
            </a:r>
            <a:r>
              <a:rPr lang="en-US" altLang="zh-TW" sz="1400" dirty="0" err="1" smtClean="0">
                <a:solidFill>
                  <a:srgbClr val="000000"/>
                </a:solidFill>
              </a:rPr>
              <a:t>ftpd.conf</a:t>
            </a: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</a:rPr>
              <a:t># IP address/port to listen to (default=all IP and port 21)</a:t>
            </a:r>
          </a:p>
          <a:p>
            <a:pPr>
              <a:buClrTx/>
              <a:buFontTx/>
              <a:buNone/>
            </a:pPr>
            <a:r>
              <a:rPr lang="en-US" altLang="zh-TW" sz="1400" dirty="0" smtClean="0">
                <a:solidFill>
                  <a:srgbClr val="000000"/>
                </a:solidFill>
              </a:rPr>
              <a:t>Bind                               </a:t>
            </a:r>
            <a:r>
              <a:rPr lang="en-US" altLang="zh-TW" sz="1400" dirty="0">
                <a:solidFill>
                  <a:srgbClr val="000000"/>
                </a:solidFill>
              </a:rPr>
              <a:t>127.0.0.1,21</a:t>
            </a:r>
          </a:p>
          <a:p>
            <a:pPr>
              <a:buClrTx/>
              <a:buFontTx/>
              <a:buNone/>
            </a:pP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</a:rPr>
              <a:t># Fork in background</a:t>
            </a:r>
          </a:p>
          <a:p>
            <a:pPr>
              <a:buClrTx/>
              <a:buFontTx/>
              <a:buNone/>
            </a:pPr>
            <a:r>
              <a:rPr lang="en-US" altLang="zh-TW" sz="1400" dirty="0" err="1">
                <a:solidFill>
                  <a:srgbClr val="000000"/>
                </a:solidFill>
              </a:rPr>
              <a:t>Daemonize</a:t>
            </a:r>
            <a:r>
              <a:rPr lang="en-US" altLang="zh-TW" sz="1400" dirty="0">
                <a:solidFill>
                  <a:srgbClr val="000000"/>
                </a:solidFill>
              </a:rPr>
              <a:t>                       yes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(3/3)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Some with local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effectiveness</a:t>
            </a:r>
            <a:r>
              <a:rPr lang="zh-TW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(e.g. http server)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Markup language-like 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&lt;directory /path&gt;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setting-for-this-path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&lt;/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directory&gt;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Samba</a:t>
            </a:r>
            <a:r>
              <a:rPr lang="zh-TW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rsync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devfs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[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xxxx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	settings…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[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yyyy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	settings….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5744406"/>
            <a:ext cx="5739164" cy="792088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4"/>
          <a:srcRect r="12857"/>
          <a:stretch/>
        </p:blipFill>
        <p:spPr>
          <a:xfrm>
            <a:off x="4644008" y="1916831"/>
            <a:ext cx="4392488" cy="344386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 bwMode="auto">
          <a:xfrm>
            <a:off x="5076056" y="3284984"/>
            <a:ext cx="3960440" cy="1368152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FontTx/>
              <a:buNone/>
            </a:pPr>
            <a:r>
              <a:rPr lang="en-US" altLang="zh-TW" sz="32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Scripts for starting/stopping a service</a:t>
            </a:r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 Script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What does RC means?</a:t>
            </a:r>
          </a:p>
        </p:txBody>
      </p:sp>
      <p:sp>
        <p:nvSpPr>
          <p:cNvPr id="6147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Run Commands (RunCom)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command scripts for auto-reboot and daemon startup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rc(8)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  <a:hlinkClick r:id="rId3"/>
              </a:rPr>
              <a:t>http://www.freebsd.org/doc/en/books/handbook/configtuning-rcd.html</a:t>
            </a:r>
            <a:endParaRPr lang="zh-TW" altLang="en-US" b="1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789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Why do we need RC Script?</a:t>
            </a:r>
          </a:p>
        </p:txBody>
      </p:sp>
      <p:sp>
        <p:nvSpPr>
          <p:cNvPr id="819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Start services on system startup.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Starting and Stopping services in a standard way.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Without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</a:t>
            </a:r>
            <a:r>
              <a:rPr lang="en-US" altLang="zh-TW" dirty="0" smtClean="0">
                <a:ea typeface="新細明體" panose="02020500000000000000" pitchFamily="18" charset="-120"/>
              </a:rPr>
              <a:t>: 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/local/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/pure-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ftpd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–g /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var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/run/pure-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ftpd.pid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-A -c50 -B -C8 -D 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fftp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-H -I15 -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lpam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lunix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-L10000:8 -m4 -s -U133:022 -u100 -k99 –Z</a:t>
            </a:r>
          </a:p>
          <a:p>
            <a:pPr marL="457200" lvl="1" indent="0" eaLnBrk="1" hangingPunct="1"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				</a:t>
            </a:r>
            <a:r>
              <a:rPr lang="en-US" altLang="zh-TW" sz="2800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v.s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.</a:t>
            </a:r>
            <a:endParaRPr lang="en-US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With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</a:t>
            </a:r>
            <a:r>
              <a:rPr lang="en-US" altLang="zh-TW" dirty="0" smtClean="0">
                <a:ea typeface="新細明體" panose="02020500000000000000" pitchFamily="18" charset="-120"/>
              </a:rPr>
              <a:t>: 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service pure-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ftpd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start</a:t>
            </a:r>
            <a:endParaRPr lang="zh-TW" altLang="en-US" dirty="0" smtClean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33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C" id="{F0C4BA69-6315-4797-B476-8B32AF6D4DBC}" vid="{C2A01E83-36D3-4966-9054-FF11822CE3D5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5293</TotalTime>
  <Words>567</Words>
  <Application>Microsoft Office PowerPoint</Application>
  <PresentationFormat>如螢幕大小 (4:3)</PresentationFormat>
  <Paragraphs>146</Paragraphs>
  <Slides>16</Slides>
  <Notes>16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0</vt:i4>
      </vt:variant>
      <vt:variant>
        <vt:lpstr>投影片標題</vt:lpstr>
      </vt:variant>
      <vt:variant>
        <vt:i4>16</vt:i4>
      </vt:variant>
    </vt:vector>
  </HeadingPairs>
  <TitlesOfParts>
    <vt:vector size="28" baseType="lpstr">
      <vt:lpstr>Futura Md BT</vt:lpstr>
      <vt:lpstr>華康標楷體(P)</vt:lpstr>
      <vt:lpstr>華康儷中黑(P)</vt:lpstr>
      <vt:lpstr>華康儷粗黑(P)</vt:lpstr>
      <vt:lpstr>新細明體</vt:lpstr>
      <vt:lpstr>標楷體</vt:lpstr>
      <vt:lpstr>Arial</vt:lpstr>
      <vt:lpstr>Calibri</vt:lpstr>
      <vt:lpstr>Consolas</vt:lpstr>
      <vt:lpstr>Times New Roman</vt:lpstr>
      <vt:lpstr>Wingdings</vt:lpstr>
      <vt:lpstr>CSCC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Cage</dc:creator>
  <cp:lastModifiedBy>張敬昊</cp:lastModifiedBy>
  <cp:revision>651</cp:revision>
  <cp:lastPrinted>1601-01-01T00:00:00Z</cp:lastPrinted>
  <dcterms:created xsi:type="dcterms:W3CDTF">1601-01-01T00:00:00Z</dcterms:created>
  <dcterms:modified xsi:type="dcterms:W3CDTF">2016-11-24T10:27:32Z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