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51" r:id="rId1"/>
  </p:sldMasterIdLst>
  <p:notesMasterIdLst>
    <p:notesMasterId r:id="rId30"/>
  </p:notesMasterIdLst>
  <p:sldIdLst>
    <p:sldId id="256" r:id="rId2"/>
    <p:sldId id="258" r:id="rId3"/>
    <p:sldId id="257" r:id="rId4"/>
    <p:sldId id="259" r:id="rId5"/>
    <p:sldId id="260" r:id="rId6"/>
    <p:sldId id="275" r:id="rId7"/>
    <p:sldId id="276" r:id="rId8"/>
    <p:sldId id="280" r:id="rId9"/>
    <p:sldId id="281" r:id="rId10"/>
    <p:sldId id="282" r:id="rId11"/>
    <p:sldId id="263" r:id="rId12"/>
    <p:sldId id="262" r:id="rId13"/>
    <p:sldId id="277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8" r:id="rId26"/>
    <p:sldId id="279" r:id="rId27"/>
    <p:sldId id="283" r:id="rId28"/>
    <p:sldId id="284" r:id="rId29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77"/>
    <p:restoredTop sz="94613"/>
  </p:normalViewPr>
  <p:slideViewPr>
    <p:cSldViewPr>
      <p:cViewPr varScale="1">
        <p:scale>
          <a:sx n="119" d="100"/>
          <a:sy n="119" d="100"/>
        </p:scale>
        <p:origin x="154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smtClean="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2B447BBF-19AE-5640-AB2A-3B696AE26F4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950279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3062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23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0096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986370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603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9984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7682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525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58658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354230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2E14BA21-F72A-4242-A201-9CE33FD6758E}" type="slidenum">
              <a:rPr lang="en-US" altLang="zh-TW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 smtClean="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Syslog and Log Rotate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zh-TW" dirty="0" err="1" smtClean="0">
                <a:ea typeface="新細明體" charset="-120"/>
              </a:rPr>
              <a:t>yihshih</a:t>
            </a:r>
            <a:endParaRPr lang="en-US" altLang="zh-TW" dirty="0" smtClean="0">
              <a:ea typeface="新細明體" charset="-120"/>
            </a:endParaRPr>
          </a:p>
          <a:p>
            <a:pPr eaLnBrk="1" hangingPunct="1">
              <a:buFont typeface="Wingdings" charset="2"/>
              <a:buNone/>
            </a:pPr>
            <a:r>
              <a:rPr lang="en-US" altLang="zh-TW" dirty="0">
                <a:ea typeface="新細明體" charset="-120"/>
              </a:rPr>
              <a:t>a</a:t>
            </a:r>
            <a:r>
              <a:rPr lang="en-US" altLang="zh-TW" dirty="0" smtClean="0">
                <a:ea typeface="新細明體" charset="-120"/>
              </a:rPr>
              <a:t>rr.</a:t>
            </a:r>
            <a:r>
              <a:rPr lang="zh-TW" altLang="en-US" dirty="0" smtClean="0">
                <a:ea typeface="新細明體" charset="-120"/>
              </a:rPr>
              <a:t> </a:t>
            </a:r>
            <a:r>
              <a:rPr lang="en-US" altLang="zh-TW" dirty="0" smtClean="0">
                <a:ea typeface="新細明體" charset="-120"/>
              </a:rPr>
              <a:t>by</a:t>
            </a:r>
            <a:r>
              <a:rPr lang="zh-TW" altLang="en-US" dirty="0" smtClean="0">
                <a:ea typeface="新細明體" charset="-120"/>
              </a:rPr>
              <a:t> </a:t>
            </a:r>
            <a:r>
              <a:rPr lang="en-US" altLang="zh-TW" dirty="0" err="1" smtClean="0">
                <a:ea typeface="新細明體" charset="-120"/>
              </a:rPr>
              <a:t>pschiu</a:t>
            </a:r>
            <a:endParaRPr lang="zh-TW" altLang="zh-TW" dirty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err="1" smtClean="0"/>
              <a:t>newsyslog.conf</a:t>
            </a:r>
            <a:r>
              <a:rPr kumimoji="1" lang="en-US" altLang="zh-TW" dirty="0" smtClean="0"/>
              <a:t> flag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Z</a:t>
            </a:r>
            <a:r>
              <a:rPr lang="en-US" altLang="zh-TW" dirty="0"/>
              <a:t>	</a:t>
            </a:r>
            <a:r>
              <a:rPr lang="en-US" altLang="zh-TW" dirty="0" smtClean="0"/>
              <a:t>use</a:t>
            </a:r>
            <a:r>
              <a:rPr lang="zh-TW" altLang="en-US" dirty="0" smtClean="0"/>
              <a:t> </a:t>
            </a:r>
            <a:r>
              <a:rPr lang="en-US" altLang="zh-TW" dirty="0" err="1" smtClean="0"/>
              <a:t>gzip</a:t>
            </a:r>
            <a:r>
              <a:rPr lang="en-US" altLang="zh-TW" dirty="0" smtClean="0"/>
              <a:t> compression</a:t>
            </a:r>
            <a:endParaRPr lang="zh-TW" altLang="en-US" dirty="0" smtClean="0"/>
          </a:p>
          <a:p>
            <a:r>
              <a:rPr lang="en-US" altLang="zh-TW" dirty="0" smtClean="0"/>
              <a:t>J</a:t>
            </a:r>
            <a:r>
              <a:rPr lang="en-US" altLang="zh-TW" dirty="0"/>
              <a:t>	</a:t>
            </a:r>
            <a:r>
              <a:rPr lang="en-US" altLang="zh-TW" dirty="0" smtClean="0"/>
              <a:t>use</a:t>
            </a:r>
            <a:r>
              <a:rPr lang="zh-TW" altLang="en-US" dirty="0" smtClean="0"/>
              <a:t> </a:t>
            </a:r>
            <a:r>
              <a:rPr lang="en-US" altLang="zh-TW" dirty="0" smtClean="0"/>
              <a:t>bzip2 compression</a:t>
            </a:r>
            <a:endParaRPr lang="zh-TW" altLang="en-US" dirty="0" smtClean="0"/>
          </a:p>
          <a:p>
            <a:r>
              <a:rPr lang="en-US" altLang="zh-TW" dirty="0" smtClean="0"/>
              <a:t>B	save as binary file</a:t>
            </a:r>
            <a:r>
              <a:rPr lang="zh-TW" altLang="en-US" dirty="0" smtClean="0"/>
              <a:t> </a:t>
            </a: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49663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Vendor Specifics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4724400"/>
          </a:xfrm>
        </p:spPr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FreeBSD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newsyslog utility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/etc/newsyslog.conf</a:t>
            </a:r>
          </a:p>
          <a:p>
            <a:pPr eaLnBrk="1" hangingPunct="1"/>
            <a:r>
              <a:rPr lang="en-US" altLang="zh-TW">
                <a:ea typeface="新細明體" charset="-120"/>
              </a:rPr>
              <a:t>Red Hat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logrotate utility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/etc/logrotate.conf, /etc/logrotate.d directory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057400" y="3886200"/>
            <a:ext cx="4876800" cy="28622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dirty="0">
                <a:ea typeface="新細明體" panose="02020500000000000000" pitchFamily="18" charset="-120"/>
              </a:rPr>
              <a:t>linux1[/etc/</a:t>
            </a:r>
            <a:r>
              <a:rPr lang="en-US" altLang="zh-TW" dirty="0" err="1">
                <a:ea typeface="新細明體" panose="02020500000000000000" pitchFamily="18" charset="-120"/>
              </a:rPr>
              <a:t>logrotate.d</a:t>
            </a:r>
            <a:r>
              <a:rPr lang="en-US" altLang="zh-TW" dirty="0">
                <a:ea typeface="新細明體" panose="02020500000000000000" pitchFamily="18" charset="-120"/>
              </a:rPr>
              <a:t>] -</a:t>
            </a:r>
            <a:r>
              <a:rPr lang="en-US" altLang="zh-TW" dirty="0" err="1">
                <a:ea typeface="新細明體" panose="02020500000000000000" pitchFamily="18" charset="-120"/>
              </a:rPr>
              <a:t>wutzh</a:t>
            </a:r>
            <a:r>
              <a:rPr lang="en-US" altLang="zh-TW" dirty="0">
                <a:ea typeface="新細明體" panose="02020500000000000000" pitchFamily="18" charset="-120"/>
              </a:rPr>
              <a:t>- cat mail</a:t>
            </a:r>
          </a:p>
          <a:p>
            <a:pPr>
              <a:defRPr/>
            </a:pPr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var</a:t>
            </a:r>
            <a:r>
              <a:rPr lang="en-US" altLang="zh-TW" dirty="0">
                <a:ea typeface="新細明體" panose="02020500000000000000" pitchFamily="18" charset="-120"/>
              </a:rPr>
              <a:t>/log/mail/</a:t>
            </a:r>
            <a:r>
              <a:rPr lang="en-US" altLang="zh-TW" dirty="0" err="1">
                <a:ea typeface="新細明體" panose="02020500000000000000" pitchFamily="18" charset="-120"/>
              </a:rPr>
              <a:t>maillog</a:t>
            </a:r>
            <a:r>
              <a:rPr lang="en-US" altLang="zh-TW" dirty="0">
                <a:ea typeface="新細明體" panose="02020500000000000000" pitchFamily="18" charset="-120"/>
              </a:rPr>
              <a:t> /</a:t>
            </a:r>
            <a:r>
              <a:rPr lang="en-US" altLang="zh-TW" dirty="0" err="1">
                <a:ea typeface="新細明體" panose="02020500000000000000" pitchFamily="18" charset="-120"/>
              </a:rPr>
              <a:t>var</a:t>
            </a:r>
            <a:r>
              <a:rPr lang="en-US" altLang="zh-TW" dirty="0">
                <a:ea typeface="新細明體" panose="02020500000000000000" pitchFamily="18" charset="-120"/>
              </a:rPr>
              <a:t>/log/mail/mail.info  /</a:t>
            </a:r>
            <a:r>
              <a:rPr lang="en-US" altLang="zh-TW" dirty="0" err="1">
                <a:ea typeface="新細明體" panose="02020500000000000000" pitchFamily="18" charset="-120"/>
              </a:rPr>
              <a:t>var</a:t>
            </a:r>
            <a:r>
              <a:rPr lang="en-US" altLang="zh-TW" dirty="0">
                <a:ea typeface="新細明體" panose="02020500000000000000" pitchFamily="18" charset="-120"/>
              </a:rPr>
              <a:t>/log/</a:t>
            </a:r>
            <a:r>
              <a:rPr lang="en-US" altLang="zh-TW" dirty="0" err="1">
                <a:ea typeface="新細明體" panose="02020500000000000000" pitchFamily="18" charset="-120"/>
              </a:rPr>
              <a:t>mail.warn</a:t>
            </a:r>
            <a:r>
              <a:rPr lang="en-US" altLang="zh-TW" dirty="0">
                <a:ea typeface="新細明體" panose="02020500000000000000" pitchFamily="18" charset="-120"/>
              </a:rPr>
              <a:t> /</a:t>
            </a:r>
            <a:r>
              <a:rPr lang="en-US" altLang="zh-TW" dirty="0" err="1">
                <a:ea typeface="新細明體" panose="02020500000000000000" pitchFamily="18" charset="-120"/>
              </a:rPr>
              <a:t>var</a:t>
            </a:r>
            <a:r>
              <a:rPr lang="en-US" altLang="zh-TW" dirty="0">
                <a:ea typeface="新細明體" panose="02020500000000000000" pitchFamily="18" charset="-120"/>
              </a:rPr>
              <a:t>/log/mail.err {</a:t>
            </a:r>
          </a:p>
          <a:p>
            <a:pPr>
              <a:defRPr/>
            </a:pPr>
            <a:r>
              <a:rPr lang="en-US" altLang="zh-TW" dirty="0" err="1">
                <a:ea typeface="新細明體" panose="02020500000000000000" pitchFamily="18" charset="-120"/>
              </a:rPr>
              <a:t>missingok</a:t>
            </a:r>
            <a:endParaRPr lang="en-US" altLang="zh-TW" dirty="0">
              <a:ea typeface="新細明體" panose="02020500000000000000" pitchFamily="18" charset="-120"/>
            </a:endParaRPr>
          </a:p>
          <a:p>
            <a:pPr>
              <a:defRPr/>
            </a:pPr>
            <a:r>
              <a:rPr lang="en-US" altLang="zh-TW" dirty="0">
                <a:ea typeface="新細明體" panose="02020500000000000000" pitchFamily="18" charset="-120"/>
              </a:rPr>
              <a:t>monthly</a:t>
            </a:r>
          </a:p>
          <a:p>
            <a:pPr>
              <a:defRPr/>
            </a:pPr>
            <a:r>
              <a:rPr lang="en-US" altLang="zh-TW" dirty="0">
                <a:ea typeface="新細明體" panose="02020500000000000000" pitchFamily="18" charset="-120"/>
              </a:rPr>
              <a:t>size=100M</a:t>
            </a:r>
          </a:p>
          <a:p>
            <a:pPr>
              <a:defRPr/>
            </a:pPr>
            <a:r>
              <a:rPr lang="en-US" altLang="zh-TW" dirty="0">
                <a:ea typeface="新細明體" panose="02020500000000000000" pitchFamily="18" charset="-120"/>
              </a:rPr>
              <a:t>rotate 4</a:t>
            </a:r>
          </a:p>
          <a:p>
            <a:pPr>
              <a:defRPr/>
            </a:pPr>
            <a:r>
              <a:rPr lang="en-US" altLang="zh-TW" dirty="0">
                <a:ea typeface="新細明體" panose="02020500000000000000" pitchFamily="18" charset="-120"/>
              </a:rPr>
              <a:t>create 0640 root security</a:t>
            </a:r>
          </a:p>
          <a:p>
            <a:pPr>
              <a:defRPr/>
            </a:pPr>
            <a:r>
              <a:rPr lang="en-US" altLang="zh-TW" dirty="0" err="1">
                <a:ea typeface="新細明體" panose="02020500000000000000" pitchFamily="18" charset="-120"/>
              </a:rPr>
              <a:t>nocompress</a:t>
            </a:r>
            <a:endParaRPr lang="en-US" altLang="zh-TW" dirty="0">
              <a:ea typeface="新細明體" panose="02020500000000000000" pitchFamily="18" charset="-120"/>
            </a:endParaRPr>
          </a:p>
          <a:p>
            <a:pPr>
              <a:defRPr/>
            </a:pPr>
            <a:r>
              <a:rPr lang="en-US" altLang="zh-TW" dirty="0">
                <a:ea typeface="新細明體" panose="02020500000000000000" pitchFamily="18" charset="-12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Files Not to Manage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You can manage most log files yourself, except</a:t>
            </a:r>
            <a:r>
              <a:rPr lang="en-US" altLang="zh-TW">
                <a:latin typeface="Verdana" charset="0"/>
                <a:ea typeface="新細明體" charset="-120"/>
              </a:rPr>
              <a:t>…</a:t>
            </a:r>
            <a:endParaRPr lang="en-US" altLang="zh-TW">
              <a:ea typeface="新細明體" charset="-120"/>
            </a:endParaRPr>
          </a:p>
          <a:p>
            <a:pPr lvl="1" eaLnBrk="1" hangingPunct="1"/>
            <a:r>
              <a:rPr lang="en-US" altLang="zh-TW">
                <a:solidFill>
                  <a:srgbClr val="FF0000"/>
                </a:solidFill>
                <a:ea typeface="新細明體" charset="-120"/>
              </a:rPr>
              <a:t>/var/log/lastlog </a:t>
            </a:r>
            <a:r>
              <a:rPr lang="en-US" altLang="zh-TW">
                <a:ea typeface="新細明體" charset="-120"/>
              </a:rPr>
              <a:t>(/var/adm/lastlog)</a:t>
            </a:r>
          </a:p>
          <a:p>
            <a:pPr lvl="2" eaLnBrk="1" hangingPunct="1"/>
            <a:r>
              <a:rPr lang="en-US" altLang="zh-TW">
                <a:ea typeface="新細明體" charset="-120"/>
              </a:rPr>
              <a:t>Record of each user</a:t>
            </a:r>
            <a:r>
              <a:rPr lang="en-US" altLang="zh-TW">
                <a:latin typeface="Verdana" charset="0"/>
                <a:ea typeface="新細明體" charset="-120"/>
              </a:rPr>
              <a:t>’</a:t>
            </a:r>
            <a:r>
              <a:rPr lang="en-US" altLang="zh-TW">
                <a:ea typeface="新細明體" charset="-120"/>
              </a:rPr>
              <a:t>s last login</a:t>
            </a:r>
          </a:p>
          <a:p>
            <a:pPr lvl="1" eaLnBrk="1" hangingPunct="1"/>
            <a:r>
              <a:rPr lang="en-US" altLang="zh-TW">
                <a:solidFill>
                  <a:srgbClr val="FF0000"/>
                </a:solidFill>
                <a:ea typeface="新細明體" charset="-120"/>
              </a:rPr>
              <a:t>/var/run/utmp </a:t>
            </a:r>
            <a:r>
              <a:rPr lang="en-US" altLang="zh-TW">
                <a:ea typeface="新細明體" charset="-120"/>
              </a:rPr>
              <a:t>(/etc/utmp)</a:t>
            </a:r>
          </a:p>
          <a:p>
            <a:pPr lvl="2" eaLnBrk="1" hangingPunct="1"/>
            <a:r>
              <a:rPr lang="en-US" altLang="zh-TW">
                <a:ea typeface="新細明體" charset="-120"/>
              </a:rPr>
              <a:t>Record of each user that is currently logged 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Syslog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endParaRPr lang="zh-TW" altLang="zh-TW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Syslog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The system event logger (1)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924800" cy="4800600"/>
          </a:xfrm>
        </p:spPr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Two main functions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To release programmers from the tedious of writing log files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To put administrators in control of logging</a:t>
            </a:r>
          </a:p>
          <a:p>
            <a:pPr eaLnBrk="1" hangingPunct="1"/>
            <a:r>
              <a:rPr lang="en-US" altLang="zh-TW">
                <a:ea typeface="新細明體" charset="-120"/>
              </a:rPr>
              <a:t>Three parts: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syslogd, /etc/syslog.conf</a:t>
            </a:r>
          </a:p>
          <a:p>
            <a:pPr lvl="2" eaLnBrk="1" hangingPunct="1"/>
            <a:r>
              <a:rPr lang="en-US" altLang="zh-TW">
                <a:ea typeface="新細明體" charset="-120"/>
              </a:rPr>
              <a:t>The logging daemon and configure file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openlog(), syslog(), closelog()</a:t>
            </a:r>
          </a:p>
          <a:p>
            <a:pPr lvl="2" eaLnBrk="1" hangingPunct="1"/>
            <a:r>
              <a:rPr lang="en-US" altLang="zh-TW">
                <a:ea typeface="新細明體" charset="-120"/>
              </a:rPr>
              <a:t>Library routines to use syslogd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logger</a:t>
            </a:r>
          </a:p>
          <a:p>
            <a:pPr lvl="2" eaLnBrk="1" hangingPunct="1"/>
            <a:r>
              <a:rPr lang="en-US" altLang="zh-TW">
                <a:ea typeface="新細明體" charset="-120"/>
              </a:rPr>
              <a:t>A user command that use syslogd from shell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Syslog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The system event logger (2)</a:t>
            </a:r>
          </a:p>
        </p:txBody>
      </p:sp>
      <p:pic>
        <p:nvPicPr>
          <p:cNvPr id="15363" name="Picture 4" descr="syslog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47800"/>
            <a:ext cx="7239000" cy="217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3255963" y="2743200"/>
            <a:ext cx="1620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charset="2"/>
              <a:buChar char="q"/>
              <a:defRPr kumimoji="1" sz="2400">
                <a:solidFill>
                  <a:schemeClr val="tx1"/>
                </a:solidFill>
                <a:latin typeface="Times New Roman" charset="0"/>
                <a:ea typeface="華康儷中黑(P)" charset="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charset="2"/>
              <a:buChar char="Ø"/>
              <a:defRPr kumimoji="1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charset="0"/>
                <a:ea typeface="新細明體" charset="-120"/>
              </a:rPr>
              <a:t>/var/run/log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143000" y="3802063"/>
            <a:ext cx="6561138" cy="7699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2200" dirty="0" err="1">
                <a:latin typeface="Times" charset="0"/>
                <a:ea typeface="新細明體" panose="02020500000000000000" pitchFamily="18" charset="-120"/>
              </a:rPr>
              <a:t>zfs</a:t>
            </a:r>
            <a:r>
              <a:rPr lang="en-US" altLang="zh-TW" sz="2200" dirty="0">
                <a:latin typeface="Times" charset="0"/>
                <a:ea typeface="新細明體" panose="02020500000000000000" pitchFamily="18" charset="-120"/>
              </a:rPr>
              <a:t>[~] -</a:t>
            </a:r>
            <a:r>
              <a:rPr lang="en-US" altLang="zh-TW" sz="2200" dirty="0" err="1">
                <a:latin typeface="Times" charset="0"/>
                <a:ea typeface="新細明體" panose="02020500000000000000" pitchFamily="18" charset="-120"/>
              </a:rPr>
              <a:t>wutzh</a:t>
            </a:r>
            <a:r>
              <a:rPr lang="en-US" altLang="zh-TW" sz="2200" dirty="0">
                <a:latin typeface="Times" charset="0"/>
                <a:ea typeface="新細明體" panose="02020500000000000000" pitchFamily="18" charset="-120"/>
              </a:rPr>
              <a:t>- </a:t>
            </a:r>
            <a:r>
              <a:rPr lang="en-US" altLang="zh-TW" sz="2200" dirty="0" err="1">
                <a:latin typeface="Times" charset="0"/>
                <a:ea typeface="新細明體" panose="02020500000000000000" pitchFamily="18" charset="-120"/>
              </a:rPr>
              <a:t>ls</a:t>
            </a:r>
            <a:r>
              <a:rPr lang="en-US" altLang="zh-TW" sz="2200" dirty="0">
                <a:latin typeface="Times" charset="0"/>
                <a:ea typeface="新細明體" panose="02020500000000000000" pitchFamily="18" charset="-120"/>
              </a:rPr>
              <a:t> -al /</a:t>
            </a:r>
            <a:r>
              <a:rPr lang="en-US" altLang="zh-TW" sz="2200" dirty="0" err="1">
                <a:latin typeface="Times" charset="0"/>
                <a:ea typeface="新細明體" panose="02020500000000000000" pitchFamily="18" charset="-120"/>
              </a:rPr>
              <a:t>var</a:t>
            </a:r>
            <a:r>
              <a:rPr lang="en-US" altLang="zh-TW" sz="2200" dirty="0">
                <a:latin typeface="Times" charset="0"/>
                <a:ea typeface="新細明體" panose="02020500000000000000" pitchFamily="18" charset="-120"/>
              </a:rPr>
              <a:t>/run/log</a:t>
            </a:r>
          </a:p>
          <a:p>
            <a:pPr>
              <a:defRPr/>
            </a:pPr>
            <a:r>
              <a:rPr lang="en-US" altLang="zh-TW" sz="2200" dirty="0" err="1">
                <a:latin typeface="Times" charset="0"/>
                <a:ea typeface="新細明體" panose="02020500000000000000" pitchFamily="18" charset="-120"/>
              </a:rPr>
              <a:t>srw-rw-rw</a:t>
            </a:r>
            <a:r>
              <a:rPr lang="en-US" altLang="zh-TW" sz="2200" dirty="0">
                <a:latin typeface="Times" charset="0"/>
                <a:ea typeface="新細明體" panose="02020500000000000000" pitchFamily="18" charset="-120"/>
              </a:rPr>
              <a:t>-  1 root  wheel  0 Nov 21 17:07 /</a:t>
            </a:r>
            <a:r>
              <a:rPr lang="en-US" altLang="zh-TW" sz="2200" dirty="0" err="1">
                <a:latin typeface="Times" charset="0"/>
                <a:ea typeface="新細明體" panose="02020500000000000000" pitchFamily="18" charset="-120"/>
              </a:rPr>
              <a:t>var</a:t>
            </a:r>
            <a:r>
              <a:rPr lang="en-US" altLang="zh-TW" sz="2200" dirty="0">
                <a:latin typeface="Times" charset="0"/>
                <a:ea typeface="新細明體" panose="02020500000000000000" pitchFamily="18" charset="-120"/>
              </a:rPr>
              <a:t>/run/log=</a:t>
            </a:r>
          </a:p>
        </p:txBody>
      </p:sp>
      <p:pic>
        <p:nvPicPr>
          <p:cNvPr id="15366" name="Picture 7" descr="uni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697413"/>
            <a:ext cx="3144838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Configuring syslogd (1)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Basic format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The configuration file </a:t>
            </a:r>
            <a:r>
              <a:rPr lang="en-US" altLang="zh-TW">
                <a:solidFill>
                  <a:srgbClr val="FF0000"/>
                </a:solidFill>
                <a:ea typeface="新細明體" charset="-120"/>
              </a:rPr>
              <a:t>/etc/syslog.conf </a:t>
            </a:r>
            <a:r>
              <a:rPr lang="en-US" altLang="zh-TW">
                <a:ea typeface="新細明體" charset="-120"/>
              </a:rPr>
              <a:t>controls syslogd’s behavior</a:t>
            </a:r>
          </a:p>
          <a:p>
            <a:pPr lvl="1" eaLnBrk="1" hangingPunct="1"/>
            <a:endParaRPr lang="en-US" altLang="zh-TW" i="1">
              <a:ea typeface="新細明體" charset="-120"/>
            </a:endParaRPr>
          </a:p>
          <a:p>
            <a:pPr lvl="1" eaLnBrk="1" hangingPunct="1"/>
            <a:r>
              <a:rPr lang="en-US" altLang="zh-TW" i="1">
                <a:ea typeface="新細明體" charset="-120"/>
              </a:rPr>
              <a:t>selector</a:t>
            </a:r>
            <a:r>
              <a:rPr lang="en-US" altLang="zh-TW">
                <a:ea typeface="新細明體" charset="-120"/>
              </a:rPr>
              <a:t>	&lt;Tab&gt;	</a:t>
            </a:r>
            <a:r>
              <a:rPr lang="en-US" altLang="zh-TW" i="1">
                <a:ea typeface="新細明體" charset="-120"/>
              </a:rPr>
              <a:t>action</a:t>
            </a:r>
          </a:p>
          <a:p>
            <a:pPr lvl="2" eaLnBrk="1" hangingPunct="1"/>
            <a:r>
              <a:rPr lang="en-US" altLang="zh-TW" b="1">
                <a:ea typeface="新細明體" charset="-120"/>
              </a:rPr>
              <a:t>Selector:  facility.level</a:t>
            </a:r>
          </a:p>
          <a:p>
            <a:pPr lvl="3" eaLnBrk="1" hangingPunct="1"/>
            <a:r>
              <a:rPr lang="en-US" altLang="zh-TW" b="1">
                <a:ea typeface="新細明體" charset="-120"/>
              </a:rPr>
              <a:t>Facility: the program that sends the log message</a:t>
            </a:r>
          </a:p>
          <a:p>
            <a:pPr lvl="3" eaLnBrk="1" hangingPunct="1"/>
            <a:r>
              <a:rPr lang="en-US" altLang="zh-TW" b="1">
                <a:ea typeface="新細明體" charset="-120"/>
              </a:rPr>
              <a:t>Level: the message severity level</a:t>
            </a:r>
          </a:p>
          <a:p>
            <a:pPr lvl="2" eaLnBrk="1" hangingPunct="1"/>
            <a:r>
              <a:rPr lang="en-US" altLang="zh-TW" b="1">
                <a:ea typeface="新細明體" charset="-120"/>
              </a:rPr>
              <a:t>Action: tells what to do with the message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Ex:</a:t>
            </a:r>
          </a:p>
          <a:p>
            <a:pPr lvl="2" eaLnBrk="1" hangingPunct="1"/>
            <a:r>
              <a:rPr lang="en-US" altLang="zh-TW">
                <a:ea typeface="新細明體" charset="-120"/>
              </a:rPr>
              <a:t>mail.info	/var/log/maillog</a:t>
            </a:r>
          </a:p>
          <a:p>
            <a:pPr lvl="3" eaLnBrk="1" hangingPunct="1"/>
            <a:endParaRPr lang="en-US" altLang="zh-TW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Configuring syslogd (2)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4572000"/>
          </a:xfrm>
        </p:spPr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selector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Syntax: facility.level</a:t>
            </a:r>
          </a:p>
          <a:p>
            <a:pPr lvl="2" eaLnBrk="1" hangingPunct="1"/>
            <a:r>
              <a:rPr lang="en-US" altLang="zh-TW">
                <a:ea typeface="新細明體" charset="-120"/>
              </a:rPr>
              <a:t>Facility and level are predefined</a:t>
            </a:r>
          </a:p>
          <a:p>
            <a:pPr lvl="2" eaLnBrk="1" hangingPunct="1">
              <a:buFont typeface="Wingdings" charset="2"/>
              <a:buNone/>
            </a:pPr>
            <a:r>
              <a:rPr lang="en-US" altLang="zh-TW">
                <a:ea typeface="新細明體" charset="-120"/>
              </a:rPr>
              <a:t>	(see next page)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Combined selector</a:t>
            </a:r>
          </a:p>
          <a:p>
            <a:pPr lvl="2" eaLnBrk="1" hangingPunct="1"/>
            <a:r>
              <a:rPr lang="en-US" altLang="zh-TW">
                <a:ea typeface="新細明體" charset="-120"/>
              </a:rPr>
              <a:t>facility.level</a:t>
            </a:r>
          </a:p>
          <a:p>
            <a:pPr lvl="2" eaLnBrk="1" hangingPunct="1"/>
            <a:r>
              <a:rPr lang="en-US" altLang="zh-TW">
                <a:ea typeface="新細明體" charset="-120"/>
              </a:rPr>
              <a:t>facility1,facility2.level</a:t>
            </a:r>
          </a:p>
          <a:p>
            <a:pPr lvl="2" eaLnBrk="1" hangingPunct="1"/>
            <a:r>
              <a:rPr lang="en-US" altLang="zh-TW">
                <a:ea typeface="新細明體" charset="-120"/>
              </a:rPr>
              <a:t>facility1.level;facility2.level</a:t>
            </a:r>
          </a:p>
          <a:p>
            <a:pPr lvl="2" eaLnBrk="1" hangingPunct="1"/>
            <a:r>
              <a:rPr lang="en-US" altLang="zh-TW">
                <a:ea typeface="新細明體" charset="-120"/>
              </a:rPr>
              <a:t>*.level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Level indicate the </a:t>
            </a:r>
            <a:r>
              <a:rPr lang="en-US" altLang="zh-TW">
                <a:solidFill>
                  <a:schemeClr val="hlink"/>
                </a:solidFill>
                <a:ea typeface="新細明體" charset="-120"/>
              </a:rPr>
              <a:t>minimum importance</a:t>
            </a:r>
            <a:r>
              <a:rPr lang="en-US" altLang="zh-TW">
                <a:ea typeface="新細明體" charset="-120"/>
              </a:rPr>
              <a:t> that a message must be logged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A message matching any selector will be subject to the line</a:t>
            </a:r>
            <a:r>
              <a:rPr lang="en-US" altLang="zh-TW">
                <a:latin typeface="Times" charset="0"/>
                <a:ea typeface="新細明體" charset="-120"/>
              </a:rPr>
              <a:t>’</a:t>
            </a:r>
            <a:r>
              <a:rPr lang="en-US" altLang="zh-TW">
                <a:ea typeface="新細明體" charset="-120"/>
              </a:rPr>
              <a:t>s 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Configuring syslogd (3)</a:t>
            </a:r>
          </a:p>
        </p:txBody>
      </p:sp>
      <p:pic>
        <p:nvPicPr>
          <p:cNvPr id="18435" name="Picture 4" descr="img08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7" t="1883" r="6410"/>
          <a:stretch>
            <a:fillRect/>
          </a:stretch>
        </p:blipFill>
        <p:spPr bwMode="auto">
          <a:xfrm>
            <a:off x="609600" y="2438400"/>
            <a:ext cx="5562600" cy="3971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6" name="Picture 5" descr="img08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4" t="5704" r="6779" b="5882"/>
          <a:stretch>
            <a:fillRect/>
          </a:stretch>
        </p:blipFill>
        <p:spPr bwMode="auto">
          <a:xfrm>
            <a:off x="5029200" y="1295400"/>
            <a:ext cx="3962400" cy="236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Configuring syslogd (4)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>
                <a:ea typeface="新細明體" charset="-120"/>
              </a:rPr>
              <a:t>Action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charset="-120"/>
              </a:rPr>
              <a:t>filename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>
                <a:ea typeface="新細明體" charset="-120"/>
              </a:rPr>
              <a:t>Write the message to a local file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charset="-120"/>
              </a:rPr>
              <a:t>@hostname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>
                <a:ea typeface="新細明體" charset="-120"/>
              </a:rPr>
              <a:t>Forward the message to the syslogd on hostname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charset="-120"/>
              </a:rPr>
              <a:t>@ipaddress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>
                <a:ea typeface="新細明體" charset="-120"/>
              </a:rPr>
              <a:t>Forwards the message to the host at that IP address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charset="-120"/>
              </a:rPr>
              <a:t>user1, user2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>
                <a:ea typeface="新細明體" charset="-120"/>
              </a:rPr>
              <a:t>Write the message to the user</a:t>
            </a:r>
            <a:r>
              <a:rPr lang="en-US" altLang="zh-TW" sz="1600">
                <a:latin typeface="Verdana" charset="0"/>
                <a:ea typeface="新細明體" charset="-120"/>
              </a:rPr>
              <a:t>’</a:t>
            </a:r>
            <a:r>
              <a:rPr lang="en-US" altLang="zh-TW" sz="1600">
                <a:ea typeface="新細明體" charset="-120"/>
              </a:rPr>
              <a:t>s screen if they are logged in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charset="-120"/>
              </a:rPr>
              <a:t>*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>
                <a:ea typeface="新細明體" charset="-120"/>
              </a:rPr>
              <a:t>Write the message to all user logged in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Log files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2438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en-US" altLang="zh-TW" dirty="0" smtClean="0">
                <a:ea typeface="新細明體" pitchFamily="18" charset="-120"/>
              </a:rPr>
              <a:t>Execution information of each services</a:t>
            </a:r>
          </a:p>
          <a:p>
            <a:pPr lvl="1" eaLnBrk="1" hangingPunct="1">
              <a:defRPr/>
            </a:pPr>
            <a:r>
              <a:rPr lang="en-US" altLang="zh-TW" dirty="0" err="1" smtClean="0">
                <a:ea typeface="新細明體" pitchFamily="18" charset="-120"/>
              </a:rPr>
              <a:t>sshd</a:t>
            </a:r>
            <a:r>
              <a:rPr lang="en-US" altLang="zh-TW" dirty="0" smtClean="0">
                <a:ea typeface="新細明體" pitchFamily="18" charset="-120"/>
              </a:rPr>
              <a:t> log files</a:t>
            </a:r>
          </a:p>
          <a:p>
            <a:pPr lvl="1" eaLnBrk="1" hangingPunct="1">
              <a:defRPr/>
            </a:pPr>
            <a:r>
              <a:rPr lang="en-US" altLang="zh-TW" dirty="0" err="1" smtClean="0">
                <a:ea typeface="新細明體" pitchFamily="18" charset="-120"/>
              </a:rPr>
              <a:t>httpd</a:t>
            </a:r>
            <a:r>
              <a:rPr lang="en-US" altLang="zh-TW" dirty="0" smtClean="0">
                <a:ea typeface="新細明體" pitchFamily="18" charset="-120"/>
              </a:rPr>
              <a:t> log files</a:t>
            </a:r>
          </a:p>
          <a:p>
            <a:pPr lvl="1" eaLnBrk="1" hangingPunct="1">
              <a:defRPr/>
            </a:pPr>
            <a:r>
              <a:rPr lang="en-US" altLang="zh-TW" dirty="0" err="1" smtClean="0">
                <a:ea typeface="新細明體" pitchFamily="18" charset="-120"/>
              </a:rPr>
              <a:t>ftpd</a:t>
            </a:r>
            <a:r>
              <a:rPr lang="en-US" altLang="zh-TW" dirty="0" smtClean="0">
                <a:ea typeface="新細明體" pitchFamily="18" charset="-120"/>
              </a:rPr>
              <a:t> log files</a:t>
            </a: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en-US" altLang="zh-TW" dirty="0" smtClean="0">
                <a:ea typeface="新細明體" pitchFamily="18" charset="-120"/>
              </a:rPr>
              <a:t>Purpose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For post tracking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Like insurance</a:t>
            </a: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86200"/>
            <a:ext cx="6418263" cy="233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Configuring </a:t>
            </a:r>
            <a:r>
              <a:rPr lang="en-US" altLang="zh-TW" dirty="0" err="1" smtClean="0">
                <a:ea typeface="新細明體" pitchFamily="18" charset="-120"/>
              </a:rPr>
              <a:t>syslogd</a:t>
            </a:r>
            <a:r>
              <a:rPr lang="en-US" altLang="zh-TW" dirty="0" smtClean="0">
                <a:ea typeface="新細明體" pitchFamily="18" charset="-120"/>
              </a:rPr>
              <a:t> (5)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Ex: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990600" y="1927225"/>
            <a:ext cx="7777163" cy="10779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b="1" dirty="0">
                <a:latin typeface="細明體" pitchFamily="49" charset="-120"/>
                <a:ea typeface="細明體" pitchFamily="49" charset="-120"/>
              </a:rPr>
              <a:t>*.</a:t>
            </a:r>
            <a:r>
              <a:rPr lang="en-US" altLang="zh-TW" sz="1600" b="1" dirty="0" err="1">
                <a:latin typeface="細明體" pitchFamily="49" charset="-120"/>
                <a:ea typeface="細明體" pitchFamily="49" charset="-120"/>
              </a:rPr>
              <a:t>emerg</a:t>
            </a:r>
            <a:r>
              <a:rPr lang="en-US" altLang="zh-TW" sz="1600" b="1" dirty="0">
                <a:latin typeface="細明體" pitchFamily="49" charset="-120"/>
                <a:ea typeface="細明體" pitchFamily="49" charset="-120"/>
              </a:rPr>
              <a:t>						/dev/console</a:t>
            </a:r>
          </a:p>
          <a:p>
            <a:pPr>
              <a:defRPr/>
            </a:pPr>
            <a:r>
              <a:rPr lang="en-US" altLang="zh-TW" sz="1600" b="1" dirty="0">
                <a:latin typeface="細明體" pitchFamily="49" charset="-120"/>
                <a:ea typeface="細明體" pitchFamily="49" charset="-120"/>
              </a:rPr>
              <a:t>*.</a:t>
            </a:r>
            <a:r>
              <a:rPr lang="en-US" altLang="zh-TW" sz="1600" b="1" dirty="0" err="1">
                <a:latin typeface="細明體" pitchFamily="49" charset="-120"/>
                <a:ea typeface="細明體" pitchFamily="49" charset="-120"/>
              </a:rPr>
              <a:t>err;kern,mark.debug;auth.notice;user.</a:t>
            </a:r>
            <a:r>
              <a:rPr lang="en-US" altLang="zh-TW" sz="1600" b="1" dirty="0" err="1">
                <a:solidFill>
                  <a:srgbClr val="FF0000"/>
                </a:solidFill>
                <a:latin typeface="細明體" pitchFamily="49" charset="-120"/>
                <a:ea typeface="細明體" pitchFamily="49" charset="-120"/>
              </a:rPr>
              <a:t>none</a:t>
            </a:r>
            <a:r>
              <a:rPr lang="en-US" altLang="zh-TW" sz="1600" b="1" dirty="0">
                <a:latin typeface="細明體" pitchFamily="49" charset="-120"/>
                <a:ea typeface="細明體" pitchFamily="49" charset="-120"/>
              </a:rPr>
              <a:t>		/</a:t>
            </a:r>
            <a:r>
              <a:rPr lang="en-US" altLang="zh-TW" sz="1600" b="1" dirty="0" err="1">
                <a:latin typeface="細明體" pitchFamily="49" charset="-120"/>
                <a:ea typeface="細明體" pitchFamily="49" charset="-120"/>
              </a:rPr>
              <a:t>var</a:t>
            </a:r>
            <a:r>
              <a:rPr lang="en-US" altLang="zh-TW" sz="1600" b="1" dirty="0">
                <a:latin typeface="細明體" pitchFamily="49" charset="-120"/>
                <a:ea typeface="細明體" pitchFamily="49" charset="-120"/>
              </a:rPr>
              <a:t>/</a:t>
            </a:r>
            <a:r>
              <a:rPr lang="en-US" altLang="zh-TW" sz="1600" b="1" dirty="0" err="1">
                <a:latin typeface="細明體" pitchFamily="49" charset="-120"/>
                <a:ea typeface="細明體" pitchFamily="49" charset="-120"/>
              </a:rPr>
              <a:t>adm</a:t>
            </a:r>
            <a:r>
              <a:rPr lang="en-US" altLang="zh-TW" sz="1600" b="1" dirty="0">
                <a:latin typeface="細明體" pitchFamily="49" charset="-120"/>
                <a:ea typeface="細明體" pitchFamily="49" charset="-120"/>
              </a:rPr>
              <a:t>/console.log</a:t>
            </a:r>
          </a:p>
          <a:p>
            <a:pPr>
              <a:defRPr/>
            </a:pPr>
            <a:r>
              <a:rPr lang="en-US" altLang="zh-TW" sz="1600" b="1" dirty="0">
                <a:latin typeface="細明體" pitchFamily="49" charset="-120"/>
                <a:ea typeface="細明體" pitchFamily="49" charset="-120"/>
              </a:rPr>
              <a:t>*.</a:t>
            </a:r>
            <a:r>
              <a:rPr lang="en-US" altLang="zh-TW" sz="1600" b="1" dirty="0" err="1">
                <a:latin typeface="細明體" pitchFamily="49" charset="-120"/>
                <a:ea typeface="細明體" pitchFamily="49" charset="-120"/>
              </a:rPr>
              <a:t>info;kern,user,mark,auth.</a:t>
            </a:r>
            <a:r>
              <a:rPr lang="en-US" altLang="zh-TW" sz="1600" b="1" dirty="0" err="1">
                <a:solidFill>
                  <a:srgbClr val="FF0000"/>
                </a:solidFill>
                <a:latin typeface="細明體" pitchFamily="49" charset="-120"/>
                <a:ea typeface="細明體" pitchFamily="49" charset="-120"/>
              </a:rPr>
              <a:t>none</a:t>
            </a:r>
            <a:r>
              <a:rPr lang="en-US" altLang="zh-TW" sz="1600" b="1" dirty="0">
                <a:latin typeface="細明體" pitchFamily="49" charset="-120"/>
                <a:ea typeface="細明體" pitchFamily="49" charset="-120"/>
              </a:rPr>
              <a:t>			@</a:t>
            </a:r>
            <a:r>
              <a:rPr lang="en-US" altLang="zh-TW" sz="1600" b="1" dirty="0" err="1">
                <a:latin typeface="細明體" pitchFamily="49" charset="-120"/>
                <a:ea typeface="細明體" pitchFamily="49" charset="-120"/>
              </a:rPr>
              <a:t>loghost</a:t>
            </a:r>
            <a:endParaRPr lang="en-US" altLang="zh-TW" sz="1600" b="1" dirty="0">
              <a:latin typeface="細明體" pitchFamily="49" charset="-120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600" b="1" dirty="0">
                <a:latin typeface="細明體" pitchFamily="49" charset="-120"/>
                <a:ea typeface="細明體" pitchFamily="49" charset="-120"/>
              </a:rPr>
              <a:t>*.alert;kern.crit;local0,local1,local2.info</a:t>
            </a:r>
            <a:r>
              <a:rPr lang="en-US" altLang="zh-TW" sz="1600" b="1" dirty="0">
                <a:latin typeface="細明體" pitchFamily="49" charset="-120"/>
                <a:ea typeface="細明體" pitchFamily="49" charset="-120"/>
              </a:rPr>
              <a:t>		root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311275" y="4168775"/>
            <a:ext cx="5591175" cy="830263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charset="2"/>
              <a:buChar char="q"/>
              <a:defRPr kumimoji="1" sz="2400">
                <a:solidFill>
                  <a:schemeClr val="tx1"/>
                </a:solidFill>
                <a:latin typeface="Times New Roman" charset="0"/>
                <a:ea typeface="華康儷中黑(P)" charset="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charset="2"/>
              <a:buChar char="Ø"/>
              <a:defRPr kumimoji="1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細明體" charset="-120"/>
                <a:ea typeface="細明體" charset="-120"/>
              </a:rPr>
              <a:t>lpr.err	</a:t>
            </a:r>
            <a:r>
              <a:rPr kumimoji="0" lang="en-US" altLang="zh-TW">
                <a:latin typeface="細明體" charset="-120"/>
                <a:ea typeface="細明體" charset="-120"/>
                <a:sym typeface="Wingdings" charset="2"/>
              </a:rPr>
              <a:t> /var/adm/console.log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細明體" charset="-120"/>
                <a:ea typeface="細明體" charset="-120"/>
                <a:sym typeface="Wingdings" charset="2"/>
              </a:rPr>
              <a:t>               @loghost</a:t>
            </a:r>
            <a:endParaRPr kumimoji="0" lang="en-US" altLang="zh-TW">
              <a:latin typeface="細明體" charset="-120"/>
              <a:ea typeface="細明體" charset="-120"/>
            </a:endParaRPr>
          </a:p>
        </p:txBody>
      </p:sp>
      <p:pic>
        <p:nvPicPr>
          <p:cNvPr id="20486" name="Picture 6" descr="img08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4" t="3030" r="76271" b="5704"/>
          <a:stretch>
            <a:fillRect/>
          </a:stretch>
        </p:blipFill>
        <p:spPr bwMode="auto">
          <a:xfrm>
            <a:off x="7239000" y="3581400"/>
            <a:ext cx="8382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Configuring syslogd (6)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Output of syslogd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685800" y="2006600"/>
            <a:ext cx="8382000" cy="37544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>
              <a:defRPr/>
            </a:pP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Aug 28 20:00:00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chbsd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newsyslog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[37324]: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logfile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 turned over due to size&gt;100K</a:t>
            </a:r>
          </a:p>
          <a:p>
            <a:pPr>
              <a:defRPr/>
            </a:pP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Aug 28 20:01:45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chbsd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sshd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[37338]: error: PAM: authentication error for root from 204.16.125.3</a:t>
            </a:r>
          </a:p>
          <a:p>
            <a:pPr>
              <a:defRPr/>
            </a:pP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Aug 28 20:01:47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chbsd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sshd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[37338]: error: PAM: authentication error for root from 204.16.125.3</a:t>
            </a:r>
          </a:p>
          <a:p>
            <a:pPr>
              <a:defRPr/>
            </a:pP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Aug 28 20:07:15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chbsd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sshd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[37376]: error: PAM: authentication error for root from 204.16.125.3</a:t>
            </a:r>
          </a:p>
          <a:p>
            <a:pPr>
              <a:defRPr/>
            </a:pP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Aug 28 20:07:17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chbsd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sshd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[37376]: error: PAM: authentication error for root from 204.16.125.3</a:t>
            </a:r>
          </a:p>
          <a:p>
            <a:pPr>
              <a:defRPr/>
            </a:pP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Aug 30 09:47:49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chbsd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sudo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:  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wutzh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 : TTY=ttyp4 ; PWD=/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usr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/home/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wutzh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 ; USER=root ; COMMAND=</a:t>
            </a:r>
          </a:p>
          <a:p>
            <a:pPr>
              <a:defRPr/>
            </a:pP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Aug 30 22:02:02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chbsd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 kernel: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arp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: 140.113.215.86 moved from 00:d0:b7:b2:5d:89 to 00:04:e2:10:</a:t>
            </a:r>
          </a:p>
          <a:p>
            <a:pPr>
              <a:defRPr/>
            </a:pP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Aug 30 22:05:13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chbsd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 kernel: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arp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: 140.113.215.86 moved from 00:04:e2:10:11:9c to 00:d0:b7:b2:</a:t>
            </a:r>
          </a:p>
          <a:p>
            <a:pPr>
              <a:defRPr/>
            </a:pP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Sep  1 14:50:11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chbsd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 kernel: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arplookup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 0.0.0.0 failed: host is not on local network</a:t>
            </a:r>
          </a:p>
          <a:p>
            <a:pPr>
              <a:defRPr/>
            </a:pP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Sep  3 13:16:29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chbsd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sudo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:  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wutzh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 : TTY=ttyp4 ; PWD=/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usr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/ports ; USER=root ; COMMAND=/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usr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/b</a:t>
            </a:r>
          </a:p>
          <a:p>
            <a:pPr>
              <a:defRPr/>
            </a:pP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Sep  3 13:18:40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chbsd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sudo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:  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wutzh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 : TTY=ttyp4 ; PWD=/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usr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/ports ; USER=root ; COMMAND=/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usr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/l</a:t>
            </a:r>
          </a:p>
          <a:p>
            <a:pPr>
              <a:defRPr/>
            </a:pP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Sep  3 13:25:06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chbsd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sudo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:  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wutzh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 : TTY=ttyp4 ; PWD=/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usr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/ports ; USER=root ; COMMAND=/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usr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/l</a:t>
            </a:r>
          </a:p>
          <a:p>
            <a:pPr>
              <a:defRPr/>
            </a:pP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Sep  3 13:27:09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chbsd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 kernel: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arp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: 140.113.215.86 moved from 00:d0:b7:b2:5d:89 to 00:04:e2:10:</a:t>
            </a:r>
          </a:p>
          <a:p>
            <a:pPr>
              <a:defRPr/>
            </a:pP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Sep  3 13:27:14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chbsd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 kernel: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arp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: 140.113.215.86 moved from 00:04:e2:10:11:9c to 00:d0:b7:b2:</a:t>
            </a:r>
          </a:p>
          <a:p>
            <a:pPr>
              <a:defRPr/>
            </a:pP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Sep  3 15:27:05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chbsd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sudo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:  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wutzh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 : TTY=ttyp4 ; PWD=/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usr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/ports ; USER=root ; COMMAND=/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usr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/l</a:t>
            </a:r>
          </a:p>
          <a:p>
            <a:pPr>
              <a:defRPr/>
            </a:pP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Sep  3 15:27:10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chbsd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sudo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:  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wutzh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 : TTY=ttyp4 ; PWD=/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usr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/ports ; USER=root ; COMMAND=/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usr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/l</a:t>
            </a:r>
          </a:p>
          <a:p>
            <a:pPr>
              <a:defRPr/>
            </a:pP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Sep  3 15:27:25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chbsd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sudo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:   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wutzh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 : TTY=ttyp4 ; PWD=/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usr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/ports ; USER=root ; COMMAND=/</a:t>
            </a:r>
            <a:r>
              <a:rPr lang="en-US" altLang="zh-TW" sz="1400" dirty="0" err="1">
                <a:latin typeface="細明體" pitchFamily="49" charset="-120"/>
                <a:ea typeface="細明體" pitchFamily="49" charset="-120"/>
              </a:rPr>
              <a:t>usr</a:t>
            </a:r>
            <a:r>
              <a:rPr lang="en-US" altLang="zh-TW" sz="1400" dirty="0">
                <a:latin typeface="細明體" pitchFamily="49" charset="-120"/>
                <a:ea typeface="細明體" pitchFamily="49" charset="-120"/>
              </a:rPr>
              <a:t>/l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Software that use </a:t>
            </a:r>
            <a:r>
              <a:rPr lang="en-US" altLang="zh-TW" dirty="0" err="1" smtClean="0">
                <a:ea typeface="新細明體" pitchFamily="18" charset="-120"/>
              </a:rPr>
              <a:t>syslog</a:t>
            </a:r>
            <a:endParaRPr lang="en-US" altLang="zh-TW" dirty="0" smtClean="0">
              <a:ea typeface="新細明體" pitchFamily="18" charset="-120"/>
            </a:endParaRPr>
          </a:p>
        </p:txBody>
      </p:sp>
      <p:pic>
        <p:nvPicPr>
          <p:cNvPr id="22531" name="Picture 4" descr="img0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19200"/>
            <a:ext cx="678180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FreeBSD Enhancement (1)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endParaRPr lang="en-US" altLang="zh-TW">
              <a:ea typeface="新細明體" charset="-120"/>
            </a:endParaRPr>
          </a:p>
          <a:p>
            <a:pPr eaLnBrk="1" hangingPunct="1"/>
            <a:r>
              <a:rPr lang="en-US" altLang="zh-TW">
                <a:ea typeface="新細明體" charset="-120"/>
              </a:rPr>
              <a:t>Severity level</a:t>
            </a:r>
          </a:p>
        </p:txBody>
      </p:sp>
      <p:pic>
        <p:nvPicPr>
          <p:cNvPr id="23556" name="Picture 5" descr="img08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4"/>
          <a:stretch>
            <a:fillRect/>
          </a:stretch>
        </p:blipFill>
        <p:spPr bwMode="auto">
          <a:xfrm>
            <a:off x="1609725" y="2514600"/>
            <a:ext cx="6248400" cy="223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FreeBSD Enhancement (2)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新細明體" charset="-120"/>
              </a:rPr>
              <a:t>Restriction log messages from remote hosts</a:t>
            </a:r>
          </a:p>
          <a:p>
            <a:pPr lvl="1" eaLnBrk="1" hangingPunct="1"/>
            <a:r>
              <a:rPr lang="en-US" altLang="zh-TW" dirty="0" err="1">
                <a:ea typeface="新細明體" charset="-120"/>
              </a:rPr>
              <a:t>syslogd</a:t>
            </a:r>
            <a:r>
              <a:rPr lang="en-US" altLang="zh-TW" dirty="0">
                <a:ea typeface="新細明體" charset="-120"/>
              </a:rPr>
              <a:t> </a:t>
            </a:r>
            <a:r>
              <a:rPr lang="en-US" altLang="zh-TW" dirty="0">
                <a:latin typeface="Times" charset="0"/>
                <a:ea typeface="新細明體" charset="-120"/>
              </a:rPr>
              <a:t>–</a:t>
            </a:r>
            <a:r>
              <a:rPr lang="en-US" altLang="zh-TW" dirty="0">
                <a:ea typeface="新細明體" charset="-120"/>
              </a:rPr>
              <a:t>a *.</a:t>
            </a:r>
            <a:r>
              <a:rPr lang="en-US" altLang="zh-TW" dirty="0" err="1" smtClean="0">
                <a:ea typeface="新細明體" charset="-120"/>
              </a:rPr>
              <a:t>cs.nctu.edu.tw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>
                <a:latin typeface="Times" charset="0"/>
                <a:ea typeface="新細明體" charset="-120"/>
              </a:rPr>
              <a:t>–</a:t>
            </a:r>
            <a:r>
              <a:rPr lang="en-US" altLang="zh-TW" dirty="0">
                <a:ea typeface="新細明體" charset="-120"/>
              </a:rPr>
              <a:t>a 140.113.209.0/24</a:t>
            </a:r>
          </a:p>
          <a:p>
            <a:pPr lvl="1" eaLnBrk="1" hangingPunct="1"/>
            <a:r>
              <a:rPr lang="en-US" altLang="zh-TW" dirty="0">
                <a:ea typeface="新細明體" charset="-120"/>
              </a:rPr>
              <a:t>Use –</a:t>
            </a:r>
            <a:r>
              <a:rPr lang="en-US" altLang="zh-TW" dirty="0" err="1">
                <a:ea typeface="新細明體" charset="-120"/>
              </a:rPr>
              <a:t>ss</a:t>
            </a:r>
            <a:r>
              <a:rPr lang="en-US" altLang="zh-TW" dirty="0">
                <a:ea typeface="新細明體" charset="-120"/>
              </a:rPr>
              <a:t> option to prevent </a:t>
            </a:r>
            <a:r>
              <a:rPr lang="en-US" altLang="zh-TW" dirty="0" err="1">
                <a:ea typeface="新細明體" charset="-120"/>
              </a:rPr>
              <a:t>syslogd</a:t>
            </a:r>
            <a:r>
              <a:rPr lang="en-US" altLang="zh-TW" dirty="0">
                <a:ea typeface="新細明體" charset="-120"/>
              </a:rPr>
              <a:t> from opening its network port</a:t>
            </a:r>
          </a:p>
          <a:p>
            <a:pPr lvl="1" eaLnBrk="1" hangingPunct="1"/>
            <a:r>
              <a:rPr lang="en-US" altLang="zh-TW" dirty="0" err="1">
                <a:ea typeface="新細明體" charset="-120"/>
              </a:rPr>
              <a:t>rc.conf</a:t>
            </a:r>
            <a:endParaRPr lang="en-US" altLang="zh-TW" dirty="0">
              <a:ea typeface="新細明體" charset="-120"/>
            </a:endParaRPr>
          </a:p>
          <a:p>
            <a:pPr lvl="1" eaLnBrk="1" hangingPunct="1"/>
            <a:endParaRPr lang="en-US" altLang="zh-TW" dirty="0">
              <a:ea typeface="新細明體" charset="-120"/>
            </a:endParaRPr>
          </a:p>
          <a:p>
            <a:pPr lvl="1" eaLnBrk="1" hangingPunct="1">
              <a:buFontTx/>
              <a:buNone/>
            </a:pPr>
            <a:endParaRPr lang="en-US" altLang="zh-TW" dirty="0">
              <a:ea typeface="新細明體" charset="-12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990600" y="3101975"/>
            <a:ext cx="7623175" cy="7080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2000" b="1" dirty="0" err="1">
                <a:latin typeface="細明體" pitchFamily="49" charset="-120"/>
                <a:ea typeface="細明體" pitchFamily="49" charset="-120"/>
              </a:rPr>
              <a:t>syslogd_enable</a:t>
            </a:r>
            <a:r>
              <a:rPr lang="en-US" altLang="zh-TW" sz="2000" b="1" dirty="0">
                <a:latin typeface="細明體" pitchFamily="49" charset="-120"/>
                <a:ea typeface="細明體" pitchFamily="49" charset="-120"/>
              </a:rPr>
              <a:t>="YES"</a:t>
            </a:r>
          </a:p>
          <a:p>
            <a:pPr>
              <a:defRPr/>
            </a:pPr>
            <a:r>
              <a:rPr lang="en-US" altLang="zh-TW" sz="2000" b="1" dirty="0" err="1">
                <a:latin typeface="細明體" pitchFamily="49" charset="-120"/>
                <a:ea typeface="細明體" pitchFamily="49" charset="-120"/>
              </a:rPr>
              <a:t>syslogd_flags</a:t>
            </a:r>
            <a:r>
              <a:rPr lang="en-US" altLang="zh-TW" sz="2000" b="1" dirty="0">
                <a:latin typeface="細明體" pitchFamily="49" charset="-120"/>
                <a:ea typeface="細明體" pitchFamily="49" charset="-120"/>
              </a:rPr>
              <a:t>="-a 140.113.209.0/24:* -a 140.113.17.0/24:*"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Debugging </a:t>
            </a:r>
            <a:r>
              <a:rPr lang="en-US" altLang="zh-TW" dirty="0" err="1" smtClean="0"/>
              <a:t>syslog</a:t>
            </a:r>
            <a:endParaRPr lang="zh-TW" altLang="en-US" dirty="0" smtClean="0"/>
          </a:p>
        </p:txBody>
      </p:sp>
      <p:sp>
        <p:nvSpPr>
          <p:cNvPr id="2560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logger </a:t>
            </a:r>
          </a:p>
          <a:p>
            <a:pPr lvl="1" eaLnBrk="1" hangingPunct="1"/>
            <a:r>
              <a:rPr lang="en-US" altLang="zh-TW">
                <a:ea typeface="華康標楷體(P)" charset="0"/>
              </a:rPr>
              <a:t>It is useful for submitting log from shell </a:t>
            </a:r>
          </a:p>
          <a:p>
            <a:pPr eaLnBrk="1" hangingPunct="1"/>
            <a:r>
              <a:rPr lang="en-US" altLang="zh-TW"/>
              <a:t>For example</a:t>
            </a:r>
          </a:p>
          <a:p>
            <a:pPr lvl="1" eaLnBrk="1" hangingPunct="1"/>
            <a:r>
              <a:rPr lang="en-US" altLang="zh-TW">
                <a:ea typeface="華康標楷體(P)" charset="0"/>
              </a:rPr>
              <a:t>Add the following line into /etc/syslog.conf</a:t>
            </a:r>
          </a:p>
          <a:p>
            <a:pPr lvl="1" eaLnBrk="1" hangingPunct="1"/>
            <a:endParaRPr lang="en-US" altLang="zh-TW">
              <a:ea typeface="華康標楷體(P)" charset="0"/>
            </a:endParaRPr>
          </a:p>
          <a:p>
            <a:pPr lvl="1" eaLnBrk="1" hangingPunct="1"/>
            <a:endParaRPr lang="en-US" altLang="zh-TW">
              <a:ea typeface="華康標楷體(P)" charset="0"/>
            </a:endParaRPr>
          </a:p>
          <a:p>
            <a:pPr lvl="1" eaLnBrk="1" hangingPunct="1"/>
            <a:r>
              <a:rPr lang="en-US" altLang="zh-TW">
                <a:ea typeface="華康標楷體(P)" charset="0"/>
              </a:rPr>
              <a:t>Use </a:t>
            </a:r>
            <a:r>
              <a:rPr lang="en-US" altLang="zh-TW">
                <a:solidFill>
                  <a:srgbClr val="FF0000"/>
                </a:solidFill>
                <a:ea typeface="華康標楷體(P)" charset="0"/>
              </a:rPr>
              <a:t>logger</a:t>
            </a:r>
            <a:r>
              <a:rPr lang="en-US" altLang="zh-TW">
                <a:ea typeface="華康標楷體(P)" charset="0"/>
              </a:rPr>
              <a:t> to verify</a:t>
            </a:r>
          </a:p>
          <a:p>
            <a:pPr lvl="2" eaLnBrk="1" hangingPunct="1"/>
            <a:r>
              <a:rPr lang="en-US" altLang="zh-TW">
                <a:ea typeface="華康標楷體(P)" charset="0"/>
              </a:rPr>
              <a:t>logger(1)</a:t>
            </a:r>
            <a:endParaRPr lang="zh-TW" altLang="en-US">
              <a:ea typeface="華康標楷體(P)" charset="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809750" y="3124200"/>
            <a:ext cx="4338638" cy="3698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local5.warning		/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tmp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/evi.log</a:t>
            </a:r>
            <a:endParaRPr lang="zh-TW" altLang="en-US" dirty="0">
              <a:latin typeface="細明體" pitchFamily="49" charset="-120"/>
              <a:ea typeface="細明體" pitchFamily="49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825625" y="4572000"/>
            <a:ext cx="5262563" cy="923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# logger –p local5.warning “test message”</a:t>
            </a:r>
          </a:p>
          <a:p>
            <a:pPr>
              <a:defRPr/>
            </a:pP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# cat /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tmp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/evi.log</a:t>
            </a:r>
          </a:p>
          <a:p>
            <a:pPr>
              <a:defRPr/>
            </a:pP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Nov 22 22:22:50 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zfs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 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wutzh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: test message</a:t>
            </a:r>
            <a:endParaRPr lang="zh-TW" altLang="en-US" dirty="0">
              <a:latin typeface="細明體" pitchFamily="49" charset="-120"/>
              <a:ea typeface="細明體" pitchFamily="49" charset="-12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Using </a:t>
            </a:r>
            <a:r>
              <a:rPr lang="en-US" altLang="zh-TW" dirty="0" err="1" smtClean="0"/>
              <a:t>syslog</a:t>
            </a:r>
            <a:r>
              <a:rPr lang="en-US" altLang="zh-TW" dirty="0" smtClean="0"/>
              <a:t> in programs</a:t>
            </a:r>
            <a:endParaRPr lang="zh-TW" altLang="en-US" dirty="0" smtClean="0"/>
          </a:p>
        </p:txBody>
      </p:sp>
      <p:sp>
        <p:nvSpPr>
          <p:cNvPr id="4" name="文字方塊 3"/>
          <p:cNvSpPr txBox="1"/>
          <p:nvPr/>
        </p:nvSpPr>
        <p:spPr>
          <a:xfrm>
            <a:off x="1143000" y="1447800"/>
            <a:ext cx="5926138" cy="23082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#include &lt;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syslog.h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&gt;</a:t>
            </a:r>
          </a:p>
          <a:p>
            <a:pPr>
              <a:defRPr/>
            </a:pPr>
            <a:endParaRPr lang="en-US" altLang="zh-TW" dirty="0">
              <a:latin typeface="細明體" pitchFamily="49" charset="-120"/>
              <a:ea typeface="細明體" pitchFamily="49" charset="-120"/>
            </a:endParaRPr>
          </a:p>
          <a:p>
            <a:pPr>
              <a:defRPr/>
            </a:pP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int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 main() {</a:t>
            </a:r>
          </a:p>
          <a:p>
            <a:pPr>
              <a:defRPr/>
            </a:pP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        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openlog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("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mydaemon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", LOG_PID, LOG_DAEMON);</a:t>
            </a:r>
          </a:p>
          <a:p>
            <a:pPr>
              <a:defRPr/>
            </a:pP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        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syslog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(LOG_NOTICE, "test message");</a:t>
            </a:r>
          </a:p>
          <a:p>
            <a:pPr>
              <a:defRPr/>
            </a:pP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        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closelog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();</a:t>
            </a:r>
          </a:p>
          <a:p>
            <a:pPr>
              <a:defRPr/>
            </a:pP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        return 0;</a:t>
            </a:r>
          </a:p>
          <a:p>
            <a:pPr>
              <a:defRPr/>
            </a:pP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}</a:t>
            </a:r>
            <a:endParaRPr lang="zh-TW" altLang="en-US" dirty="0">
              <a:latin typeface="細明體" pitchFamily="49" charset="-120"/>
              <a:ea typeface="細明體" pitchFamily="49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143000" y="4038600"/>
            <a:ext cx="5724525" cy="6461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zfs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[~] -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wutzh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- tail -1 /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var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/log/messages</a:t>
            </a:r>
          </a:p>
          <a:p>
            <a:pPr>
              <a:defRPr/>
            </a:pP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Nov 22 22:40:28 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zfs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 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mydaemon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[4676]: test message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n</a:t>
            </a:r>
            <a:r>
              <a:rPr kumimoji="1" lang="en-US" altLang="zh-TW" dirty="0" err="1" smtClean="0"/>
              <a:t>ewsyslog.conf</a:t>
            </a:r>
            <a:r>
              <a:rPr kumimoji="1" lang="en-US" altLang="zh-TW" dirty="0" smtClean="0"/>
              <a:t> Example</a:t>
            </a:r>
            <a:endParaRPr kumimoji="1"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676400"/>
            <a:ext cx="7772400" cy="2298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8696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s</a:t>
            </a:r>
            <a:r>
              <a:rPr kumimoji="1" lang="en-US" altLang="zh-TW" dirty="0" err="1" smtClean="0"/>
              <a:t>yslog.conf</a:t>
            </a:r>
            <a:r>
              <a:rPr kumimoji="1" lang="en-US" altLang="zh-TW" dirty="0" smtClean="0"/>
              <a:t> example</a:t>
            </a:r>
            <a:endParaRPr kumimoji="1"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2328947"/>
            <a:ext cx="7772400" cy="2885905"/>
          </a:xfrm>
          <a:prstGeom prst="rect">
            <a:avLst/>
          </a:prstGeom>
        </p:spPr>
      </p:pic>
      <p:cxnSp>
        <p:nvCxnSpPr>
          <p:cNvPr id="5" name="直線單箭頭接點 5"/>
          <p:cNvCxnSpPr>
            <a:cxnSpLocks noChangeShapeType="1"/>
          </p:cNvCxnSpPr>
          <p:nvPr/>
        </p:nvCxnSpPr>
        <p:spPr bwMode="auto">
          <a:xfrm flipH="1">
            <a:off x="1752600" y="4343400"/>
            <a:ext cx="914400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6" name="直線單箭頭接點 5"/>
          <p:cNvCxnSpPr>
            <a:cxnSpLocks noChangeShapeType="1"/>
          </p:cNvCxnSpPr>
          <p:nvPr/>
        </p:nvCxnSpPr>
        <p:spPr bwMode="auto">
          <a:xfrm flipH="1">
            <a:off x="1803400" y="3962400"/>
            <a:ext cx="914400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7" name="直線單箭頭接點 5"/>
          <p:cNvCxnSpPr>
            <a:cxnSpLocks noChangeShapeType="1"/>
          </p:cNvCxnSpPr>
          <p:nvPr/>
        </p:nvCxnSpPr>
        <p:spPr bwMode="auto">
          <a:xfrm flipH="1">
            <a:off x="1752600" y="2438400"/>
            <a:ext cx="914400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1488848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Logging Policies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029200"/>
          </a:xfrm>
        </p:spPr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Common schemes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Throw away all log files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Rotate log files at periodic intervals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Archiving log files</a:t>
            </a:r>
            <a:endParaRPr lang="en-US" altLang="zh-TW" sz="1800" b="1">
              <a:ea typeface="新細明體" charset="-12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486400" y="2667000"/>
            <a:ext cx="3449638" cy="25304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2000" b="1" dirty="0">
                <a:latin typeface="Times" charset="0"/>
                <a:ea typeface="新細明體" panose="02020500000000000000" pitchFamily="18" charset="-120"/>
              </a:rPr>
              <a:t>#!/bin/</a:t>
            </a:r>
            <a:r>
              <a:rPr lang="en-US" altLang="zh-TW" sz="2000" b="1" dirty="0" err="1">
                <a:latin typeface="Times" charset="0"/>
                <a:ea typeface="新細明體" panose="02020500000000000000" pitchFamily="18" charset="-120"/>
              </a:rPr>
              <a:t>sh</a:t>
            </a:r>
            <a:endParaRPr lang="en-US" altLang="zh-TW" sz="2000" b="1" dirty="0">
              <a:latin typeface="Times" charset="0"/>
              <a:ea typeface="新細明體" panose="02020500000000000000" pitchFamily="18" charset="-120"/>
            </a:endParaRPr>
          </a:p>
          <a:p>
            <a:pPr>
              <a:defRPr/>
            </a:pPr>
            <a:r>
              <a:rPr lang="en-US" altLang="zh-TW" sz="2000" b="1" dirty="0">
                <a:latin typeface="Times" charset="0"/>
                <a:ea typeface="新細明體" panose="02020500000000000000" pitchFamily="18" charset="-120"/>
              </a:rPr>
              <a:t>cd </a:t>
            </a:r>
            <a:r>
              <a:rPr lang="en-US" altLang="zh-TW" sz="2000" b="1" dirty="0">
                <a:latin typeface="Times" charset="0"/>
                <a:ea typeface="新細明體" panose="02020500000000000000" pitchFamily="18" charset="-120"/>
              </a:rPr>
              <a:t>/</a:t>
            </a:r>
            <a:r>
              <a:rPr lang="en-US" altLang="zh-TW" sz="2000" b="1" dirty="0" err="1">
                <a:latin typeface="Times" charset="0"/>
                <a:ea typeface="新細明體" panose="02020500000000000000" pitchFamily="18" charset="-120"/>
              </a:rPr>
              <a:t>var</a:t>
            </a:r>
            <a:r>
              <a:rPr lang="en-US" altLang="zh-TW" sz="2000" b="1" dirty="0">
                <a:latin typeface="Times" charset="0"/>
                <a:ea typeface="新細明體" panose="02020500000000000000" pitchFamily="18" charset="-120"/>
              </a:rPr>
              <a:t>/log</a:t>
            </a:r>
          </a:p>
          <a:p>
            <a:pPr>
              <a:defRPr/>
            </a:pPr>
            <a:r>
              <a:rPr lang="en-US" altLang="zh-TW" sz="2000" b="1" dirty="0">
                <a:latin typeface="Times" charset="0"/>
                <a:ea typeface="新細明體" panose="02020500000000000000" pitchFamily="18" charset="-120"/>
              </a:rPr>
              <a:t>/bin/</a:t>
            </a:r>
            <a:r>
              <a:rPr lang="en-US" altLang="zh-TW" sz="2000" b="1" dirty="0" err="1">
                <a:latin typeface="Times" charset="0"/>
                <a:ea typeface="新細明體" panose="02020500000000000000" pitchFamily="18" charset="-120"/>
              </a:rPr>
              <a:t>mv</a:t>
            </a:r>
            <a:r>
              <a:rPr lang="en-US" altLang="zh-TW" sz="2000" b="1" dirty="0">
                <a:latin typeface="Times" charset="0"/>
                <a:ea typeface="新細明體" panose="02020500000000000000" pitchFamily="18" charset="-120"/>
              </a:rPr>
              <a:t> logfile.2.gz logfile.3.gz</a:t>
            </a:r>
          </a:p>
          <a:p>
            <a:pPr>
              <a:defRPr/>
            </a:pPr>
            <a:r>
              <a:rPr lang="en-US" altLang="zh-TW" sz="2000" b="1" dirty="0">
                <a:latin typeface="Times" charset="0"/>
                <a:ea typeface="新細明體" panose="02020500000000000000" pitchFamily="18" charset="-120"/>
              </a:rPr>
              <a:t>/bin/</a:t>
            </a:r>
            <a:r>
              <a:rPr lang="en-US" altLang="zh-TW" sz="2000" b="1" dirty="0" err="1">
                <a:latin typeface="Times" charset="0"/>
                <a:ea typeface="新細明體" panose="02020500000000000000" pitchFamily="18" charset="-120"/>
              </a:rPr>
              <a:t>mv</a:t>
            </a:r>
            <a:r>
              <a:rPr lang="en-US" altLang="zh-TW" sz="2000" b="1" dirty="0">
                <a:latin typeface="Times" charset="0"/>
                <a:ea typeface="新細明體" panose="02020500000000000000" pitchFamily="18" charset="-120"/>
              </a:rPr>
              <a:t> logfile.1.gz logfile.2.gz</a:t>
            </a:r>
          </a:p>
          <a:p>
            <a:pPr>
              <a:defRPr/>
            </a:pPr>
            <a:r>
              <a:rPr lang="en-US" altLang="zh-TW" sz="2000" b="1" dirty="0">
                <a:latin typeface="Times" charset="0"/>
                <a:ea typeface="新細明體" panose="02020500000000000000" pitchFamily="18" charset="-120"/>
              </a:rPr>
              <a:t>/bin/</a:t>
            </a:r>
            <a:r>
              <a:rPr lang="en-US" altLang="zh-TW" sz="2000" b="1" dirty="0" err="1">
                <a:latin typeface="Times" charset="0"/>
                <a:ea typeface="新細明體" panose="02020500000000000000" pitchFamily="18" charset="-120"/>
              </a:rPr>
              <a:t>mv</a:t>
            </a:r>
            <a:r>
              <a:rPr lang="en-US" altLang="zh-TW" sz="2000" b="1" dirty="0">
                <a:latin typeface="Times" charset="0"/>
                <a:ea typeface="新細明體" panose="02020500000000000000" pitchFamily="18" charset="-120"/>
              </a:rPr>
              <a:t> </a:t>
            </a:r>
            <a:r>
              <a:rPr lang="en-US" altLang="zh-TW" sz="2000" b="1" dirty="0" err="1">
                <a:latin typeface="Times" charset="0"/>
                <a:ea typeface="新細明體" panose="02020500000000000000" pitchFamily="18" charset="-120"/>
              </a:rPr>
              <a:t>logfile</a:t>
            </a:r>
            <a:r>
              <a:rPr lang="en-US" altLang="zh-TW" sz="2000" b="1" dirty="0">
                <a:latin typeface="Times" charset="0"/>
                <a:ea typeface="新細明體" panose="02020500000000000000" pitchFamily="18" charset="-120"/>
              </a:rPr>
              <a:t> logfile.1</a:t>
            </a:r>
          </a:p>
          <a:p>
            <a:pPr>
              <a:defRPr/>
            </a:pPr>
            <a:r>
              <a:rPr lang="en-US" altLang="zh-TW" sz="2000" b="1" dirty="0">
                <a:latin typeface="Times" charset="0"/>
                <a:ea typeface="新細明體" panose="02020500000000000000" pitchFamily="18" charset="-120"/>
              </a:rPr>
              <a:t>/</a:t>
            </a:r>
            <a:r>
              <a:rPr lang="en-US" altLang="zh-TW" sz="2000" b="1" dirty="0" err="1">
                <a:latin typeface="Times" charset="0"/>
                <a:ea typeface="新細明體" panose="02020500000000000000" pitchFamily="18" charset="-120"/>
              </a:rPr>
              <a:t>usr</a:t>
            </a:r>
            <a:r>
              <a:rPr lang="en-US" altLang="zh-TW" sz="2000" b="1" dirty="0">
                <a:latin typeface="Times" charset="0"/>
                <a:ea typeface="新細明體" panose="02020500000000000000" pitchFamily="18" charset="-120"/>
              </a:rPr>
              <a:t>/bin/touch </a:t>
            </a:r>
            <a:r>
              <a:rPr lang="en-US" altLang="zh-TW" sz="2000" b="1" dirty="0" err="1">
                <a:latin typeface="Times" charset="0"/>
                <a:ea typeface="新細明體" panose="02020500000000000000" pitchFamily="18" charset="-120"/>
              </a:rPr>
              <a:t>logfile</a:t>
            </a:r>
            <a:endParaRPr lang="en-US" altLang="zh-TW" sz="2000" b="1" dirty="0">
              <a:latin typeface="Times" charset="0"/>
              <a:ea typeface="新細明體" panose="02020500000000000000" pitchFamily="18" charset="-120"/>
            </a:endParaRPr>
          </a:p>
          <a:p>
            <a:pPr>
              <a:defRPr/>
            </a:pPr>
            <a:r>
              <a:rPr lang="en-US" altLang="zh-TW" sz="2000" b="1" dirty="0">
                <a:solidFill>
                  <a:srgbClr val="FF0000"/>
                </a:solidFill>
                <a:latin typeface="Times" charset="0"/>
                <a:ea typeface="新細明體" panose="02020500000000000000" pitchFamily="18" charset="-120"/>
              </a:rPr>
              <a:t>/bin/kill –</a:t>
            </a:r>
            <a:r>
              <a:rPr lang="en-US" altLang="zh-TW" sz="2000" b="1" i="1" dirty="0">
                <a:solidFill>
                  <a:srgbClr val="FF0000"/>
                </a:solidFill>
                <a:latin typeface="Times" charset="0"/>
                <a:ea typeface="新細明體" panose="02020500000000000000" pitchFamily="18" charset="-120"/>
              </a:rPr>
              <a:t>signal </a:t>
            </a:r>
            <a:r>
              <a:rPr lang="en-US" altLang="zh-TW" sz="2000" b="1" i="1" dirty="0" err="1">
                <a:solidFill>
                  <a:srgbClr val="FF0000"/>
                </a:solidFill>
                <a:latin typeface="Times" charset="0"/>
                <a:ea typeface="新細明體" panose="02020500000000000000" pitchFamily="18" charset="-120"/>
              </a:rPr>
              <a:t>pid</a:t>
            </a:r>
            <a:endParaRPr lang="en-US" altLang="zh-TW" sz="2000" b="1" i="1" dirty="0">
              <a:solidFill>
                <a:srgbClr val="FF0000"/>
              </a:solidFill>
              <a:latin typeface="Times" charset="0"/>
              <a:ea typeface="新細明體" panose="02020500000000000000" pitchFamily="18" charset="-120"/>
            </a:endParaRPr>
          </a:p>
          <a:p>
            <a:pPr>
              <a:defRPr/>
            </a:pPr>
            <a:r>
              <a:rPr lang="en-US" altLang="zh-TW" sz="2000" b="1" dirty="0">
                <a:latin typeface="Times" charset="0"/>
                <a:ea typeface="新細明體" panose="02020500000000000000" pitchFamily="18" charset="-120"/>
              </a:rPr>
              <a:t>/</a:t>
            </a:r>
            <a:r>
              <a:rPr lang="en-US" altLang="zh-TW" sz="2000" b="1" dirty="0" err="1">
                <a:latin typeface="Times" charset="0"/>
                <a:ea typeface="新細明體" panose="02020500000000000000" pitchFamily="18" charset="-120"/>
              </a:rPr>
              <a:t>usr</a:t>
            </a:r>
            <a:r>
              <a:rPr lang="en-US" altLang="zh-TW" sz="2000" b="1" dirty="0">
                <a:latin typeface="Times" charset="0"/>
                <a:ea typeface="新細明體" panose="02020500000000000000" pitchFamily="18" charset="-120"/>
              </a:rPr>
              <a:t>/bin/</a:t>
            </a:r>
            <a:r>
              <a:rPr lang="en-US" altLang="zh-TW" sz="2000" b="1" dirty="0" err="1">
                <a:latin typeface="Times" charset="0"/>
                <a:ea typeface="新細明體" panose="02020500000000000000" pitchFamily="18" charset="-120"/>
              </a:rPr>
              <a:t>gzip</a:t>
            </a:r>
            <a:r>
              <a:rPr lang="en-US" altLang="zh-TW" sz="2000" b="1" dirty="0">
                <a:latin typeface="Times" charset="0"/>
                <a:ea typeface="新細明體" panose="02020500000000000000" pitchFamily="18" charset="-120"/>
              </a:rPr>
              <a:t> logfile.1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885825" y="5510213"/>
            <a:ext cx="7648575" cy="3381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b="1" dirty="0">
                <a:latin typeface="Times" charset="0"/>
                <a:ea typeface="新細明體" panose="02020500000000000000" pitchFamily="18" charset="-120"/>
              </a:rPr>
              <a:t>0  3  *  *  *   /</a:t>
            </a:r>
            <a:r>
              <a:rPr lang="en-US" altLang="zh-TW" sz="1600" b="1" dirty="0" err="1">
                <a:latin typeface="Times" charset="0"/>
                <a:ea typeface="新細明體" panose="02020500000000000000" pitchFamily="18" charset="-120"/>
              </a:rPr>
              <a:t>usr</a:t>
            </a:r>
            <a:r>
              <a:rPr lang="en-US" altLang="zh-TW" sz="1600" b="1" dirty="0">
                <a:latin typeface="Times" charset="0"/>
                <a:ea typeface="新細明體" panose="02020500000000000000" pitchFamily="18" charset="-120"/>
              </a:rPr>
              <a:t>/bin/tar </a:t>
            </a:r>
            <a:r>
              <a:rPr lang="en-US" altLang="zh-TW" sz="1600" b="1" dirty="0" err="1">
                <a:latin typeface="Times" charset="0"/>
                <a:ea typeface="新細明體" panose="02020500000000000000" pitchFamily="18" charset="-120"/>
              </a:rPr>
              <a:t>czvf</a:t>
            </a:r>
            <a:r>
              <a:rPr lang="en-US" altLang="zh-TW" sz="1600" b="1" dirty="0">
                <a:latin typeface="Times" charset="0"/>
                <a:ea typeface="新細明體" panose="02020500000000000000" pitchFamily="18" charset="-120"/>
              </a:rPr>
              <a:t> /backup/</a:t>
            </a:r>
            <a:r>
              <a:rPr lang="en-US" altLang="zh-TW" sz="1600" b="1" dirty="0" err="1">
                <a:latin typeface="Times" charset="0"/>
                <a:ea typeface="新細明體" panose="02020500000000000000" pitchFamily="18" charset="-120"/>
              </a:rPr>
              <a:t>logfile</a:t>
            </a:r>
            <a:r>
              <a:rPr lang="en-US" altLang="zh-TW" sz="1600" b="1" dirty="0">
                <a:latin typeface="Times" charset="0"/>
                <a:ea typeface="新細明體" panose="02020500000000000000" pitchFamily="18" charset="-120"/>
              </a:rPr>
              <a:t>.`/bin/date +\%Y\%m\%</a:t>
            </a:r>
            <a:r>
              <a:rPr lang="en-US" altLang="zh-TW" sz="1600" b="1" dirty="0" err="1">
                <a:latin typeface="Times" charset="0"/>
                <a:ea typeface="新細明體" panose="02020500000000000000" pitchFamily="18" charset="-120"/>
              </a:rPr>
              <a:t>d`.tar.gz</a:t>
            </a:r>
            <a:r>
              <a:rPr lang="en-US" altLang="zh-TW" sz="1600" b="1" dirty="0">
                <a:latin typeface="Times" charset="0"/>
                <a:ea typeface="新細明體" panose="02020500000000000000" pitchFamily="18" charset="-120"/>
              </a:rPr>
              <a:t> /</a:t>
            </a:r>
            <a:r>
              <a:rPr lang="en-US" altLang="zh-TW" sz="1600" b="1" dirty="0" err="1">
                <a:latin typeface="Times" charset="0"/>
                <a:ea typeface="新細明體" panose="02020500000000000000" pitchFamily="18" charset="-120"/>
              </a:rPr>
              <a:t>var</a:t>
            </a:r>
            <a:r>
              <a:rPr lang="en-US" altLang="zh-TW" sz="1600" b="1" dirty="0">
                <a:latin typeface="Times" charset="0"/>
                <a:ea typeface="新細明體" panose="02020500000000000000" pitchFamily="18" charset="-120"/>
              </a:rPr>
              <a:t>/log</a:t>
            </a:r>
          </a:p>
        </p:txBody>
      </p:sp>
      <p:sp>
        <p:nvSpPr>
          <p:cNvPr id="10247" name="Freeform 7"/>
          <p:cNvSpPr>
            <a:spLocks/>
          </p:cNvSpPr>
          <p:nvPr/>
        </p:nvSpPr>
        <p:spPr bwMode="auto">
          <a:xfrm>
            <a:off x="5486400" y="2438400"/>
            <a:ext cx="609600" cy="228600"/>
          </a:xfrm>
          <a:custGeom>
            <a:avLst/>
            <a:gdLst>
              <a:gd name="T0" fmla="*/ 0 w 528"/>
              <a:gd name="T1" fmla="*/ 0 h 192"/>
              <a:gd name="T2" fmla="*/ 2147483646 w 528"/>
              <a:gd name="T3" fmla="*/ 2147483646 h 192"/>
              <a:gd name="T4" fmla="*/ 2147483646 w 528"/>
              <a:gd name="T5" fmla="*/ 2147483646 h 192"/>
              <a:gd name="T6" fmla="*/ 0 60000 65536"/>
              <a:gd name="T7" fmla="*/ 0 60000 65536"/>
              <a:gd name="T8" fmla="*/ 0 60000 65536"/>
              <a:gd name="T9" fmla="*/ 0 w 528"/>
              <a:gd name="T10" fmla="*/ 0 h 192"/>
              <a:gd name="T11" fmla="*/ 528 w 52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" h="192">
                <a:moveTo>
                  <a:pt x="0" y="0"/>
                </a:moveTo>
                <a:cubicBezTo>
                  <a:pt x="124" y="8"/>
                  <a:pt x="248" y="16"/>
                  <a:pt x="336" y="48"/>
                </a:cubicBezTo>
                <a:cubicBezTo>
                  <a:pt x="424" y="80"/>
                  <a:pt x="476" y="136"/>
                  <a:pt x="528" y="192"/>
                </a:cubicBezTo>
              </a:path>
            </a:pathLst>
          </a:custGeom>
          <a:noFill/>
          <a:ln w="1905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3657600" y="2895600"/>
            <a:ext cx="609600" cy="25908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6" grpId="0" animBg="1"/>
      <p:bldP spid="10247" grpId="0" animBg="1"/>
      <p:bldP spid="102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Finding Log Files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391400" cy="4267200"/>
          </a:xfrm>
        </p:spPr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Ways and locations 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Common directory</a:t>
            </a:r>
          </a:p>
          <a:p>
            <a:pPr lvl="2" eaLnBrk="1" hangingPunct="1"/>
            <a:r>
              <a:rPr lang="en-US" altLang="zh-TW">
                <a:ea typeface="新細明體" charset="-120"/>
              </a:rPr>
              <a:t>/var/log, /var/adm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Read software configuration files</a:t>
            </a:r>
          </a:p>
          <a:p>
            <a:pPr lvl="2" eaLnBrk="1" hangingPunct="1"/>
            <a:r>
              <a:rPr lang="en-US" altLang="zh-TW">
                <a:ea typeface="新細明體" charset="-120"/>
              </a:rPr>
              <a:t>Ex: /usr/local/etc/apache22/httpd.conf</a:t>
            </a:r>
          </a:p>
          <a:p>
            <a:pPr lvl="2" eaLnBrk="1" hangingPunct="1">
              <a:buFont typeface="Wingdings" charset="2"/>
              <a:buNone/>
            </a:pPr>
            <a:r>
              <a:rPr lang="en-US" altLang="zh-TW" b="1">
                <a:ea typeface="新細明體" charset="-120"/>
              </a:rPr>
              <a:t>         TransferLog /home/www/logs/access.log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See /etc/syslog.conf</a:t>
            </a:r>
          </a:p>
          <a:p>
            <a:pPr lvl="2" eaLnBrk="1" hangingPunct="1">
              <a:buFont typeface="Wingdings" charset="2"/>
              <a:buNone/>
            </a:pPr>
            <a:endParaRPr lang="en-US" altLang="zh-TW" b="1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Under /var/log in FreeBSD (1)</a:t>
            </a:r>
          </a:p>
        </p:txBody>
      </p:sp>
      <p:sp>
        <p:nvSpPr>
          <p:cNvPr id="8195" name="Rectangle 1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You can see that under /var/log …</a:t>
            </a:r>
          </a:p>
          <a:p>
            <a:pPr lvl="1" eaLnBrk="1" hangingPunct="1"/>
            <a:endParaRPr lang="en-US" altLang="zh-TW">
              <a:ea typeface="華康標楷體(P)" charset="0"/>
            </a:endParaRPr>
          </a:p>
          <a:p>
            <a:pPr lvl="1" eaLnBrk="1" hangingPunct="1"/>
            <a:endParaRPr lang="en-US" altLang="zh-TW">
              <a:ea typeface="華康標楷體(P)" charset="0"/>
            </a:endParaRPr>
          </a:p>
          <a:p>
            <a:pPr lvl="1" eaLnBrk="1" hangingPunct="1"/>
            <a:endParaRPr lang="en-US" altLang="zh-TW">
              <a:ea typeface="華康標楷體(P)" charset="0"/>
            </a:endParaRPr>
          </a:p>
          <a:p>
            <a:pPr lvl="1" eaLnBrk="1" hangingPunct="1"/>
            <a:endParaRPr lang="en-US" altLang="zh-TW">
              <a:ea typeface="華康標楷體(P)" charset="0"/>
            </a:endParaRPr>
          </a:p>
          <a:p>
            <a:pPr lvl="1" eaLnBrk="1" hangingPunct="1"/>
            <a:endParaRPr lang="en-US" altLang="zh-TW">
              <a:ea typeface="華康標楷體(P)" charset="0"/>
            </a:endParaRPr>
          </a:p>
          <a:p>
            <a:pPr lvl="1" eaLnBrk="1" hangingPunct="1"/>
            <a:endParaRPr lang="en-US" altLang="zh-TW">
              <a:ea typeface="華康標楷體(P)" charset="0"/>
            </a:endParaRPr>
          </a:p>
          <a:p>
            <a:pPr lvl="1" eaLnBrk="1" hangingPunct="1"/>
            <a:endParaRPr lang="en-US" altLang="zh-TW">
              <a:ea typeface="華康標楷體(P)" charset="0"/>
            </a:endParaRPr>
          </a:p>
          <a:p>
            <a:pPr eaLnBrk="1" hangingPunct="1">
              <a:buFont typeface="Wingdings" charset="2"/>
              <a:buNone/>
            </a:pPr>
            <a:r>
              <a:rPr lang="en-US" altLang="zh-TW"/>
              <a:t>	Lots of logs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1295400" y="1865313"/>
            <a:ext cx="6172200" cy="25542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400" b="1" dirty="0" err="1">
                <a:latin typeface="細明體" pitchFamily="49" charset="-120"/>
                <a:ea typeface="細明體" pitchFamily="49" charset="-120"/>
              </a:rPr>
              <a:t>zfs</a:t>
            </a: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[/</a:t>
            </a:r>
            <a:r>
              <a:rPr lang="en-US" altLang="zh-TW" sz="1400" b="1" dirty="0" err="1">
                <a:latin typeface="細明體" pitchFamily="49" charset="-120"/>
                <a:ea typeface="細明體" pitchFamily="49" charset="-120"/>
              </a:rPr>
              <a:t>var</a:t>
            </a: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/log] -</a:t>
            </a:r>
            <a:r>
              <a:rPr lang="en-US" altLang="zh-TW" sz="1400" b="1" dirty="0" err="1">
                <a:latin typeface="細明體" pitchFamily="49" charset="-120"/>
                <a:ea typeface="細明體" pitchFamily="49" charset="-120"/>
              </a:rPr>
              <a:t>wutzh</a:t>
            </a: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- </a:t>
            </a:r>
            <a:r>
              <a:rPr lang="en-US" altLang="zh-TW" sz="1400" b="1" dirty="0" err="1">
                <a:latin typeface="細明體" pitchFamily="49" charset="-120"/>
                <a:ea typeface="細明體" pitchFamily="49" charset="-120"/>
              </a:rPr>
              <a:t>ls</a:t>
            </a:r>
            <a:endParaRPr lang="en-US" altLang="zh-TW" sz="1400" b="1" dirty="0">
              <a:latin typeface="細明體" pitchFamily="49" charset="-120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./               </a:t>
            </a:r>
            <a:r>
              <a:rPr lang="en-US" altLang="zh-TW" sz="1400" b="1" dirty="0" err="1">
                <a:latin typeface="細明體" pitchFamily="49" charset="-120"/>
                <a:ea typeface="細明體" pitchFamily="49" charset="-120"/>
              </a:rPr>
              <a:t>lastlog</a:t>
            </a: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          maillog.7.bz2    sendmail.st</a:t>
            </a:r>
          </a:p>
          <a:p>
            <a:pPr>
              <a:defRPr/>
            </a:pP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../              </a:t>
            </a:r>
            <a:r>
              <a:rPr lang="en-US" altLang="zh-TW" sz="1400" b="1" dirty="0" err="1">
                <a:latin typeface="細明體" pitchFamily="49" charset="-120"/>
                <a:ea typeface="細明體" pitchFamily="49" charset="-120"/>
              </a:rPr>
              <a:t>lpd</a:t>
            </a: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-errs         messages         sendmail.st.0</a:t>
            </a:r>
          </a:p>
          <a:p>
            <a:pPr>
              <a:defRPr/>
            </a:pP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auth.log         </a:t>
            </a:r>
            <a:r>
              <a:rPr lang="en-US" altLang="zh-TW" sz="1400" b="1" dirty="0" err="1">
                <a:latin typeface="細明體" pitchFamily="49" charset="-120"/>
                <a:ea typeface="細明體" pitchFamily="49" charset="-120"/>
              </a:rPr>
              <a:t>maillog</a:t>
            </a: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          messages.0.bz2   sendmail.st.1</a:t>
            </a:r>
          </a:p>
          <a:p>
            <a:pPr>
              <a:defRPr/>
            </a:pPr>
            <a:r>
              <a:rPr lang="en-US" altLang="zh-TW" sz="1400" b="1" dirty="0" err="1">
                <a:latin typeface="細明體" pitchFamily="49" charset="-120"/>
                <a:ea typeface="細明體" pitchFamily="49" charset="-120"/>
              </a:rPr>
              <a:t>cron</a:t>
            </a: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             maillog.0.bz2    messages.1.bz2   sendmail.st.2</a:t>
            </a:r>
          </a:p>
          <a:p>
            <a:pPr>
              <a:defRPr/>
            </a:pP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cron.0.bz2       maillog.1.bz2    messages.2.bz2   sendmail.st.3</a:t>
            </a:r>
          </a:p>
          <a:p>
            <a:pPr>
              <a:defRPr/>
            </a:pP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cron.1.bz2       maillog.2.bz2    </a:t>
            </a:r>
            <a:r>
              <a:rPr lang="en-US" altLang="zh-TW" sz="1400" b="1" dirty="0" err="1">
                <a:latin typeface="細明體" pitchFamily="49" charset="-120"/>
                <a:ea typeface="細明體" pitchFamily="49" charset="-120"/>
              </a:rPr>
              <a:t>mount.today</a:t>
            </a: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      </a:t>
            </a:r>
            <a:r>
              <a:rPr lang="en-US" altLang="zh-TW" sz="1400" b="1" dirty="0" err="1">
                <a:latin typeface="細明體" pitchFamily="49" charset="-120"/>
                <a:ea typeface="細明體" pitchFamily="49" charset="-120"/>
              </a:rPr>
              <a:t>setuid.today</a:t>
            </a:r>
            <a:endParaRPr lang="en-US" altLang="zh-TW" sz="1400" b="1" dirty="0">
              <a:latin typeface="細明體" pitchFamily="49" charset="-120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cron.2.bz2       maillog.3.bz2    </a:t>
            </a:r>
            <a:r>
              <a:rPr lang="en-US" altLang="zh-TW" sz="1400" b="1" dirty="0" err="1">
                <a:latin typeface="細明體" pitchFamily="49" charset="-120"/>
                <a:ea typeface="細明體" pitchFamily="49" charset="-120"/>
              </a:rPr>
              <a:t>mount.yesterday</a:t>
            </a: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  </a:t>
            </a:r>
            <a:r>
              <a:rPr lang="en-US" altLang="zh-TW" sz="1400" b="1" dirty="0" err="1">
                <a:latin typeface="細明體" pitchFamily="49" charset="-120"/>
                <a:ea typeface="細明體" pitchFamily="49" charset="-120"/>
              </a:rPr>
              <a:t>wtmp</a:t>
            </a:r>
            <a:endParaRPr lang="en-US" altLang="zh-TW" sz="1400" b="1" dirty="0">
              <a:latin typeface="細明體" pitchFamily="49" charset="-120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debug.log        maillog.4.bz2    </a:t>
            </a:r>
            <a:r>
              <a:rPr lang="en-US" altLang="zh-TW" sz="1400" b="1" dirty="0" err="1">
                <a:latin typeface="細明體" pitchFamily="49" charset="-120"/>
                <a:ea typeface="細明體" pitchFamily="49" charset="-120"/>
              </a:rPr>
              <a:t>pf.today</a:t>
            </a: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         </a:t>
            </a:r>
            <a:r>
              <a:rPr lang="en-US" altLang="zh-TW" sz="1400" b="1" dirty="0" err="1">
                <a:latin typeface="細明體" pitchFamily="49" charset="-120"/>
                <a:ea typeface="細明體" pitchFamily="49" charset="-120"/>
              </a:rPr>
              <a:t>xferlog</a:t>
            </a:r>
            <a:endParaRPr lang="en-US" altLang="zh-TW" sz="1400" b="1" dirty="0">
              <a:latin typeface="細明體" pitchFamily="49" charset="-120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400" b="1" dirty="0" err="1">
                <a:latin typeface="細明體" pitchFamily="49" charset="-120"/>
                <a:ea typeface="細明體" pitchFamily="49" charset="-120"/>
              </a:rPr>
              <a:t>dmesg.today</a:t>
            </a: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      maillog.5.bz2    ppp.log</a:t>
            </a:r>
          </a:p>
          <a:p>
            <a:pPr>
              <a:defRPr/>
            </a:pPr>
            <a:r>
              <a:rPr lang="en-US" altLang="zh-TW" sz="1400" b="1" dirty="0" err="1">
                <a:latin typeface="細明體" pitchFamily="49" charset="-120"/>
                <a:ea typeface="細明體" pitchFamily="49" charset="-120"/>
              </a:rPr>
              <a:t>dmesg.yesterday</a:t>
            </a: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  maillog.6.bz2    security</a:t>
            </a:r>
          </a:p>
          <a:p>
            <a:pPr>
              <a:defRPr/>
            </a:pPr>
            <a:endParaRPr lang="en-US" altLang="zh-TW" sz="600" b="1" dirty="0">
              <a:latin typeface="細明體" pitchFamily="49" charset="-120"/>
              <a:ea typeface="細明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Under /</a:t>
            </a:r>
            <a:r>
              <a:rPr lang="en-US" altLang="zh-TW" dirty="0" err="1" smtClean="0">
                <a:ea typeface="新細明體" pitchFamily="18" charset="-120"/>
              </a:rPr>
              <a:t>var</a:t>
            </a:r>
            <a:r>
              <a:rPr lang="en-US" altLang="zh-TW" dirty="0" smtClean="0">
                <a:ea typeface="新細明體" pitchFamily="18" charset="-120"/>
              </a:rPr>
              <a:t>/log in FreeBSD (2)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Logs – because of syslogd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609600" y="1866900"/>
            <a:ext cx="8489950" cy="40322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600" b="1" dirty="0">
                <a:latin typeface="細明體" pitchFamily="49" charset="-120"/>
                <a:ea typeface="細明體" pitchFamily="49" charset="-120"/>
              </a:rPr>
              <a:t>bsd5[~] -</a:t>
            </a:r>
            <a:r>
              <a:rPr lang="en-US" altLang="zh-TW" sz="1600" b="1" dirty="0" err="1">
                <a:latin typeface="細明體" pitchFamily="49" charset="-120"/>
                <a:ea typeface="細明體" pitchFamily="49" charset="-120"/>
              </a:rPr>
              <a:t>wutzh</a:t>
            </a:r>
            <a:r>
              <a:rPr lang="en-US" altLang="zh-TW" sz="1600" b="1" dirty="0">
                <a:latin typeface="細明體" pitchFamily="49" charset="-120"/>
                <a:ea typeface="細明體" pitchFamily="49" charset="-120"/>
              </a:rPr>
              <a:t>- cat /etc/</a:t>
            </a:r>
            <a:r>
              <a:rPr lang="en-US" altLang="zh-TW" sz="1600" b="1" dirty="0" err="1">
                <a:latin typeface="細明體" pitchFamily="49" charset="-120"/>
                <a:ea typeface="細明體" pitchFamily="49" charset="-120"/>
              </a:rPr>
              <a:t>syslog.conf</a:t>
            </a:r>
            <a:r>
              <a:rPr lang="en-US" altLang="zh-TW" sz="1600" b="1" dirty="0">
                <a:latin typeface="細明體" pitchFamily="49" charset="-120"/>
                <a:ea typeface="細明體" pitchFamily="49" charset="-120"/>
              </a:rPr>
              <a:t> | </a:t>
            </a:r>
            <a:r>
              <a:rPr lang="en-US" altLang="zh-TW" sz="1600" b="1" dirty="0" err="1">
                <a:latin typeface="細明體" pitchFamily="49" charset="-120"/>
                <a:ea typeface="細明體" pitchFamily="49" charset="-120"/>
              </a:rPr>
              <a:t>grep</a:t>
            </a:r>
            <a:r>
              <a:rPr lang="en-US" altLang="zh-TW" sz="1600" b="1" dirty="0">
                <a:latin typeface="細明體" pitchFamily="49" charset="-120"/>
                <a:ea typeface="細明體" pitchFamily="49" charset="-120"/>
              </a:rPr>
              <a:t> -v ^#</a:t>
            </a:r>
          </a:p>
          <a:p>
            <a:pPr>
              <a:defRPr/>
            </a:pPr>
            <a:r>
              <a:rPr lang="en-US" altLang="zh-TW" sz="1600" b="1" dirty="0">
                <a:latin typeface="細明體" pitchFamily="49" charset="-120"/>
                <a:ea typeface="細明體" pitchFamily="49" charset="-120"/>
              </a:rPr>
              <a:t>*.*                                             /</a:t>
            </a:r>
            <a:r>
              <a:rPr lang="en-US" altLang="zh-TW" sz="1600" b="1" dirty="0" err="1">
                <a:latin typeface="細明體" pitchFamily="49" charset="-120"/>
                <a:ea typeface="細明體" pitchFamily="49" charset="-120"/>
              </a:rPr>
              <a:t>var</a:t>
            </a:r>
            <a:r>
              <a:rPr lang="en-US" altLang="zh-TW" sz="1600" b="1" dirty="0">
                <a:latin typeface="細明體" pitchFamily="49" charset="-120"/>
                <a:ea typeface="細明體" pitchFamily="49" charset="-120"/>
              </a:rPr>
              <a:t>/log/all.log</a:t>
            </a:r>
          </a:p>
          <a:p>
            <a:pPr>
              <a:defRPr/>
            </a:pPr>
            <a:r>
              <a:rPr lang="en-US" altLang="zh-TW" sz="1600" b="1" dirty="0">
                <a:latin typeface="細明體" pitchFamily="49" charset="-120"/>
                <a:ea typeface="細明體" pitchFamily="49" charset="-120"/>
              </a:rPr>
              <a:t>*.*                                             @</a:t>
            </a:r>
            <a:r>
              <a:rPr lang="en-US" altLang="zh-TW" sz="1600" b="1" dirty="0" err="1">
                <a:latin typeface="細明體" pitchFamily="49" charset="-120"/>
                <a:ea typeface="細明體" pitchFamily="49" charset="-120"/>
              </a:rPr>
              <a:t>loghost</a:t>
            </a:r>
            <a:endParaRPr lang="en-US" altLang="zh-TW" sz="1600" b="1" dirty="0">
              <a:latin typeface="細明體" pitchFamily="49" charset="-120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600" b="1" dirty="0">
                <a:latin typeface="細明體" pitchFamily="49" charset="-120"/>
                <a:ea typeface="細明體" pitchFamily="49" charset="-120"/>
              </a:rPr>
              <a:t>*.</a:t>
            </a:r>
            <a:r>
              <a:rPr lang="en-US" altLang="zh-TW" sz="1600" b="1" dirty="0" err="1">
                <a:latin typeface="細明體" pitchFamily="49" charset="-120"/>
                <a:ea typeface="細明體" pitchFamily="49" charset="-120"/>
              </a:rPr>
              <a:t>err;kern.warning;auth.notice;mail.crit</a:t>
            </a:r>
            <a:r>
              <a:rPr lang="en-US" altLang="zh-TW" sz="1600" b="1" dirty="0">
                <a:latin typeface="細明體" pitchFamily="49" charset="-120"/>
                <a:ea typeface="細明體" pitchFamily="49" charset="-120"/>
              </a:rPr>
              <a:t>                /dev/console</a:t>
            </a:r>
          </a:p>
          <a:p>
            <a:pPr>
              <a:defRPr/>
            </a:pPr>
            <a:r>
              <a:rPr lang="en-US" altLang="zh-TW" sz="1600" b="1" dirty="0">
                <a:latin typeface="細明體" pitchFamily="49" charset="-120"/>
                <a:ea typeface="細明體" pitchFamily="49" charset="-120"/>
              </a:rPr>
              <a:t>*.</a:t>
            </a:r>
            <a:r>
              <a:rPr lang="en-US" altLang="zh-TW" sz="1600" b="1" dirty="0" err="1">
                <a:latin typeface="細明體" pitchFamily="49" charset="-120"/>
                <a:ea typeface="細明體" pitchFamily="49" charset="-120"/>
              </a:rPr>
              <a:t>notice;authpriv.none;kern.debug;lpr.info;mail.crit;news.err</a:t>
            </a:r>
            <a:r>
              <a:rPr lang="en-US" altLang="zh-TW" sz="1600" b="1" dirty="0">
                <a:latin typeface="細明體" pitchFamily="49" charset="-120"/>
                <a:ea typeface="細明體" pitchFamily="49" charset="-120"/>
              </a:rPr>
              <a:t>   /</a:t>
            </a:r>
            <a:r>
              <a:rPr lang="en-US" altLang="zh-TW" sz="1600" b="1" dirty="0" err="1">
                <a:latin typeface="細明體" pitchFamily="49" charset="-120"/>
                <a:ea typeface="細明體" pitchFamily="49" charset="-120"/>
              </a:rPr>
              <a:t>var</a:t>
            </a:r>
            <a:r>
              <a:rPr lang="en-US" altLang="zh-TW" sz="1600" b="1" dirty="0">
                <a:latin typeface="細明體" pitchFamily="49" charset="-120"/>
                <a:ea typeface="細明體" pitchFamily="49" charset="-120"/>
              </a:rPr>
              <a:t>/log/messages</a:t>
            </a:r>
          </a:p>
          <a:p>
            <a:pPr>
              <a:defRPr/>
            </a:pPr>
            <a:r>
              <a:rPr lang="en-US" altLang="zh-TW" sz="1600" b="1" dirty="0">
                <a:latin typeface="細明體" pitchFamily="49" charset="-120"/>
                <a:ea typeface="細明體" pitchFamily="49" charset="-120"/>
              </a:rPr>
              <a:t>security.*                                      /</a:t>
            </a:r>
            <a:r>
              <a:rPr lang="en-US" altLang="zh-TW" sz="1600" b="1" dirty="0" err="1">
                <a:latin typeface="細明體" pitchFamily="49" charset="-120"/>
                <a:ea typeface="細明體" pitchFamily="49" charset="-120"/>
              </a:rPr>
              <a:t>var</a:t>
            </a:r>
            <a:r>
              <a:rPr lang="en-US" altLang="zh-TW" sz="1600" b="1" dirty="0">
                <a:latin typeface="細明體" pitchFamily="49" charset="-120"/>
                <a:ea typeface="細明體" pitchFamily="49" charset="-120"/>
              </a:rPr>
              <a:t>/log/security</a:t>
            </a:r>
          </a:p>
          <a:p>
            <a:pPr>
              <a:defRPr/>
            </a:pPr>
            <a:r>
              <a:rPr lang="en-US" altLang="zh-TW" sz="1600" b="1" dirty="0" err="1">
                <a:latin typeface="細明體" pitchFamily="49" charset="-120"/>
                <a:ea typeface="細明體" pitchFamily="49" charset="-120"/>
              </a:rPr>
              <a:t>auth.info;authpriv.info</a:t>
            </a:r>
            <a:r>
              <a:rPr lang="en-US" altLang="zh-TW" sz="1600" b="1" dirty="0">
                <a:latin typeface="細明體" pitchFamily="49" charset="-120"/>
                <a:ea typeface="細明體" pitchFamily="49" charset="-120"/>
              </a:rPr>
              <a:t>                         /</a:t>
            </a:r>
            <a:r>
              <a:rPr lang="en-US" altLang="zh-TW" sz="1600" b="1" dirty="0" err="1">
                <a:latin typeface="細明體" pitchFamily="49" charset="-120"/>
                <a:ea typeface="細明體" pitchFamily="49" charset="-120"/>
              </a:rPr>
              <a:t>var</a:t>
            </a:r>
            <a:r>
              <a:rPr lang="en-US" altLang="zh-TW" sz="1600" b="1" dirty="0">
                <a:latin typeface="細明體" pitchFamily="49" charset="-120"/>
                <a:ea typeface="細明體" pitchFamily="49" charset="-120"/>
              </a:rPr>
              <a:t>/log/auth.log</a:t>
            </a:r>
          </a:p>
          <a:p>
            <a:pPr>
              <a:defRPr/>
            </a:pPr>
            <a:r>
              <a:rPr lang="en-US" altLang="zh-TW" sz="1600" b="1" dirty="0">
                <a:latin typeface="細明體" pitchFamily="49" charset="-120"/>
                <a:ea typeface="細明體" pitchFamily="49" charset="-120"/>
              </a:rPr>
              <a:t>mail.info                                       /</a:t>
            </a:r>
            <a:r>
              <a:rPr lang="en-US" altLang="zh-TW" sz="1600" b="1" dirty="0" err="1">
                <a:latin typeface="細明體" pitchFamily="49" charset="-120"/>
                <a:ea typeface="細明體" pitchFamily="49" charset="-120"/>
              </a:rPr>
              <a:t>var</a:t>
            </a:r>
            <a:r>
              <a:rPr lang="en-US" altLang="zh-TW" sz="1600" b="1" dirty="0">
                <a:latin typeface="細明體" pitchFamily="49" charset="-120"/>
                <a:ea typeface="細明體" pitchFamily="49" charset="-120"/>
              </a:rPr>
              <a:t>/log/</a:t>
            </a:r>
            <a:r>
              <a:rPr lang="en-US" altLang="zh-TW" sz="1600" b="1" dirty="0" err="1">
                <a:latin typeface="細明體" pitchFamily="49" charset="-120"/>
                <a:ea typeface="細明體" pitchFamily="49" charset="-120"/>
              </a:rPr>
              <a:t>maillog</a:t>
            </a:r>
            <a:endParaRPr lang="en-US" altLang="zh-TW" sz="1600" b="1" dirty="0">
              <a:latin typeface="細明體" pitchFamily="49" charset="-120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600" b="1" dirty="0">
                <a:latin typeface="細明體" pitchFamily="49" charset="-120"/>
                <a:ea typeface="細明體" pitchFamily="49" charset="-120"/>
              </a:rPr>
              <a:t>lpr.info                                        /</a:t>
            </a:r>
            <a:r>
              <a:rPr lang="en-US" altLang="zh-TW" sz="1600" b="1" dirty="0" err="1">
                <a:latin typeface="細明體" pitchFamily="49" charset="-120"/>
                <a:ea typeface="細明體" pitchFamily="49" charset="-120"/>
              </a:rPr>
              <a:t>var</a:t>
            </a:r>
            <a:r>
              <a:rPr lang="en-US" altLang="zh-TW" sz="1600" b="1" dirty="0">
                <a:latin typeface="細明體" pitchFamily="49" charset="-120"/>
                <a:ea typeface="細明體" pitchFamily="49" charset="-120"/>
              </a:rPr>
              <a:t>/log/</a:t>
            </a:r>
            <a:r>
              <a:rPr lang="en-US" altLang="zh-TW" sz="1600" b="1" dirty="0" err="1">
                <a:latin typeface="細明體" pitchFamily="49" charset="-120"/>
                <a:ea typeface="細明體" pitchFamily="49" charset="-120"/>
              </a:rPr>
              <a:t>lpd</a:t>
            </a:r>
            <a:r>
              <a:rPr lang="en-US" altLang="zh-TW" sz="1600" b="1" dirty="0">
                <a:latin typeface="細明體" pitchFamily="49" charset="-120"/>
                <a:ea typeface="細明體" pitchFamily="49" charset="-120"/>
              </a:rPr>
              <a:t>-errs</a:t>
            </a:r>
          </a:p>
          <a:p>
            <a:pPr>
              <a:defRPr/>
            </a:pPr>
            <a:r>
              <a:rPr lang="en-US" altLang="zh-TW" sz="1600" b="1" dirty="0">
                <a:latin typeface="細明體" pitchFamily="49" charset="-120"/>
                <a:ea typeface="細明體" pitchFamily="49" charset="-120"/>
              </a:rPr>
              <a:t>ftp.info                                        /</a:t>
            </a:r>
            <a:r>
              <a:rPr lang="en-US" altLang="zh-TW" sz="1600" b="1" dirty="0" err="1">
                <a:latin typeface="細明體" pitchFamily="49" charset="-120"/>
                <a:ea typeface="細明體" pitchFamily="49" charset="-120"/>
              </a:rPr>
              <a:t>var</a:t>
            </a:r>
            <a:r>
              <a:rPr lang="en-US" altLang="zh-TW" sz="1600" b="1" dirty="0">
                <a:latin typeface="細明體" pitchFamily="49" charset="-120"/>
                <a:ea typeface="細明體" pitchFamily="49" charset="-120"/>
              </a:rPr>
              <a:t>/log/</a:t>
            </a:r>
            <a:r>
              <a:rPr lang="en-US" altLang="zh-TW" sz="1600" b="1" dirty="0" err="1">
                <a:latin typeface="細明體" pitchFamily="49" charset="-120"/>
                <a:ea typeface="細明體" pitchFamily="49" charset="-120"/>
              </a:rPr>
              <a:t>xferlog</a:t>
            </a:r>
            <a:endParaRPr lang="en-US" altLang="zh-TW" sz="1600" b="1" dirty="0">
              <a:latin typeface="細明體" pitchFamily="49" charset="-120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600" b="1" dirty="0">
                <a:latin typeface="細明體" pitchFamily="49" charset="-120"/>
                <a:ea typeface="細明體" pitchFamily="49" charset="-120"/>
              </a:rPr>
              <a:t>cron.*                                          /</a:t>
            </a:r>
            <a:r>
              <a:rPr lang="en-US" altLang="zh-TW" sz="1600" b="1" dirty="0" err="1">
                <a:latin typeface="細明體" pitchFamily="49" charset="-120"/>
                <a:ea typeface="細明體" pitchFamily="49" charset="-120"/>
              </a:rPr>
              <a:t>var</a:t>
            </a:r>
            <a:r>
              <a:rPr lang="en-US" altLang="zh-TW" sz="1600" b="1" dirty="0">
                <a:latin typeface="細明體" pitchFamily="49" charset="-120"/>
                <a:ea typeface="細明體" pitchFamily="49" charset="-120"/>
              </a:rPr>
              <a:t>/log/</a:t>
            </a:r>
            <a:r>
              <a:rPr lang="en-US" altLang="zh-TW" sz="1600" b="1" dirty="0" err="1">
                <a:latin typeface="細明體" pitchFamily="49" charset="-120"/>
                <a:ea typeface="細明體" pitchFamily="49" charset="-120"/>
              </a:rPr>
              <a:t>cron</a:t>
            </a:r>
            <a:endParaRPr lang="en-US" altLang="zh-TW" sz="1600" b="1" dirty="0">
              <a:latin typeface="細明體" pitchFamily="49" charset="-120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600" b="1" dirty="0">
                <a:latin typeface="細明體" pitchFamily="49" charset="-120"/>
                <a:ea typeface="細明體" pitchFamily="49" charset="-120"/>
              </a:rPr>
              <a:t>*.=debug                                        /</a:t>
            </a:r>
            <a:r>
              <a:rPr lang="en-US" altLang="zh-TW" sz="1600" b="1" dirty="0" err="1">
                <a:latin typeface="細明體" pitchFamily="49" charset="-120"/>
                <a:ea typeface="細明體" pitchFamily="49" charset="-120"/>
              </a:rPr>
              <a:t>var</a:t>
            </a:r>
            <a:r>
              <a:rPr lang="en-US" altLang="zh-TW" sz="1600" b="1" dirty="0">
                <a:latin typeface="細明體" pitchFamily="49" charset="-120"/>
                <a:ea typeface="細明體" pitchFamily="49" charset="-120"/>
              </a:rPr>
              <a:t>/log/debug.log</a:t>
            </a:r>
          </a:p>
          <a:p>
            <a:pPr>
              <a:defRPr/>
            </a:pPr>
            <a:r>
              <a:rPr lang="en-US" altLang="zh-TW" sz="1600" b="1" dirty="0">
                <a:latin typeface="細明體" pitchFamily="49" charset="-120"/>
                <a:ea typeface="細明體" pitchFamily="49" charset="-120"/>
              </a:rPr>
              <a:t>*.</a:t>
            </a:r>
            <a:r>
              <a:rPr lang="en-US" altLang="zh-TW" sz="1600" b="1" dirty="0" err="1">
                <a:latin typeface="細明體" pitchFamily="49" charset="-120"/>
                <a:ea typeface="細明體" pitchFamily="49" charset="-120"/>
              </a:rPr>
              <a:t>emerg</a:t>
            </a:r>
            <a:r>
              <a:rPr lang="en-US" altLang="zh-TW" sz="1600" b="1" dirty="0">
                <a:latin typeface="細明體" pitchFamily="49" charset="-120"/>
                <a:ea typeface="細明體" pitchFamily="49" charset="-120"/>
              </a:rPr>
              <a:t>                                         *</a:t>
            </a:r>
          </a:p>
          <a:p>
            <a:pPr>
              <a:defRPr/>
            </a:pPr>
            <a:r>
              <a:rPr lang="en-US" altLang="zh-TW" sz="1600" b="1" dirty="0">
                <a:latin typeface="細明體" pitchFamily="49" charset="-120"/>
                <a:ea typeface="細明體" pitchFamily="49" charset="-120"/>
              </a:rPr>
              <a:t>console.info                                    /</a:t>
            </a:r>
            <a:r>
              <a:rPr lang="en-US" altLang="zh-TW" sz="1600" b="1" dirty="0" err="1">
                <a:latin typeface="細明體" pitchFamily="49" charset="-120"/>
                <a:ea typeface="細明體" pitchFamily="49" charset="-120"/>
              </a:rPr>
              <a:t>var</a:t>
            </a:r>
            <a:r>
              <a:rPr lang="en-US" altLang="zh-TW" sz="1600" b="1" dirty="0">
                <a:latin typeface="細明體" pitchFamily="49" charset="-120"/>
                <a:ea typeface="細明體" pitchFamily="49" charset="-120"/>
              </a:rPr>
              <a:t>/log/console.log</a:t>
            </a:r>
          </a:p>
          <a:p>
            <a:pPr>
              <a:defRPr/>
            </a:pPr>
            <a:r>
              <a:rPr lang="en-US" altLang="zh-TW" sz="1600" b="1" dirty="0">
                <a:latin typeface="細明體" pitchFamily="49" charset="-120"/>
                <a:ea typeface="細明體" pitchFamily="49" charset="-120"/>
              </a:rPr>
              <a:t>!</a:t>
            </a:r>
            <a:r>
              <a:rPr lang="en-US" altLang="zh-TW" sz="1600" b="1" dirty="0" err="1">
                <a:latin typeface="細明體" pitchFamily="49" charset="-120"/>
                <a:ea typeface="細明體" pitchFamily="49" charset="-120"/>
              </a:rPr>
              <a:t>sudo</a:t>
            </a:r>
            <a:endParaRPr lang="en-US" altLang="zh-TW" sz="1600" b="1" dirty="0">
              <a:latin typeface="細明體" pitchFamily="49" charset="-120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600" b="1" dirty="0">
                <a:latin typeface="細明體" pitchFamily="49" charset="-120"/>
                <a:ea typeface="細明體" pitchFamily="49" charset="-120"/>
              </a:rPr>
              <a:t>*.*                                             /</a:t>
            </a:r>
            <a:r>
              <a:rPr lang="en-US" altLang="zh-TW" sz="1600" b="1" dirty="0" err="1">
                <a:latin typeface="細明體" pitchFamily="49" charset="-120"/>
                <a:ea typeface="細明體" pitchFamily="49" charset="-120"/>
              </a:rPr>
              <a:t>var</a:t>
            </a:r>
            <a:r>
              <a:rPr lang="en-US" altLang="zh-TW" sz="1600" b="1" dirty="0">
                <a:latin typeface="細明體" pitchFamily="49" charset="-120"/>
                <a:ea typeface="細明體" pitchFamily="49" charset="-120"/>
              </a:rPr>
              <a:t>/log/sudo.log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Under /var/log in FreeBSD (3)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Logs are </a:t>
            </a:r>
            <a:r>
              <a:rPr lang="en-US" altLang="zh-TW">
                <a:solidFill>
                  <a:srgbClr val="FF0000"/>
                </a:solidFill>
              </a:rPr>
              <a:t>rotated</a:t>
            </a:r>
            <a:r>
              <a:rPr lang="en-US" altLang="zh-TW"/>
              <a:t> – because </a:t>
            </a:r>
            <a:r>
              <a:rPr lang="en-US" altLang="zh-TW">
                <a:solidFill>
                  <a:srgbClr val="FF0000"/>
                </a:solidFill>
              </a:rPr>
              <a:t>newsyslog</a:t>
            </a:r>
            <a:r>
              <a:rPr lang="en-US" altLang="zh-TW"/>
              <a:t> facility</a:t>
            </a:r>
          </a:p>
          <a:p>
            <a:pPr lvl="1" eaLnBrk="1" hangingPunct="1"/>
            <a:r>
              <a:rPr lang="en-US" altLang="zh-TW">
                <a:ea typeface="華康標楷體(P)" charset="0"/>
              </a:rPr>
              <a:t>In crontab</a:t>
            </a:r>
          </a:p>
          <a:p>
            <a:pPr lvl="1" eaLnBrk="1" hangingPunct="1"/>
            <a:endParaRPr lang="en-US" altLang="zh-TW">
              <a:ea typeface="華康標楷體(P)" charset="0"/>
            </a:endParaRPr>
          </a:p>
          <a:p>
            <a:pPr lvl="1" eaLnBrk="1" hangingPunct="1"/>
            <a:r>
              <a:rPr lang="en-US" altLang="zh-TW">
                <a:ea typeface="華康標楷體(P)" charset="0"/>
              </a:rPr>
              <a:t>newsyslog.conf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048000" y="1905000"/>
            <a:ext cx="5561013" cy="7016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2000" b="1" dirty="0" err="1">
                <a:latin typeface="Times" charset="0"/>
                <a:ea typeface="新細明體" panose="02020500000000000000" pitchFamily="18" charset="-120"/>
              </a:rPr>
              <a:t>chbsd</a:t>
            </a:r>
            <a:r>
              <a:rPr lang="en-US" altLang="zh-TW" sz="2000" b="1" dirty="0">
                <a:latin typeface="Times" charset="0"/>
                <a:ea typeface="新細明體" panose="02020500000000000000" pitchFamily="18" charset="-120"/>
              </a:rPr>
              <a:t> [/etc] -</a:t>
            </a:r>
            <a:r>
              <a:rPr lang="en-US" altLang="zh-TW" sz="2000" b="1" dirty="0" err="1">
                <a:latin typeface="Times" charset="0"/>
                <a:ea typeface="新細明體" panose="02020500000000000000" pitchFamily="18" charset="-120"/>
              </a:rPr>
              <a:t>wutzh</a:t>
            </a:r>
            <a:r>
              <a:rPr lang="en-US" altLang="zh-TW" sz="2000" b="1" dirty="0">
                <a:latin typeface="Times" charset="0"/>
                <a:ea typeface="新細明體" panose="02020500000000000000" pitchFamily="18" charset="-120"/>
              </a:rPr>
              <a:t>- </a:t>
            </a:r>
            <a:r>
              <a:rPr lang="en-US" altLang="zh-TW" sz="2000" b="1" dirty="0" err="1">
                <a:latin typeface="Times" charset="0"/>
                <a:ea typeface="新細明體" panose="02020500000000000000" pitchFamily="18" charset="-120"/>
              </a:rPr>
              <a:t>grep</a:t>
            </a:r>
            <a:r>
              <a:rPr lang="en-US" altLang="zh-TW" sz="2000" b="1" dirty="0">
                <a:latin typeface="Times" charset="0"/>
                <a:ea typeface="新細明體" panose="02020500000000000000" pitchFamily="18" charset="-120"/>
              </a:rPr>
              <a:t> </a:t>
            </a:r>
            <a:r>
              <a:rPr lang="en-US" altLang="zh-TW" sz="2000" b="1" dirty="0" err="1">
                <a:latin typeface="Times" charset="0"/>
                <a:ea typeface="新細明體" panose="02020500000000000000" pitchFamily="18" charset="-120"/>
              </a:rPr>
              <a:t>newsyslog</a:t>
            </a:r>
            <a:r>
              <a:rPr lang="en-US" altLang="zh-TW" sz="2000" b="1" dirty="0">
                <a:latin typeface="Times" charset="0"/>
                <a:ea typeface="新細明體" panose="02020500000000000000" pitchFamily="18" charset="-120"/>
              </a:rPr>
              <a:t> /etc/</a:t>
            </a:r>
            <a:r>
              <a:rPr lang="en-US" altLang="zh-TW" sz="2000" b="1" dirty="0" err="1">
                <a:latin typeface="Times" charset="0"/>
                <a:ea typeface="新細明體" panose="02020500000000000000" pitchFamily="18" charset="-120"/>
              </a:rPr>
              <a:t>crontab</a:t>
            </a:r>
            <a:endParaRPr lang="en-US" altLang="zh-TW" sz="2000" b="1" dirty="0">
              <a:latin typeface="Times" charset="0"/>
              <a:ea typeface="新細明體" panose="02020500000000000000" pitchFamily="18" charset="-120"/>
            </a:endParaRPr>
          </a:p>
          <a:p>
            <a:pPr>
              <a:defRPr/>
            </a:pPr>
            <a:r>
              <a:rPr lang="en-US" altLang="zh-TW" sz="2000" b="1" dirty="0">
                <a:latin typeface="Times" charset="0"/>
                <a:ea typeface="新細明體" panose="02020500000000000000" pitchFamily="18" charset="-120"/>
              </a:rPr>
              <a:t>0       *       *       *       *       root    </a:t>
            </a:r>
            <a:r>
              <a:rPr lang="en-US" altLang="zh-TW" sz="2000" b="1" dirty="0" err="1">
                <a:latin typeface="Times" charset="0"/>
                <a:ea typeface="新細明體" panose="02020500000000000000" pitchFamily="18" charset="-120"/>
              </a:rPr>
              <a:t>newsyslog</a:t>
            </a:r>
            <a:endParaRPr lang="en-US" altLang="zh-TW" sz="2000" b="1" dirty="0">
              <a:latin typeface="Times" charset="0"/>
              <a:ea typeface="新細明體" panose="02020500000000000000" pitchFamily="18" charset="-12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990600" y="3048000"/>
            <a:ext cx="7848600" cy="3108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400" b="1" dirty="0" err="1">
                <a:latin typeface="細明體" pitchFamily="49" charset="-120"/>
                <a:ea typeface="細明體" pitchFamily="49" charset="-120"/>
              </a:rPr>
              <a:t>chbsd</a:t>
            </a: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 [/etc] -</a:t>
            </a:r>
            <a:r>
              <a:rPr lang="en-US" altLang="zh-TW" sz="1400" b="1" dirty="0" err="1">
                <a:latin typeface="細明體" pitchFamily="49" charset="-120"/>
                <a:ea typeface="細明體" pitchFamily="49" charset="-120"/>
              </a:rPr>
              <a:t>wutzh</a:t>
            </a: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- cat /etc/</a:t>
            </a:r>
            <a:r>
              <a:rPr lang="en-US" altLang="zh-TW" sz="1400" b="1" dirty="0" err="1">
                <a:latin typeface="細明體" pitchFamily="49" charset="-120"/>
                <a:ea typeface="細明體" pitchFamily="49" charset="-120"/>
              </a:rPr>
              <a:t>newsyslog.conf</a:t>
            </a:r>
            <a:endParaRPr lang="en-US" altLang="zh-TW" sz="1400" b="1" dirty="0">
              <a:latin typeface="細明體" pitchFamily="49" charset="-120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# </a:t>
            </a:r>
            <a:r>
              <a:rPr lang="en-US" altLang="zh-TW" sz="1400" b="1" dirty="0" err="1">
                <a:latin typeface="細明體" pitchFamily="49" charset="-120"/>
                <a:ea typeface="細明體" pitchFamily="49" charset="-120"/>
              </a:rPr>
              <a:t>logfilename</a:t>
            </a: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        [</a:t>
            </a:r>
            <a:r>
              <a:rPr lang="en-US" altLang="zh-TW" sz="1400" b="1" dirty="0" err="1">
                <a:latin typeface="細明體" pitchFamily="49" charset="-120"/>
                <a:ea typeface="細明體" pitchFamily="49" charset="-120"/>
              </a:rPr>
              <a:t>owner:group</a:t>
            </a: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]  mode count size when  flags [/</a:t>
            </a:r>
            <a:r>
              <a:rPr lang="en-US" altLang="zh-TW" sz="1400" b="1" dirty="0" err="1">
                <a:latin typeface="細明體" pitchFamily="49" charset="-120"/>
                <a:ea typeface="細明體" pitchFamily="49" charset="-120"/>
              </a:rPr>
              <a:t>pid_file</a:t>
            </a: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] [</a:t>
            </a:r>
            <a:r>
              <a:rPr lang="en-US" altLang="zh-TW" sz="1400" b="1" dirty="0" err="1">
                <a:latin typeface="細明體" pitchFamily="49" charset="-120"/>
                <a:ea typeface="細明體" pitchFamily="49" charset="-120"/>
              </a:rPr>
              <a:t>sig_num</a:t>
            </a: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]</a:t>
            </a:r>
          </a:p>
          <a:p>
            <a:pPr>
              <a:defRPr/>
            </a:pP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/</a:t>
            </a:r>
            <a:r>
              <a:rPr lang="en-US" altLang="zh-TW" sz="1400" b="1" dirty="0" err="1">
                <a:latin typeface="細明體" pitchFamily="49" charset="-120"/>
                <a:ea typeface="細明體" pitchFamily="49" charset="-120"/>
              </a:rPr>
              <a:t>var</a:t>
            </a: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/log/all.log                    600  7     *    @T00  J</a:t>
            </a:r>
          </a:p>
          <a:p>
            <a:pPr>
              <a:defRPr/>
            </a:pP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/</a:t>
            </a:r>
            <a:r>
              <a:rPr lang="en-US" altLang="zh-TW" sz="1400" b="1" dirty="0" err="1">
                <a:latin typeface="細明體" pitchFamily="49" charset="-120"/>
                <a:ea typeface="細明體" pitchFamily="49" charset="-120"/>
              </a:rPr>
              <a:t>var</a:t>
            </a: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/log/amd.log                    644  7     100  *     J</a:t>
            </a:r>
          </a:p>
          <a:p>
            <a:pPr>
              <a:defRPr/>
            </a:pP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/</a:t>
            </a:r>
            <a:r>
              <a:rPr lang="en-US" altLang="zh-TW" sz="1400" b="1" dirty="0" err="1">
                <a:latin typeface="細明體" pitchFamily="49" charset="-120"/>
                <a:ea typeface="細明體" pitchFamily="49" charset="-120"/>
              </a:rPr>
              <a:t>var</a:t>
            </a: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/log/</a:t>
            </a:r>
            <a:r>
              <a:rPr lang="en-US" altLang="zh-TW" sz="1400" b="1" dirty="0" err="1">
                <a:latin typeface="細明體" pitchFamily="49" charset="-120"/>
                <a:ea typeface="細明體" pitchFamily="49" charset="-120"/>
              </a:rPr>
              <a:t>auth.log</a:t>
            </a: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     </a:t>
            </a:r>
            <a:r>
              <a:rPr lang="en-US" altLang="zh-TW" sz="1400" b="1" dirty="0" err="1">
                <a:latin typeface="細明體" pitchFamily="49" charset="-120"/>
                <a:ea typeface="細明體" pitchFamily="49" charset="-120"/>
              </a:rPr>
              <a:t>root:auditor</a:t>
            </a: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  </a:t>
            </a:r>
            <a:r>
              <a:rPr lang="en-US" altLang="zh-TW" sz="1400" b="1" dirty="0" smtClean="0">
                <a:latin typeface="細明體" pitchFamily="49" charset="-120"/>
                <a:ea typeface="細明體" pitchFamily="49" charset="-120"/>
              </a:rPr>
              <a:t>640  </a:t>
            </a: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7   </a:t>
            </a:r>
            <a:r>
              <a:rPr lang="en-US" altLang="zh-TW" sz="1400" b="1" dirty="0" smtClean="0">
                <a:latin typeface="細明體" pitchFamily="49" charset="-120"/>
                <a:ea typeface="細明體" pitchFamily="49" charset="-120"/>
              </a:rPr>
              <a:t>10240  </a:t>
            </a: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*     JC</a:t>
            </a:r>
          </a:p>
          <a:p>
            <a:pPr>
              <a:defRPr/>
            </a:pP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/</a:t>
            </a:r>
            <a:r>
              <a:rPr lang="en-US" altLang="zh-TW" sz="1400" b="1" dirty="0" err="1">
                <a:latin typeface="細明體" pitchFamily="49" charset="-120"/>
                <a:ea typeface="細明體" pitchFamily="49" charset="-120"/>
              </a:rPr>
              <a:t>var</a:t>
            </a: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/log/console.log                600  5     100  *     J</a:t>
            </a:r>
          </a:p>
          <a:p>
            <a:pPr>
              <a:defRPr/>
            </a:pP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/</a:t>
            </a:r>
            <a:r>
              <a:rPr lang="en-US" altLang="zh-TW" sz="1400" b="1" dirty="0" err="1">
                <a:latin typeface="細明體" pitchFamily="49" charset="-120"/>
                <a:ea typeface="細明體" pitchFamily="49" charset="-120"/>
              </a:rPr>
              <a:t>var</a:t>
            </a: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/log/</a:t>
            </a:r>
            <a:r>
              <a:rPr lang="en-US" altLang="zh-TW" sz="1400" b="1" dirty="0" err="1">
                <a:latin typeface="細明體" pitchFamily="49" charset="-120"/>
                <a:ea typeface="細明體" pitchFamily="49" charset="-120"/>
              </a:rPr>
              <a:t>cron</a:t>
            </a: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                       600  3     100  *     JC</a:t>
            </a:r>
          </a:p>
          <a:p>
            <a:pPr>
              <a:defRPr/>
            </a:pP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/</a:t>
            </a:r>
            <a:r>
              <a:rPr lang="en-US" altLang="zh-TW" sz="1400" b="1" dirty="0" err="1">
                <a:latin typeface="細明體" pitchFamily="49" charset="-120"/>
                <a:ea typeface="細明體" pitchFamily="49" charset="-120"/>
              </a:rPr>
              <a:t>var</a:t>
            </a: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/log/daily.log                  640  7     *    @T00  JN</a:t>
            </a:r>
          </a:p>
          <a:p>
            <a:pPr>
              <a:defRPr/>
            </a:pP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/</a:t>
            </a:r>
            <a:r>
              <a:rPr lang="en-US" altLang="zh-TW" sz="1400" b="1" dirty="0" err="1">
                <a:latin typeface="細明體" pitchFamily="49" charset="-120"/>
                <a:ea typeface="細明體" pitchFamily="49" charset="-120"/>
              </a:rPr>
              <a:t>var</a:t>
            </a: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/log/debug.log                  600  7     100  *     JC</a:t>
            </a:r>
          </a:p>
          <a:p>
            <a:pPr>
              <a:defRPr/>
            </a:pP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/</a:t>
            </a:r>
            <a:r>
              <a:rPr lang="en-US" altLang="zh-TW" sz="1400" b="1" dirty="0" err="1">
                <a:latin typeface="細明體" pitchFamily="49" charset="-120"/>
                <a:ea typeface="細明體" pitchFamily="49" charset="-120"/>
              </a:rPr>
              <a:t>var</a:t>
            </a: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/log/</a:t>
            </a:r>
            <a:r>
              <a:rPr lang="en-US" altLang="zh-TW" sz="1400" b="1" dirty="0" err="1">
                <a:latin typeface="細明體" pitchFamily="49" charset="-120"/>
                <a:ea typeface="細明體" pitchFamily="49" charset="-120"/>
              </a:rPr>
              <a:t>maillog</a:t>
            </a: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                    640  7     *    @T00  JC</a:t>
            </a:r>
          </a:p>
          <a:p>
            <a:pPr>
              <a:defRPr/>
            </a:pP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/</a:t>
            </a:r>
            <a:r>
              <a:rPr lang="en-US" altLang="zh-TW" sz="1400" b="1" dirty="0" err="1">
                <a:latin typeface="細明體" pitchFamily="49" charset="-120"/>
                <a:ea typeface="細明體" pitchFamily="49" charset="-120"/>
              </a:rPr>
              <a:t>var</a:t>
            </a: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/log/messages                   644  5     100  *     JC</a:t>
            </a:r>
          </a:p>
          <a:p>
            <a:pPr>
              <a:defRPr/>
            </a:pP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/</a:t>
            </a:r>
            <a:r>
              <a:rPr lang="en-US" altLang="zh-TW" sz="1400" b="1" dirty="0" err="1">
                <a:latin typeface="細明體" pitchFamily="49" charset="-120"/>
                <a:ea typeface="細明體" pitchFamily="49" charset="-120"/>
              </a:rPr>
              <a:t>var</a:t>
            </a: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/log/monthly.log                640  12    *    $M1D0 JN</a:t>
            </a:r>
          </a:p>
          <a:p>
            <a:pPr>
              <a:defRPr/>
            </a:pP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/</a:t>
            </a:r>
            <a:r>
              <a:rPr lang="en-US" altLang="zh-TW" sz="1400" b="1" dirty="0" err="1">
                <a:latin typeface="細明體" pitchFamily="49" charset="-120"/>
                <a:ea typeface="細明體" pitchFamily="49" charset="-120"/>
              </a:rPr>
              <a:t>var</a:t>
            </a: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/log/security                   600  10    100  *     JC</a:t>
            </a:r>
          </a:p>
          <a:p>
            <a:pPr>
              <a:defRPr/>
            </a:pP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/</a:t>
            </a:r>
            <a:r>
              <a:rPr lang="en-US" altLang="zh-TW" sz="1400" b="1" dirty="0" err="1">
                <a:latin typeface="細明體" pitchFamily="49" charset="-120"/>
                <a:ea typeface="細明體" pitchFamily="49" charset="-120"/>
              </a:rPr>
              <a:t>var</a:t>
            </a:r>
            <a:r>
              <a:rPr lang="en-US" altLang="zh-TW" sz="1400" b="1" dirty="0">
                <a:latin typeface="細明體" pitchFamily="49" charset="-120"/>
                <a:ea typeface="細明體" pitchFamily="49" charset="-120"/>
              </a:rPr>
              <a:t>/log/sendmail.st                640  10    *    168   B</a:t>
            </a:r>
          </a:p>
        </p:txBody>
      </p:sp>
      <p:sp>
        <p:nvSpPr>
          <p:cNvPr id="10246" name="文字方塊 5"/>
          <p:cNvSpPr txBox="1">
            <a:spLocks noChangeArrowheads="1"/>
          </p:cNvSpPr>
          <p:nvPr/>
        </p:nvSpPr>
        <p:spPr bwMode="auto">
          <a:xfrm>
            <a:off x="6858000" y="4267200"/>
            <a:ext cx="2044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5000"/>
              </a:spcBef>
              <a:buFont typeface="Wingdings" charset="2"/>
              <a:buChar char="q"/>
              <a:defRPr kumimoji="1" sz="2400">
                <a:solidFill>
                  <a:schemeClr val="tx1"/>
                </a:solidFill>
                <a:latin typeface="Times New Roman" charset="0"/>
                <a:ea typeface="華康儷中黑(P)" charset="0"/>
              </a:defRPr>
            </a:lvl1pPr>
            <a:lvl2pPr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charset="2"/>
              <a:buChar char="Ø"/>
              <a:defRPr kumimoji="1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9pPr>
          </a:lstStyle>
          <a:p>
            <a:pPr marL="0" lvl="1">
              <a:spcBef>
                <a:spcPct val="0"/>
              </a:spcBef>
              <a:buFontTx/>
              <a:buNone/>
            </a:pPr>
            <a:r>
              <a:rPr kumimoji="0" lang="en-US" altLang="zh-TW" sz="1800">
                <a:solidFill>
                  <a:srgbClr val="FF0000"/>
                </a:solidFill>
                <a:latin typeface="Arial" charset="0"/>
                <a:ea typeface="新細明體" charset="-120"/>
              </a:rPr>
              <a:t>newsyslog.conf</a:t>
            </a:r>
            <a:r>
              <a:rPr kumimoji="0" lang="en-US" altLang="zh-TW" sz="1800" dirty="0">
                <a:solidFill>
                  <a:srgbClr val="FF0000"/>
                </a:solidFill>
                <a:latin typeface="Arial" charset="0"/>
                <a:ea typeface="新細明體" charset="-120"/>
              </a:rPr>
              <a:t>(5)</a:t>
            </a:r>
          </a:p>
          <a:p>
            <a:pPr marL="0" lvl="1">
              <a:spcBef>
                <a:spcPct val="0"/>
              </a:spcBef>
              <a:buFontTx/>
              <a:buNone/>
            </a:pPr>
            <a:r>
              <a:rPr kumimoji="0" lang="en-US" altLang="zh-TW" sz="1800" dirty="0" err="1">
                <a:solidFill>
                  <a:srgbClr val="FF0000"/>
                </a:solidFill>
                <a:latin typeface="Arial" charset="0"/>
                <a:ea typeface="新細明體" charset="-120"/>
              </a:rPr>
              <a:t>newsyslog</a:t>
            </a:r>
            <a:r>
              <a:rPr kumimoji="0" lang="en-US" altLang="zh-TW" sz="1800" dirty="0">
                <a:solidFill>
                  <a:srgbClr val="FF0000"/>
                </a:solidFill>
                <a:latin typeface="Arial" charset="0"/>
                <a:ea typeface="新細明體" charset="-120"/>
              </a:rPr>
              <a:t>(8)</a:t>
            </a:r>
          </a:p>
        </p:txBody>
      </p:sp>
      <p:sp>
        <p:nvSpPr>
          <p:cNvPr id="7" name="文字方塊 5"/>
          <p:cNvSpPr txBox="1">
            <a:spLocks noChangeArrowheads="1"/>
          </p:cNvSpPr>
          <p:nvPr/>
        </p:nvSpPr>
        <p:spPr bwMode="auto">
          <a:xfrm>
            <a:off x="990600" y="6108700"/>
            <a:ext cx="17876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5000"/>
              </a:spcBef>
              <a:buFont typeface="Wingdings" charset="2"/>
              <a:buChar char="q"/>
              <a:defRPr kumimoji="1" sz="2400">
                <a:solidFill>
                  <a:schemeClr val="tx1"/>
                </a:solidFill>
                <a:latin typeface="Times New Roman" charset="0"/>
                <a:ea typeface="華康儷中黑(P)" charset="0"/>
              </a:defRPr>
            </a:lvl1pPr>
            <a:lvl2pPr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charset="2"/>
              <a:buChar char="Ø"/>
              <a:defRPr kumimoji="1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9pPr>
          </a:lstStyle>
          <a:p>
            <a:pPr marL="0" lvl="1">
              <a:spcBef>
                <a:spcPct val="0"/>
              </a:spcBef>
              <a:buFontTx/>
              <a:buNone/>
            </a:pPr>
            <a:r>
              <a:rPr kumimoji="0" lang="en-US" altLang="zh-TW" sz="1800" dirty="0" smtClean="0">
                <a:solidFill>
                  <a:srgbClr val="FF0000"/>
                </a:solidFill>
                <a:latin typeface="Arial" charset="0"/>
                <a:ea typeface="新細明體" charset="-120"/>
              </a:rPr>
              <a:t>Log </a:t>
            </a:r>
            <a:r>
              <a:rPr kumimoji="0" lang="en-US" altLang="zh-TW" sz="1800" smtClean="0">
                <a:solidFill>
                  <a:srgbClr val="FF0000"/>
                </a:solidFill>
                <a:latin typeface="Arial" charset="0"/>
                <a:ea typeface="新細明體" charset="-120"/>
              </a:rPr>
              <a:t>file location</a:t>
            </a:r>
            <a:endParaRPr kumimoji="0" lang="en-US" altLang="zh-TW" sz="1800" dirty="0">
              <a:solidFill>
                <a:srgbClr val="FF0000"/>
              </a:solidFill>
              <a:latin typeface="Arial" charset="0"/>
              <a:ea typeface="新細明體" charset="-120"/>
            </a:endParaRPr>
          </a:p>
        </p:txBody>
      </p:sp>
      <p:sp>
        <p:nvSpPr>
          <p:cNvPr id="8" name="文字方塊 5"/>
          <p:cNvSpPr txBox="1">
            <a:spLocks noChangeArrowheads="1"/>
          </p:cNvSpPr>
          <p:nvPr/>
        </p:nvSpPr>
        <p:spPr bwMode="auto">
          <a:xfrm>
            <a:off x="3073400" y="6127234"/>
            <a:ext cx="8643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5000"/>
              </a:spcBef>
              <a:buFont typeface="Wingdings" charset="2"/>
              <a:buChar char="q"/>
              <a:defRPr kumimoji="1" sz="2400">
                <a:solidFill>
                  <a:schemeClr val="tx1"/>
                </a:solidFill>
                <a:latin typeface="Times New Roman" charset="0"/>
                <a:ea typeface="華康儷中黑(P)" charset="0"/>
              </a:defRPr>
            </a:lvl1pPr>
            <a:lvl2pPr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charset="2"/>
              <a:buChar char="Ø"/>
              <a:defRPr kumimoji="1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9pPr>
          </a:lstStyle>
          <a:p>
            <a:pPr marL="0" lvl="1">
              <a:spcBef>
                <a:spcPct val="0"/>
              </a:spcBef>
              <a:buFontTx/>
              <a:buNone/>
            </a:pPr>
            <a:r>
              <a:rPr kumimoji="0" lang="en-US" altLang="zh-TW" sz="1800" smtClean="0">
                <a:solidFill>
                  <a:srgbClr val="FF0000"/>
                </a:solidFill>
                <a:latin typeface="Arial" charset="0"/>
                <a:ea typeface="新細明體" charset="-120"/>
              </a:rPr>
              <a:t>Owner</a:t>
            </a:r>
            <a:endParaRPr kumimoji="0" lang="en-US" altLang="zh-TW" sz="1800" dirty="0">
              <a:solidFill>
                <a:srgbClr val="FF0000"/>
              </a:solidFill>
              <a:latin typeface="Arial" charset="0"/>
              <a:ea typeface="新細明體" charset="-120"/>
            </a:endParaRPr>
          </a:p>
        </p:txBody>
      </p:sp>
      <p:sp>
        <p:nvSpPr>
          <p:cNvPr id="9" name="文字方塊 5"/>
          <p:cNvSpPr txBox="1">
            <a:spLocks noChangeArrowheads="1"/>
          </p:cNvSpPr>
          <p:nvPr/>
        </p:nvSpPr>
        <p:spPr bwMode="auto">
          <a:xfrm>
            <a:off x="3652644" y="6465332"/>
            <a:ext cx="13003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5000"/>
              </a:spcBef>
              <a:buFont typeface="Wingdings" charset="2"/>
              <a:buChar char="q"/>
              <a:defRPr kumimoji="1" sz="2400">
                <a:solidFill>
                  <a:schemeClr val="tx1"/>
                </a:solidFill>
                <a:latin typeface="Times New Roman" charset="0"/>
                <a:ea typeface="華康儷中黑(P)" charset="0"/>
              </a:defRPr>
            </a:lvl1pPr>
            <a:lvl2pPr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charset="2"/>
              <a:buChar char="Ø"/>
              <a:defRPr kumimoji="1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9pPr>
          </a:lstStyle>
          <a:p>
            <a:pPr marL="0" lvl="1">
              <a:spcBef>
                <a:spcPct val="0"/>
              </a:spcBef>
              <a:buFontTx/>
              <a:buNone/>
            </a:pPr>
            <a:r>
              <a:rPr kumimoji="0" lang="en-US" altLang="zh-TW" sz="1800" smtClean="0">
                <a:solidFill>
                  <a:srgbClr val="FF0000"/>
                </a:solidFill>
                <a:latin typeface="Arial" charset="0"/>
                <a:ea typeface="新細明體" charset="-120"/>
              </a:rPr>
              <a:t>permission</a:t>
            </a:r>
            <a:endParaRPr kumimoji="0" lang="en-US" altLang="zh-TW" sz="1800" dirty="0">
              <a:solidFill>
                <a:srgbClr val="FF0000"/>
              </a:solidFill>
              <a:latin typeface="Arial" charset="0"/>
              <a:ea typeface="新細明體" charset="-120"/>
            </a:endParaRPr>
          </a:p>
        </p:txBody>
      </p:sp>
      <p:sp>
        <p:nvSpPr>
          <p:cNvPr id="10" name="文字方塊 5"/>
          <p:cNvSpPr txBox="1">
            <a:spLocks noChangeArrowheads="1"/>
          </p:cNvSpPr>
          <p:nvPr/>
        </p:nvSpPr>
        <p:spPr bwMode="auto">
          <a:xfrm>
            <a:off x="4478883" y="6156325"/>
            <a:ext cx="7489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5000"/>
              </a:spcBef>
              <a:buFont typeface="Wingdings" charset="2"/>
              <a:buChar char="q"/>
              <a:defRPr kumimoji="1" sz="2400">
                <a:solidFill>
                  <a:schemeClr val="tx1"/>
                </a:solidFill>
                <a:latin typeface="Times New Roman" charset="0"/>
                <a:ea typeface="華康儷中黑(P)" charset="0"/>
              </a:defRPr>
            </a:lvl1pPr>
            <a:lvl2pPr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charset="2"/>
              <a:buChar char="Ø"/>
              <a:defRPr kumimoji="1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9pPr>
          </a:lstStyle>
          <a:p>
            <a:pPr marL="0" lvl="1">
              <a:spcBef>
                <a:spcPct val="0"/>
              </a:spcBef>
              <a:buFontTx/>
              <a:buNone/>
            </a:pPr>
            <a:r>
              <a:rPr kumimoji="0" lang="en-US" altLang="zh-TW" sz="1800" smtClean="0">
                <a:solidFill>
                  <a:srgbClr val="FF0000"/>
                </a:solidFill>
                <a:latin typeface="Arial" charset="0"/>
                <a:ea typeface="新細明體" charset="-120"/>
              </a:rPr>
              <a:t>count</a:t>
            </a:r>
            <a:endParaRPr kumimoji="0" lang="en-US" altLang="zh-TW" sz="1800" dirty="0">
              <a:solidFill>
                <a:srgbClr val="FF0000"/>
              </a:solidFill>
              <a:latin typeface="Arial" charset="0"/>
              <a:ea typeface="新細明體" charset="-120"/>
            </a:endParaRPr>
          </a:p>
        </p:txBody>
      </p:sp>
      <p:sp>
        <p:nvSpPr>
          <p:cNvPr id="11" name="文字方塊 5"/>
          <p:cNvSpPr txBox="1">
            <a:spLocks noChangeArrowheads="1"/>
          </p:cNvSpPr>
          <p:nvPr/>
        </p:nvSpPr>
        <p:spPr bwMode="auto">
          <a:xfrm>
            <a:off x="5119965" y="6400800"/>
            <a:ext cx="5950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5000"/>
              </a:spcBef>
              <a:buFont typeface="Wingdings" charset="2"/>
              <a:buChar char="q"/>
              <a:defRPr kumimoji="1" sz="2400">
                <a:solidFill>
                  <a:schemeClr val="tx1"/>
                </a:solidFill>
                <a:latin typeface="Times New Roman" charset="0"/>
                <a:ea typeface="華康儷中黑(P)" charset="0"/>
              </a:defRPr>
            </a:lvl1pPr>
            <a:lvl2pPr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charset="2"/>
              <a:buChar char="Ø"/>
              <a:defRPr kumimoji="1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9pPr>
          </a:lstStyle>
          <a:p>
            <a:pPr marL="0" lvl="1">
              <a:spcBef>
                <a:spcPct val="0"/>
              </a:spcBef>
              <a:buFontTx/>
              <a:buNone/>
            </a:pPr>
            <a:r>
              <a:rPr kumimoji="0" lang="en-US" altLang="zh-TW" sz="1800" smtClean="0">
                <a:solidFill>
                  <a:srgbClr val="FF0000"/>
                </a:solidFill>
                <a:latin typeface="Arial" charset="0"/>
                <a:ea typeface="新細明體" charset="-120"/>
              </a:rPr>
              <a:t>size</a:t>
            </a:r>
            <a:endParaRPr kumimoji="0" lang="en-US" altLang="zh-TW" sz="1800" dirty="0">
              <a:solidFill>
                <a:srgbClr val="FF0000"/>
              </a:solidFill>
              <a:latin typeface="Arial" charset="0"/>
              <a:ea typeface="新細明體" charset="-120"/>
            </a:endParaRPr>
          </a:p>
        </p:txBody>
      </p:sp>
      <p:sp>
        <p:nvSpPr>
          <p:cNvPr id="12" name="文字方塊 5"/>
          <p:cNvSpPr txBox="1">
            <a:spLocks noChangeArrowheads="1"/>
          </p:cNvSpPr>
          <p:nvPr/>
        </p:nvSpPr>
        <p:spPr bwMode="auto">
          <a:xfrm>
            <a:off x="5494144" y="6156325"/>
            <a:ext cx="6890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5000"/>
              </a:spcBef>
              <a:buFont typeface="Wingdings" charset="2"/>
              <a:buChar char="q"/>
              <a:defRPr kumimoji="1" sz="2400">
                <a:solidFill>
                  <a:schemeClr val="tx1"/>
                </a:solidFill>
                <a:latin typeface="Times New Roman" charset="0"/>
                <a:ea typeface="華康儷中黑(P)" charset="0"/>
              </a:defRPr>
            </a:lvl1pPr>
            <a:lvl2pPr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charset="2"/>
              <a:buChar char="Ø"/>
              <a:defRPr kumimoji="1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9pPr>
          </a:lstStyle>
          <a:p>
            <a:pPr marL="0" lvl="1">
              <a:spcBef>
                <a:spcPct val="0"/>
              </a:spcBef>
              <a:buFontTx/>
              <a:buNone/>
            </a:pPr>
            <a:r>
              <a:rPr kumimoji="0" lang="en-US" altLang="zh-TW" sz="1800" dirty="0" smtClean="0">
                <a:solidFill>
                  <a:srgbClr val="FF0000"/>
                </a:solidFill>
                <a:latin typeface="Arial" charset="0"/>
                <a:ea typeface="新細明體" charset="-120"/>
              </a:rPr>
              <a:t>Time</a:t>
            </a:r>
            <a:endParaRPr kumimoji="0" lang="en-US" altLang="zh-TW" sz="1800" dirty="0">
              <a:solidFill>
                <a:srgbClr val="FF0000"/>
              </a:solidFill>
              <a:latin typeface="Arial" charset="0"/>
              <a:ea typeface="新細明體" charset="-120"/>
            </a:endParaRPr>
          </a:p>
        </p:txBody>
      </p:sp>
      <p:sp>
        <p:nvSpPr>
          <p:cNvPr id="13" name="文字方塊 5"/>
          <p:cNvSpPr txBox="1">
            <a:spLocks noChangeArrowheads="1"/>
          </p:cNvSpPr>
          <p:nvPr/>
        </p:nvSpPr>
        <p:spPr bwMode="auto">
          <a:xfrm>
            <a:off x="6072837" y="6400800"/>
            <a:ext cx="5565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5000"/>
              </a:spcBef>
              <a:buFont typeface="Wingdings" charset="2"/>
              <a:buChar char="q"/>
              <a:defRPr kumimoji="1" sz="2400">
                <a:solidFill>
                  <a:schemeClr val="tx1"/>
                </a:solidFill>
                <a:latin typeface="Times New Roman" charset="0"/>
                <a:ea typeface="華康儷中黑(P)" charset="0"/>
              </a:defRPr>
            </a:lvl1pPr>
            <a:lvl2pPr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charset="2"/>
              <a:buChar char="Ø"/>
              <a:defRPr kumimoji="1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9pPr>
          </a:lstStyle>
          <a:p>
            <a:pPr marL="0" lvl="1">
              <a:spcBef>
                <a:spcPct val="0"/>
              </a:spcBef>
              <a:buFontTx/>
              <a:buNone/>
            </a:pPr>
            <a:r>
              <a:rPr kumimoji="0" lang="en-US" altLang="zh-TW" sz="1800" smtClean="0">
                <a:solidFill>
                  <a:srgbClr val="FF0000"/>
                </a:solidFill>
                <a:latin typeface="Arial" charset="0"/>
                <a:ea typeface="新細明體" charset="-120"/>
              </a:rPr>
              <a:t>flag</a:t>
            </a:r>
            <a:endParaRPr kumimoji="0" lang="en-US" altLang="zh-TW" sz="1800" dirty="0">
              <a:solidFill>
                <a:srgbClr val="FF0000"/>
              </a:solidFill>
              <a:latin typeface="Arial" charset="0"/>
              <a:ea typeface="新細明體" charset="-120"/>
            </a:endParaRPr>
          </a:p>
        </p:txBody>
      </p:sp>
      <p:sp>
        <p:nvSpPr>
          <p:cNvPr id="14" name="文字方塊 5"/>
          <p:cNvSpPr txBox="1">
            <a:spLocks noChangeArrowheads="1"/>
          </p:cNvSpPr>
          <p:nvPr/>
        </p:nvSpPr>
        <p:spPr bwMode="auto">
          <a:xfrm>
            <a:off x="6762298" y="6183074"/>
            <a:ext cx="78739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5000"/>
              </a:spcBef>
              <a:buFont typeface="Wingdings" charset="2"/>
              <a:buChar char="q"/>
              <a:defRPr kumimoji="1" sz="2400">
                <a:solidFill>
                  <a:schemeClr val="tx1"/>
                </a:solidFill>
                <a:latin typeface="Times New Roman" charset="0"/>
                <a:ea typeface="華康儷中黑(P)" charset="0"/>
              </a:defRPr>
            </a:lvl1pPr>
            <a:lvl2pPr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charset="2"/>
              <a:buChar char="Ø"/>
              <a:defRPr kumimoji="1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華康標楷體(P)" charset="0"/>
              </a:defRPr>
            </a:lvl9pPr>
          </a:lstStyle>
          <a:p>
            <a:pPr marL="0" lvl="1">
              <a:spcBef>
                <a:spcPct val="0"/>
              </a:spcBef>
              <a:buFontTx/>
              <a:buNone/>
            </a:pPr>
            <a:r>
              <a:rPr kumimoji="0" lang="en-US" altLang="zh-TW" sz="1800" dirty="0" smtClean="0">
                <a:solidFill>
                  <a:srgbClr val="FF0000"/>
                </a:solidFill>
                <a:latin typeface="Arial" charset="0"/>
                <a:ea typeface="新細明體" charset="-120"/>
              </a:rPr>
              <a:t>signal</a:t>
            </a:r>
            <a:endParaRPr kumimoji="0" lang="en-US" altLang="zh-TW" sz="1800" dirty="0">
              <a:solidFill>
                <a:srgbClr val="FF0000"/>
              </a:solidFill>
              <a:latin typeface="Arial" charset="0"/>
              <a:ea typeface="新細明體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err="1" smtClean="0"/>
              <a:t>newsyslog.conf</a:t>
            </a:r>
            <a:r>
              <a:rPr kumimoji="1" lang="en-US" altLang="zh-TW" dirty="0" smtClean="0"/>
              <a:t> </a:t>
            </a:r>
            <a:r>
              <a:rPr kumimoji="1" lang="mr-IN" altLang="zh-TW" dirty="0" smtClean="0"/>
              <a:t>–</a:t>
            </a:r>
            <a:r>
              <a:rPr kumimoji="1" lang="en-US" altLang="zh-TW" dirty="0" smtClean="0"/>
              <a:t> when time (1)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4876800"/>
          </a:xfrm>
        </p:spPr>
        <p:txBody>
          <a:bodyPr/>
          <a:lstStyle/>
          <a:p>
            <a:r>
              <a:rPr lang="en-US" altLang="zh-TW" dirty="0" smtClean="0"/>
              <a:t>ISO 8601 restricted time format </a:t>
            </a:r>
          </a:p>
          <a:p>
            <a:pPr lvl="1"/>
            <a:r>
              <a:rPr lang="cs-CZ" altLang="zh-TW" dirty="0" smtClean="0"/>
              <a:t>2016-12-15 19:46:15 = @</a:t>
            </a:r>
            <a:r>
              <a:rPr lang="is-IS" altLang="zh-TW" dirty="0" smtClean="0"/>
              <a:t>20161215T194615</a:t>
            </a:r>
          </a:p>
          <a:p>
            <a:pPr lvl="1"/>
            <a:r>
              <a:rPr lang="is-IS" altLang="zh-TW" dirty="0" smtClean="0"/>
              <a:t>@</a:t>
            </a:r>
            <a:r>
              <a:rPr lang="is-IS" altLang="zh-TW" dirty="0" smtClean="0"/>
              <a:t>20161215T194615</a:t>
            </a:r>
            <a:endParaRPr lang="is-IS" altLang="zh-TW" dirty="0" smtClean="0"/>
          </a:p>
          <a:p>
            <a:pPr lvl="1"/>
            <a:r>
              <a:rPr lang="is-IS" altLang="zh-TW" dirty="0" smtClean="0"/>
              <a:t>@</a:t>
            </a:r>
            <a:r>
              <a:rPr lang="is-IS" altLang="zh-TW" dirty="0" smtClean="0"/>
              <a:t>161215T194615</a:t>
            </a:r>
          </a:p>
          <a:p>
            <a:pPr lvl="1"/>
            <a:r>
              <a:rPr lang="is-IS" altLang="zh-TW" dirty="0" smtClean="0"/>
              <a:t>@</a:t>
            </a:r>
            <a:r>
              <a:rPr lang="is-IS" altLang="zh-TW" dirty="0" smtClean="0"/>
              <a:t>1215T194615</a:t>
            </a:r>
          </a:p>
          <a:p>
            <a:pPr lvl="1"/>
            <a:r>
              <a:rPr lang="is-IS" altLang="zh-TW" dirty="0" smtClean="0"/>
              <a:t>@</a:t>
            </a:r>
            <a:r>
              <a:rPr lang="is-IS" altLang="zh-TW" dirty="0" smtClean="0"/>
              <a:t>15T194615</a:t>
            </a:r>
          </a:p>
          <a:p>
            <a:pPr lvl="1"/>
            <a:r>
              <a:rPr lang="is-IS" altLang="zh-TW" dirty="0" smtClean="0"/>
              <a:t>@</a:t>
            </a:r>
            <a:r>
              <a:rPr lang="is-IS" altLang="zh-TW" dirty="0" smtClean="0"/>
              <a:t>T194615</a:t>
            </a:r>
          </a:p>
          <a:p>
            <a:pPr lvl="1"/>
            <a:r>
              <a:rPr lang="is-IS" altLang="zh-TW" dirty="0" smtClean="0"/>
              <a:t>@T1946</a:t>
            </a:r>
          </a:p>
          <a:p>
            <a:pPr lvl="1"/>
            <a:r>
              <a:rPr lang="is-IS" altLang="zh-TW" dirty="0" smtClean="0"/>
              <a:t>@T19</a:t>
            </a:r>
          </a:p>
          <a:p>
            <a:pPr lvl="1"/>
            <a:r>
              <a:rPr lang="is-IS" altLang="zh-TW" dirty="0" smtClean="0"/>
              <a:t>@15T</a:t>
            </a:r>
          </a:p>
          <a:p>
            <a:pPr lvl="1"/>
            <a:r>
              <a:rPr lang="is-IS" altLang="zh-TW" dirty="0" smtClean="0"/>
              <a:t>@T</a:t>
            </a:r>
          </a:p>
          <a:p>
            <a:pPr lvl="1"/>
            <a:r>
              <a:rPr lang="cs-CZ" altLang="zh-TW" dirty="0" smtClean="0"/>
              <a:t>@T00 =</a:t>
            </a:r>
            <a:r>
              <a:rPr lang="en-US" altLang="zh-TW" dirty="0"/>
              <a:t> </a:t>
            </a:r>
            <a:r>
              <a:rPr lang="en-US" altLang="zh-TW" dirty="0" smtClean="0"/>
              <a:t>daily</a:t>
            </a:r>
            <a:r>
              <a:rPr lang="zh-TW" altLang="en-US" dirty="0" smtClean="0"/>
              <a:t> </a:t>
            </a:r>
            <a:r>
              <a:rPr lang="en-US" altLang="zh-TW" dirty="0" smtClean="0"/>
              <a:t>00:00</a:t>
            </a:r>
          </a:p>
          <a:p>
            <a:pPr lvl="1"/>
            <a:r>
              <a:rPr lang="de-DE" altLang="zh-TW" dirty="0" smtClean="0"/>
              <a:t>@01T05 = </a:t>
            </a:r>
            <a:r>
              <a:rPr lang="zh-TW" altLang="en-US" dirty="0" smtClean="0"/>
              <a:t>每月 </a:t>
            </a:r>
            <a:r>
              <a:rPr lang="en-US" altLang="zh-TW" dirty="0" smtClean="0"/>
              <a:t>01 </a:t>
            </a:r>
            <a:r>
              <a:rPr lang="zh-TW" altLang="en-US" dirty="0" smtClean="0"/>
              <a:t>日 </a:t>
            </a:r>
            <a:r>
              <a:rPr lang="en-US" altLang="zh-TW" dirty="0" smtClean="0"/>
              <a:t>05 </a:t>
            </a:r>
            <a:r>
              <a:rPr lang="zh-TW" altLang="en-US" dirty="0" smtClean="0"/>
              <a:t>點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76692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err="1" smtClean="0"/>
              <a:t>newsyslog.conf</a:t>
            </a:r>
            <a:r>
              <a:rPr kumimoji="1" lang="en-US" altLang="zh-TW" dirty="0" smtClean="0"/>
              <a:t> </a:t>
            </a:r>
            <a:r>
              <a:rPr kumimoji="1" lang="mr-IN" altLang="zh-TW" dirty="0" smtClean="0"/>
              <a:t>–</a:t>
            </a:r>
            <a:r>
              <a:rPr kumimoji="1" lang="en-US" altLang="zh-TW" smtClean="0"/>
              <a:t> time (1)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4876800"/>
          </a:xfrm>
        </p:spPr>
        <p:txBody>
          <a:bodyPr/>
          <a:lstStyle/>
          <a:p>
            <a:r>
              <a:rPr lang="de-DE" altLang="zh-TW" dirty="0" smtClean="0"/>
              <a:t>FreeBSD </a:t>
            </a:r>
            <a:r>
              <a:rPr lang="de-DE" altLang="zh-TW" dirty="0" err="1" smtClean="0"/>
              <a:t>proprietary</a:t>
            </a:r>
            <a:r>
              <a:rPr lang="de-DE" altLang="zh-TW" dirty="0" smtClean="0"/>
              <a:t> </a:t>
            </a:r>
            <a:r>
              <a:rPr lang="de-DE" altLang="zh-TW" dirty="0" err="1" smtClean="0"/>
              <a:t>format</a:t>
            </a:r>
            <a:endParaRPr lang="de-DE" altLang="zh-TW" dirty="0" smtClean="0"/>
          </a:p>
          <a:p>
            <a:pPr lvl="1"/>
            <a:r>
              <a:rPr lang="de-DE" altLang="zh-TW" dirty="0" smtClean="0"/>
              <a:t>M W D (</a:t>
            </a:r>
            <a:r>
              <a:rPr lang="de-DE" altLang="zh-TW" dirty="0" err="1" smtClean="0"/>
              <a:t>month</a:t>
            </a:r>
            <a:r>
              <a:rPr lang="de-DE" altLang="zh-TW" dirty="0" smtClean="0"/>
              <a:t>, </a:t>
            </a:r>
            <a:r>
              <a:rPr lang="de-DE" altLang="zh-TW" dirty="0" err="1" smtClean="0"/>
              <a:t>week</a:t>
            </a:r>
            <a:r>
              <a:rPr lang="de-DE" altLang="zh-TW" dirty="0" smtClean="0"/>
              <a:t>, </a:t>
            </a:r>
            <a:r>
              <a:rPr lang="de-DE" altLang="zh-TW" dirty="0" err="1" smtClean="0"/>
              <a:t>day</a:t>
            </a:r>
            <a:r>
              <a:rPr lang="de-DE" altLang="zh-TW" dirty="0" smtClean="0"/>
              <a:t>)</a:t>
            </a:r>
          </a:p>
          <a:p>
            <a:pPr lvl="1"/>
            <a:r>
              <a:rPr lang="de-DE" altLang="zh-TW" dirty="0" smtClean="0"/>
              <a:t>[</a:t>
            </a:r>
            <a:r>
              <a:rPr lang="de-DE" altLang="zh-TW" dirty="0" err="1" smtClean="0"/>
              <a:t>Dhh</a:t>
            </a:r>
            <a:r>
              <a:rPr lang="de-DE" altLang="zh-TW" dirty="0" smtClean="0"/>
              <a:t>], [</a:t>
            </a:r>
            <a:r>
              <a:rPr lang="de-DE" altLang="zh-TW" dirty="0" err="1" smtClean="0"/>
              <a:t>Ww</a:t>
            </a:r>
            <a:r>
              <a:rPr lang="de-DE" altLang="zh-TW" dirty="0" smtClean="0"/>
              <a:t>[</a:t>
            </a:r>
            <a:r>
              <a:rPr lang="de-DE" altLang="zh-TW" dirty="0" err="1" smtClean="0"/>
              <a:t>Dhh</a:t>
            </a:r>
            <a:r>
              <a:rPr lang="de-DE" altLang="zh-TW" dirty="0" smtClean="0"/>
              <a:t>]], </a:t>
            </a:r>
            <a:r>
              <a:rPr lang="de-DE" altLang="zh-TW" dirty="0" err="1" smtClean="0"/>
              <a:t>and</a:t>
            </a:r>
            <a:r>
              <a:rPr lang="de-DE" altLang="zh-TW" dirty="0" smtClean="0"/>
              <a:t> [</a:t>
            </a:r>
            <a:r>
              <a:rPr lang="de-DE" altLang="zh-TW" dirty="0" err="1" smtClean="0"/>
              <a:t>Mdd</a:t>
            </a:r>
            <a:r>
              <a:rPr lang="de-DE" altLang="zh-TW" dirty="0" smtClean="0"/>
              <a:t>[</a:t>
            </a:r>
            <a:r>
              <a:rPr lang="de-DE" altLang="zh-TW" dirty="0" err="1" smtClean="0"/>
              <a:t>Dhh</a:t>
            </a:r>
            <a:r>
              <a:rPr lang="de-DE" altLang="zh-TW" dirty="0" smtClean="0"/>
              <a:t>]]</a:t>
            </a:r>
          </a:p>
          <a:p>
            <a:pPr lvl="1"/>
            <a:r>
              <a:rPr lang="en-US" altLang="zh-TW" dirty="0" err="1" smtClean="0"/>
              <a:t>hh</a:t>
            </a:r>
            <a:r>
              <a:rPr lang="en-US" altLang="zh-TW" dirty="0"/>
              <a:t>	</a:t>
            </a:r>
            <a:r>
              <a:rPr lang="en-US" altLang="zh-TW" dirty="0" smtClean="0"/>
              <a:t>hours, range 0..23</a:t>
            </a:r>
          </a:p>
          <a:p>
            <a:pPr lvl="1"/>
            <a:r>
              <a:rPr lang="en-US" altLang="zh-TW" dirty="0" smtClean="0"/>
              <a:t>w	day of week, range 0..6, 0 = Sunday</a:t>
            </a:r>
          </a:p>
          <a:p>
            <a:pPr lvl="1"/>
            <a:r>
              <a:rPr lang="en-US" altLang="zh-TW" dirty="0" err="1" smtClean="0"/>
              <a:t>dd</a:t>
            </a:r>
            <a:r>
              <a:rPr lang="en-US" altLang="zh-TW" dirty="0" smtClean="0"/>
              <a:t>	day of month, range 1..31, or one of the letters                           		‘L’ or ‘l’ to specify the last day of the month.</a:t>
            </a:r>
            <a:endParaRPr lang="de-DE" altLang="zh-TW" dirty="0" smtClean="0"/>
          </a:p>
          <a:p>
            <a:pPr lvl="1"/>
            <a:r>
              <a:rPr lang="en-US" altLang="zh-TW" dirty="0" smtClean="0"/>
              <a:t>$D0	every night at midnight (same as @T00)</a:t>
            </a:r>
          </a:p>
          <a:p>
            <a:pPr lvl="1"/>
            <a:r>
              <a:rPr lang="en-US" altLang="zh-TW" dirty="0" smtClean="0"/>
              <a:t>$D23	every day at 23:00 (same as @T23)</a:t>
            </a:r>
          </a:p>
          <a:p>
            <a:pPr lvl="1"/>
            <a:r>
              <a:rPr lang="en-US" altLang="zh-TW" dirty="0" smtClean="0"/>
              <a:t>$W0D23	every week on Sunday at 23:00</a:t>
            </a:r>
          </a:p>
          <a:p>
            <a:pPr lvl="1"/>
            <a:r>
              <a:rPr lang="en-US" altLang="zh-TW" dirty="0" smtClean="0"/>
              <a:t>$W5D16	every week on Friday at 16:00</a:t>
            </a:r>
          </a:p>
          <a:p>
            <a:pPr lvl="1"/>
            <a:r>
              <a:rPr lang="en-US" altLang="zh-TW" dirty="0" smtClean="0"/>
              <a:t>$M5D6	every 5th day of month at 6:00 (same as </a:t>
            </a:r>
            <a:r>
              <a:rPr lang="is-IS" altLang="zh-TW" dirty="0" smtClean="0"/>
              <a:t>@05T06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$MLH22</a:t>
            </a:r>
            <a:r>
              <a:rPr lang="en-US" altLang="zh-TW" dirty="0"/>
              <a:t>	</a:t>
            </a:r>
            <a:r>
              <a:rPr lang="en-US" altLang="zh-TW" dirty="0" smtClean="0"/>
              <a:t>every last day of month at 22:00</a:t>
            </a:r>
          </a:p>
        </p:txBody>
      </p:sp>
    </p:spTree>
    <p:extLst>
      <p:ext uri="{BB962C8B-B14F-4D97-AF65-F5344CB8AC3E}">
        <p14:creationId xmlns:p14="http://schemas.microsoft.com/office/powerpoint/2010/main" val="176766948"/>
      </p:ext>
    </p:extLst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1112</TotalTime>
  <Words>1230</Words>
  <Application>Microsoft Macintosh PowerPoint</Application>
  <PresentationFormat>如螢幕大小 (4:3)</PresentationFormat>
  <Paragraphs>272</Paragraphs>
  <Slides>28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40" baseType="lpstr">
      <vt:lpstr>Arial</vt:lpstr>
      <vt:lpstr>新細明體</vt:lpstr>
      <vt:lpstr>Times New Roman</vt:lpstr>
      <vt:lpstr>華康儷粗黑(P)</vt:lpstr>
      <vt:lpstr>華康儷中黑(P)</vt:lpstr>
      <vt:lpstr>Wingdings</vt:lpstr>
      <vt:lpstr>華康標楷體(P)</vt:lpstr>
      <vt:lpstr>Futura Md BT</vt:lpstr>
      <vt:lpstr>Times</vt:lpstr>
      <vt:lpstr>細明體</vt:lpstr>
      <vt:lpstr>Verdana</vt:lpstr>
      <vt:lpstr>Computer Center</vt:lpstr>
      <vt:lpstr>Syslog and Log Rotate</vt:lpstr>
      <vt:lpstr>Log files</vt:lpstr>
      <vt:lpstr>Logging Policies</vt:lpstr>
      <vt:lpstr>Finding Log Files</vt:lpstr>
      <vt:lpstr>Under /var/log in FreeBSD (1)</vt:lpstr>
      <vt:lpstr>Under /var/log in FreeBSD (2)</vt:lpstr>
      <vt:lpstr>Under /var/log in FreeBSD (3)</vt:lpstr>
      <vt:lpstr>newsyslog.conf – when time (1)</vt:lpstr>
      <vt:lpstr>newsyslog.conf – time (1)</vt:lpstr>
      <vt:lpstr>newsyslog.conf flag</vt:lpstr>
      <vt:lpstr>Vendor Specifics</vt:lpstr>
      <vt:lpstr>Files Not to Manage</vt:lpstr>
      <vt:lpstr>Syslog</vt:lpstr>
      <vt:lpstr>Syslog –  The system event logger (1)</vt:lpstr>
      <vt:lpstr>Syslog –  The system event logger (2)</vt:lpstr>
      <vt:lpstr>Configuring syslogd (1)</vt:lpstr>
      <vt:lpstr>Configuring syslogd (2)</vt:lpstr>
      <vt:lpstr>Configuring syslogd (3)</vt:lpstr>
      <vt:lpstr>Configuring syslogd (4)</vt:lpstr>
      <vt:lpstr>Configuring syslogd (5)</vt:lpstr>
      <vt:lpstr>Configuring syslogd (6)</vt:lpstr>
      <vt:lpstr>Software that use syslog</vt:lpstr>
      <vt:lpstr>FreeBSD Enhancement (1)</vt:lpstr>
      <vt:lpstr>FreeBSD Enhancement (2)</vt:lpstr>
      <vt:lpstr>Debugging syslog</vt:lpstr>
      <vt:lpstr>Using syslog in programs</vt:lpstr>
      <vt:lpstr>newsyslog.conf Example</vt:lpstr>
      <vt:lpstr>syslog.conf example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</dc:creator>
  <cp:lastModifiedBy>Microsoft Office 使用者</cp:lastModifiedBy>
  <cp:revision>325</cp:revision>
  <cp:lastPrinted>1601-01-01T00:00:00Z</cp:lastPrinted>
  <dcterms:created xsi:type="dcterms:W3CDTF">1601-01-01T00:00:00Z</dcterms:created>
  <dcterms:modified xsi:type="dcterms:W3CDTF">2016-12-15T12:05:41Z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