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5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380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91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80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97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6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26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30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97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61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11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520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9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228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91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221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150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742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155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49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359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755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101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98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09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293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271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716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02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36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715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070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67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943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70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138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692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663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350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3093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0027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66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2795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2757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626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21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0783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86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1441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4154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67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099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951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6435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9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01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14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85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5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51435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245745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 sz="10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457200"/>
            <a:ext cx="1219200" cy="325755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1885950"/>
            <a:ext cx="1219200" cy="325755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1653779"/>
            <a:ext cx="6553200" cy="72509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2550319"/>
            <a:ext cx="6400800" cy="1571625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2238548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79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195262"/>
            <a:ext cx="1943100" cy="4376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195262"/>
            <a:ext cx="5676900" cy="4376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9515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95263"/>
            <a:ext cx="7772400" cy="8572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085850"/>
            <a:ext cx="7772400" cy="34861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2646117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070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7604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101124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085850"/>
            <a:ext cx="3810000" cy="3486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085850"/>
            <a:ext cx="3810000" cy="3486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1637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3325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6826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60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572414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173851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5263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85850"/>
            <a:ext cx="7772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51435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3065" y="67866"/>
            <a:ext cx="276999" cy="35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18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4800600"/>
            <a:ext cx="3048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86300"/>
            <a:ext cx="53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" tIns="0" rIns="0" bIns="351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E6CCC08C-ADF5-4EE7-AFCC-6A817E2752BB}" type="slidenum">
              <a:rPr lang="en-US" altLang="zh-TW" sz="105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05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887016"/>
            <a:ext cx="7772400" cy="27384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</p:spTree>
    <p:extLst>
      <p:ext uri="{BB962C8B-B14F-4D97-AF65-F5344CB8AC3E}">
        <p14:creationId xmlns:p14="http://schemas.microsoft.com/office/powerpoint/2010/main" val="42362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257175" indent="-257175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5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2pPr>
      <a:lvl3pPr marL="857250" indent="-1714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200150" indent="-171450" algn="l" rtl="0" eaLnBrk="1" fontAlgn="base" hangingPunct="1">
        <a:spcBef>
          <a:spcPct val="25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華康標楷體(P)" pitchFamily="66" charset="-120"/>
        </a:defRPr>
      </a:lvl4pPr>
      <a:lvl5pPr marL="15430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5pPr>
      <a:lvl6pPr marL="18859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6pPr>
      <a:lvl7pPr marL="22288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7pPr>
      <a:lvl8pPr marL="25717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8pPr>
      <a:lvl9pPr marL="29146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freebda.org/bugzilla/show_bug.cgi?id=19506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uddletech.com/blog/pivot/entry.php?id=1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x.sk/uploads/conferences/EuroBSDcon2012/zfs-tuning-handout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three.org/2012/12/14/zfs-administration-part-ix-copy-on-write/" TargetMode="External"/><Relationship Id="rId5" Type="http://schemas.openxmlformats.org/officeDocument/2006/relationships/hyperlink" Target="http://www.cuddletech.com/blog/pivot/entry.php?id=1075" TargetMode="External"/><Relationship Id="rId4" Type="http://schemas.openxmlformats.org/officeDocument/2006/relationships/hyperlink" Target="https://www.youtube.com/watch?v=PIpI7Ub6yj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 sz="quarter"/>
          </p:nvPr>
        </p:nvSpPr>
        <p:spPr>
          <a:xfrm>
            <a:off x="2133600" y="1099450"/>
            <a:ext cx="6667500" cy="177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zh-TW" dirty="0"/>
              <a:t>ZFS</a:t>
            </a:r>
          </a:p>
          <a:p>
            <a:pPr algn="ctr">
              <a:spcBef>
                <a:spcPts val="0"/>
              </a:spcBef>
              <a:buNone/>
            </a:pPr>
            <a:r>
              <a:rPr lang="zh-TW" dirty="0"/>
              <a:t>The Last Word in Filesystem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sz="quarter" idx="1"/>
          </p:nvPr>
        </p:nvSpPr>
        <p:spPr>
          <a:xfrm>
            <a:off x="1581150" y="3039846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i="1" dirty="0"/>
              <a:t>frank</a:t>
            </a:r>
          </a:p>
        </p:txBody>
      </p:sp>
      <p:sp>
        <p:nvSpPr>
          <p:cNvPr id="2" name="AutoShape 2" descr="https://lh4.googleusercontent.com/rZF-IeIBw6r2xku9BHiaokXCD0mqPT-UgPOJPDXBzQTTN2ZuNUKaSrtkaSurCPNT7Ow4J4hEtrYMOWknhGFux8P7VMnopP1CHusLsd0Z12gVIUvDx73s_ZN6yxnvACEZKVRC-rg3xg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https://lh4.googleusercontent.com/rZF-IeIBw6r2xku9BHiaokXCD0mqPT-UgPOJPDXBzQTTN2ZuNUKaSrtkaSurCPNT7Ow4J4hEtrYMOWknhGFux8P7VMnopP1CHusLsd0Z12gVIUvDx73s_ZN6yxnvACEZKVRC-rg3xg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92220" y="4385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5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15" name="Shape 115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500" y="1392487"/>
            <a:ext cx="6250999" cy="27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11675" y="5682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5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Slower the raid 0 / raid 1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Higher cpu usage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123" name="Shape 123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985735" y="3041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10?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RAID 1+0</a:t>
            </a:r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130" name="Shape 130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00" y="2094950"/>
            <a:ext cx="51054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05190" y="3521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50?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745" y="1608306"/>
            <a:ext cx="7392919" cy="21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452675" y="4575900"/>
            <a:ext cx="7736399" cy="5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https://www.icc-usa.com/wp-content/themes/icc_solutions/images/raid-calculator/raid-50.png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1675" y="4741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60?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46" name="Shape 146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127" y="1863565"/>
            <a:ext cx="6582180" cy="18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954375" y="4575900"/>
            <a:ext cx="8229600" cy="5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https://www.icc-usa.com/wp-content/themes/icc_solutions/images/raid-calculator/raid-60.png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Here comes ZFS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Why ZFS?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1135299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zh-TW" sz="2000" dirty="0"/>
              <a:t>Easy adminstration</a:t>
            </a:r>
          </a:p>
          <a:p>
            <a:r>
              <a:rPr lang="zh-TW" sz="2000" dirty="0"/>
              <a:t>Highly scalable (128 bit)</a:t>
            </a:r>
          </a:p>
          <a:p>
            <a:r>
              <a:rPr lang="zh-TW" sz="2000" dirty="0"/>
              <a:t>Transactional Copy-on-Write</a:t>
            </a:r>
          </a:p>
          <a:p>
            <a:r>
              <a:rPr lang="zh-TW" sz="2000" dirty="0"/>
              <a:t>Fully checksummed</a:t>
            </a:r>
          </a:p>
          <a:p>
            <a:r>
              <a:rPr lang="zh-TW" sz="2000" dirty="0"/>
              <a:t>Revolutionary and modern</a:t>
            </a:r>
          </a:p>
          <a:p>
            <a:r>
              <a:rPr lang="zh-TW" sz="2000" dirty="0" smtClean="0"/>
              <a:t>S</a:t>
            </a:r>
            <a:r>
              <a:rPr lang="en-US" altLang="zh-TW" sz="2000" dirty="0" smtClean="0"/>
              <a:t>SD</a:t>
            </a:r>
            <a:r>
              <a:rPr lang="zh-TW" sz="2000" dirty="0" smtClean="0"/>
              <a:t> </a:t>
            </a:r>
            <a:r>
              <a:rPr lang="zh-TW" sz="2000" dirty="0"/>
              <a:t>and Memory friendly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Pools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100779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ZFS is not just filesystem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ZFS = filesystem + volumn manager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r>
              <a:rPr lang="zh-TW" sz="2000" dirty="0"/>
              <a:t>Work out of the box</a:t>
            </a:r>
          </a:p>
          <a:p>
            <a:r>
              <a:rPr lang="zh-TW" sz="2000" dirty="0"/>
              <a:t>Zuper zimple to create</a:t>
            </a:r>
          </a:p>
          <a:p>
            <a:r>
              <a:rPr lang="zh-TW" sz="2000" dirty="0"/>
              <a:t>Controlled with single command</a:t>
            </a:r>
          </a:p>
          <a:p>
            <a:pPr lvl="1"/>
            <a:r>
              <a:rPr lang="zh-TW" sz="1600" b="1" i="1" dirty="0"/>
              <a:t>zpool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14400" y="11430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ZFS Pools Components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97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Pool is create from </a:t>
            </a:r>
            <a:r>
              <a:rPr lang="zh-TW" sz="2000" i="1" dirty="0"/>
              <a:t>vdevs </a:t>
            </a:r>
            <a:r>
              <a:rPr lang="zh-TW" sz="2000" dirty="0"/>
              <a:t>(Virtual Devices)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What is vdevs?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disk</a:t>
            </a:r>
            <a:r>
              <a:rPr lang="zh-TW" sz="2000" dirty="0"/>
              <a:t>: A real disk </a:t>
            </a:r>
            <a:r>
              <a:rPr lang="zh-TW" sz="2000" dirty="0" smtClean="0"/>
              <a:t>(</a:t>
            </a:r>
            <a:r>
              <a:rPr lang="en-US" altLang="zh-TW" sz="2000" dirty="0" smtClean="0"/>
              <a:t>da</a:t>
            </a:r>
            <a:r>
              <a:rPr lang="zh-TW" sz="2000" dirty="0" smtClean="0"/>
              <a:t>a</a:t>
            </a:r>
            <a:r>
              <a:rPr lang="zh-TW" sz="2000" dirty="0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file</a:t>
            </a:r>
            <a:r>
              <a:rPr lang="zh-TW" sz="2000" dirty="0"/>
              <a:t>: A file (caveat! </a:t>
            </a:r>
            <a:r>
              <a:rPr lang="zh-TW" sz="2000" u="sng" dirty="0">
                <a:solidFill>
                  <a:schemeClr val="hlink"/>
                </a:solidFill>
                <a:hlinkClick r:id="rId3"/>
              </a:rPr>
              <a:t>https://bugs</a:t>
            </a:r>
            <a:r>
              <a:rPr lang="zh-TW" sz="2000" u="sng" dirty="0" smtClean="0">
                <a:solidFill>
                  <a:schemeClr val="hlink"/>
                </a:solidFill>
                <a:hlinkClick r:id="rId3"/>
              </a:rPr>
              <a:t>.freeb</a:t>
            </a:r>
            <a:r>
              <a:rPr lang="en-US" altLang="zh-TW" sz="2000" u="sng" dirty="0" smtClean="0">
                <a:solidFill>
                  <a:schemeClr val="hlink"/>
                </a:solidFill>
                <a:hlinkClick r:id="rId3"/>
              </a:rPr>
              <a:t>da</a:t>
            </a:r>
            <a:r>
              <a:rPr lang="zh-TW" sz="2000" u="sng" dirty="0" smtClean="0">
                <a:solidFill>
                  <a:schemeClr val="hlink"/>
                </a:solidFill>
                <a:hlinkClick r:id="rId3"/>
              </a:rPr>
              <a:t>.</a:t>
            </a:r>
            <a:r>
              <a:rPr lang="zh-TW" sz="2000" u="sng" dirty="0">
                <a:solidFill>
                  <a:schemeClr val="hlink"/>
                </a:solidFill>
                <a:hlinkClick r:id="rId3"/>
              </a:rPr>
              <a:t>org/bugzilla/show_bug.cgi?id=195061</a:t>
            </a:r>
            <a:r>
              <a:rPr lang="zh-TW" sz="2000" dirty="0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mirror</a:t>
            </a:r>
            <a:r>
              <a:rPr lang="zh-TW" sz="2000" dirty="0"/>
              <a:t>: Two or more disks mirrored together 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raidz1/2</a:t>
            </a:r>
            <a:r>
              <a:rPr lang="zh-TW" sz="2000" dirty="0"/>
              <a:t>: Three or more disks in RAID5/6* 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spare</a:t>
            </a:r>
            <a:r>
              <a:rPr lang="zh-TW" sz="2000" dirty="0"/>
              <a:t>: A spare drive 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log</a:t>
            </a:r>
            <a:r>
              <a:rPr lang="zh-TW" sz="2000" dirty="0"/>
              <a:t>: A write log device (ZIL SLOG; typically </a:t>
            </a:r>
            <a:r>
              <a:rPr lang="zh-TW" sz="2000" dirty="0" smtClean="0"/>
              <a:t>S</a:t>
            </a:r>
            <a:r>
              <a:rPr lang="en-US" altLang="zh-TW" sz="2000" dirty="0" smtClean="0"/>
              <a:t>SD</a:t>
            </a:r>
            <a:r>
              <a:rPr lang="zh-TW" sz="2000" dirty="0" smtClean="0"/>
              <a:t>) </a:t>
            </a:r>
            <a:endParaRPr lang="zh-TW" sz="2000" dirty="0"/>
          </a:p>
          <a:p>
            <a:pPr lvl="0" rtl="0">
              <a:spcBef>
                <a:spcPts val="0"/>
              </a:spcBef>
              <a:buNone/>
            </a:pPr>
            <a:r>
              <a:rPr lang="zh-TW" sz="2000" b="1" dirty="0"/>
              <a:t>cache</a:t>
            </a:r>
            <a:r>
              <a:rPr lang="zh-TW" sz="2000" dirty="0"/>
              <a:t>: A read cache device (L2ARC; typically </a:t>
            </a:r>
            <a:r>
              <a:rPr lang="zh-TW" sz="2000" dirty="0" smtClean="0"/>
              <a:t>S</a:t>
            </a:r>
            <a:r>
              <a:rPr lang="en-US" altLang="zh-TW" sz="2000" smtClean="0"/>
              <a:t>SD</a:t>
            </a:r>
            <a:r>
              <a:rPr lang="zh-TW" sz="2000" smtClean="0"/>
              <a:t>)</a:t>
            </a:r>
            <a:endParaRPr lang="zh-TW" sz="2000" dirty="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914400" y="13375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RAID in ZFS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99100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b="1" i="1" dirty="0"/>
              <a:t>Dynamic</a:t>
            </a:r>
            <a:r>
              <a:rPr lang="zh-TW" sz="2000" dirty="0"/>
              <a:t> Stripe: Intelligent RAID0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Mirror: RAID 1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Raidz1: Improved from RAID5 (parity)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Raidz2: Improved from RAID6 (double parity)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Raidz3: triple parity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000" dirty="0"/>
              <a:t>Combined as dynamic stripe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14400" y="5033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What is RAID?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513" y="1200150"/>
            <a:ext cx="407497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13282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Create a simple zpool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1102614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i="1" dirty="0"/>
              <a:t>zpool create mypool /dev</a:t>
            </a:r>
            <a:r>
              <a:rPr lang="zh-TW" sz="2000" i="1" dirty="0" smtClean="0"/>
              <a:t>/</a:t>
            </a:r>
            <a:r>
              <a:rPr lang="en-US" altLang="zh-TW" sz="2000" i="1" dirty="0" smtClean="0"/>
              <a:t>da</a:t>
            </a:r>
            <a:r>
              <a:rPr lang="zh-TW" sz="2000" i="1" dirty="0" smtClean="0"/>
              <a:t>a </a:t>
            </a:r>
            <a:r>
              <a:rPr lang="zh-TW" sz="2000" i="1" dirty="0"/>
              <a:t>/dev</a:t>
            </a:r>
            <a:r>
              <a:rPr lang="zh-TW" sz="2000" i="1" dirty="0" smtClean="0"/>
              <a:t>/</a:t>
            </a:r>
            <a:r>
              <a:rPr lang="en-US" altLang="zh-TW" sz="2000" i="1" dirty="0" smtClean="0"/>
              <a:t>da</a:t>
            </a:r>
            <a:r>
              <a:rPr lang="zh-TW" sz="2000" i="1" dirty="0" smtClean="0"/>
              <a:t>b</a:t>
            </a:r>
            <a:endParaRPr lang="zh-TW" sz="2000" i="1" dirty="0"/>
          </a:p>
          <a:p>
            <a:pPr rtl="0">
              <a:spcBef>
                <a:spcPts val="0"/>
              </a:spcBef>
              <a:buNone/>
            </a:pPr>
            <a:endParaRPr sz="2000" i="1" dirty="0"/>
          </a:p>
          <a:p>
            <a:pPr rtl="0">
              <a:spcBef>
                <a:spcPts val="0"/>
              </a:spcBef>
              <a:buNone/>
            </a:pPr>
            <a:r>
              <a:rPr lang="zh-TW" sz="2000" i="1" dirty="0"/>
              <a:t>Dynamic Stripe (RAID 0)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i="1" dirty="0"/>
              <a:t>	|- /dev</a:t>
            </a:r>
            <a:r>
              <a:rPr lang="zh-TW" sz="2000" i="1" dirty="0" smtClean="0"/>
              <a:t>/</a:t>
            </a:r>
            <a:r>
              <a:rPr lang="en-US" altLang="zh-TW" sz="2000" i="1" dirty="0" smtClean="0"/>
              <a:t>da</a:t>
            </a:r>
            <a:r>
              <a:rPr lang="zh-TW" sz="2000" i="1" dirty="0" smtClean="0"/>
              <a:t>a</a:t>
            </a:r>
            <a:endParaRPr lang="zh-TW" sz="2000" i="1" dirty="0"/>
          </a:p>
          <a:p>
            <a:pPr>
              <a:spcBef>
                <a:spcPts val="0"/>
              </a:spcBef>
              <a:buNone/>
            </a:pPr>
            <a:r>
              <a:rPr lang="zh-TW" sz="2000" i="1" dirty="0"/>
              <a:t>	|- /dev</a:t>
            </a:r>
            <a:r>
              <a:rPr lang="zh-TW" sz="2000" i="1" dirty="0" smtClean="0"/>
              <a:t>/</a:t>
            </a:r>
            <a:r>
              <a:rPr lang="en-US" altLang="zh-TW" sz="2000" i="1" dirty="0" smtClean="0"/>
              <a:t>da</a:t>
            </a:r>
            <a:r>
              <a:rPr lang="zh-TW" sz="2000" i="1" dirty="0" smtClean="0"/>
              <a:t>b</a:t>
            </a:r>
            <a:endParaRPr lang="zh-TW" sz="2000" i="1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zpool create mypool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mirror /dev</a:t>
            </a:r>
            <a:r>
              <a:rPr lang="zh-TW" sz="2000" dirty="0" smtClean="0"/>
              <a:t>/</a:t>
            </a:r>
            <a:r>
              <a:rPr lang="en-US" altLang="zh-TW" sz="2000" dirty="0" smtClean="0"/>
              <a:t>da</a:t>
            </a:r>
            <a:r>
              <a:rPr lang="zh-TW" sz="2000" dirty="0" smtClean="0"/>
              <a:t>a</a:t>
            </a:r>
            <a:r>
              <a:rPr lang="en-US" altLang="zh-TW" sz="2000" dirty="0" smtClean="0"/>
              <a:t> </a:t>
            </a:r>
            <a:r>
              <a:rPr lang="zh-TW" sz="2000" dirty="0" smtClean="0"/>
              <a:t>/</a:t>
            </a:r>
            <a:r>
              <a:rPr lang="zh-TW" sz="2000" dirty="0"/>
              <a:t>dev</a:t>
            </a:r>
            <a:r>
              <a:rPr lang="zh-TW" sz="2000" dirty="0" smtClean="0"/>
              <a:t>/</a:t>
            </a:r>
            <a:r>
              <a:rPr lang="en-US" altLang="zh-TW" sz="2000" dirty="0" smtClean="0"/>
              <a:t>da</a:t>
            </a:r>
            <a:r>
              <a:rPr lang="zh-TW" sz="2000" dirty="0" smtClean="0"/>
              <a:t>b </a:t>
            </a:r>
            <a:endParaRPr lang="en-US" altLang="zh-TW" sz="2000" dirty="0"/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 smtClean="0"/>
              <a:t>mirror </a:t>
            </a:r>
            <a:r>
              <a:rPr lang="zh-TW" sz="2000" dirty="0"/>
              <a:t>/dev</a:t>
            </a:r>
            <a:r>
              <a:rPr lang="zh-TW" sz="2000" dirty="0" smtClean="0"/>
              <a:t>/</a:t>
            </a:r>
            <a:r>
              <a:rPr lang="en-US" altLang="zh-TW" sz="2000" dirty="0" smtClean="0"/>
              <a:t>da</a:t>
            </a:r>
            <a:r>
              <a:rPr lang="zh-TW" sz="2000" dirty="0" smtClean="0"/>
              <a:t>c</a:t>
            </a:r>
            <a:r>
              <a:rPr lang="en-US" altLang="zh-TW" sz="2000" dirty="0" smtClean="0"/>
              <a:t> </a:t>
            </a:r>
            <a:r>
              <a:rPr lang="zh-TW" sz="2000" dirty="0" smtClean="0"/>
              <a:t>/</a:t>
            </a:r>
            <a:r>
              <a:rPr lang="zh-TW" sz="2000" dirty="0"/>
              <a:t>dev</a:t>
            </a:r>
            <a:r>
              <a:rPr lang="zh-TW" sz="2000" dirty="0" smtClean="0"/>
              <a:t>/</a:t>
            </a:r>
            <a:r>
              <a:rPr lang="en-US" altLang="zh-TW" sz="2000" dirty="0" smtClean="0"/>
              <a:t>da</a:t>
            </a:r>
            <a:r>
              <a:rPr lang="zh-TW" sz="2000" dirty="0" smtClean="0"/>
              <a:t>d</a:t>
            </a:r>
            <a:endParaRPr lang="zh-TW" sz="2000" dirty="0"/>
          </a:p>
          <a:p>
            <a:pPr marL="457200" indent="457200" rtl="0">
              <a:spcBef>
                <a:spcPts val="0"/>
              </a:spcBef>
              <a:buNone/>
            </a:pPr>
            <a:endParaRPr sz="2000" dirty="0"/>
          </a:p>
          <a:p>
            <a:pPr marL="0" indent="0">
              <a:spcBef>
                <a:spcPts val="0"/>
              </a:spcBef>
              <a:buNone/>
            </a:pPr>
            <a:r>
              <a:rPr lang="zh-TW" sz="2000" dirty="0"/>
              <a:t>What is this?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021404" y="6979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WT* is this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021404" y="1063228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zpool create mypool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400" dirty="0"/>
              <a:t>mirror 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</a:t>
            </a:r>
            <a:r>
              <a:rPr lang="en-US" altLang="zh-TW" sz="2400" dirty="0"/>
              <a:t>0</a:t>
            </a:r>
            <a:r>
              <a:rPr lang="zh-TW" sz="2400" dirty="0" smtClean="0"/>
              <a:t>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</a:t>
            </a:r>
            <a:r>
              <a:rPr lang="en-US" altLang="zh-TW" sz="2400" dirty="0"/>
              <a:t>1</a:t>
            </a:r>
            <a:r>
              <a:rPr lang="zh-TW" sz="2400" dirty="0" smtClean="0"/>
              <a:t> </a:t>
            </a:r>
            <a:endParaRPr lang="zh-TW" sz="2400" dirty="0"/>
          </a:p>
          <a:p>
            <a:pPr marL="457200" indent="457200" rtl="0">
              <a:spcBef>
                <a:spcPts val="0"/>
              </a:spcBef>
              <a:buNone/>
            </a:pPr>
            <a:r>
              <a:rPr lang="zh-TW" sz="2400" dirty="0"/>
              <a:t>mirror 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da2</a:t>
            </a:r>
            <a:r>
              <a:rPr lang="zh-TW" altLang="en-US" sz="2400" dirty="0" smtClean="0"/>
              <a:t> </a:t>
            </a:r>
            <a:r>
              <a:rPr lang="zh-TW" sz="2400" dirty="0" smtClean="0"/>
              <a:t>/</a:t>
            </a:r>
            <a:r>
              <a:rPr lang="zh-TW" sz="2400" dirty="0"/>
              <a:t>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da3</a:t>
            </a:r>
            <a:endParaRPr lang="zh-TW" sz="2400" dirty="0"/>
          </a:p>
          <a:p>
            <a:pPr marL="914400" indent="457200" rtl="0">
              <a:spcBef>
                <a:spcPts val="0"/>
              </a:spcBef>
              <a:buNone/>
            </a:pPr>
            <a:r>
              <a:rPr lang="zh-TW" sz="2400" dirty="0"/>
              <a:t>raidz 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da4</a:t>
            </a:r>
            <a:r>
              <a:rPr lang="zh-TW" sz="2400" dirty="0" smtClean="0"/>
              <a:t>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da5</a:t>
            </a:r>
            <a:r>
              <a:rPr lang="zh-TW" sz="2400" dirty="0" smtClean="0"/>
              <a:t>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da6</a:t>
            </a:r>
            <a:r>
              <a:rPr lang="zh-TW" sz="2400" dirty="0" smtClean="0"/>
              <a:t> </a:t>
            </a:r>
            <a:endParaRPr lang="zh-TW" sz="2400" dirty="0"/>
          </a:p>
          <a:p>
            <a:pPr marL="1371600" indent="457200" rtl="0">
              <a:spcBef>
                <a:spcPts val="0"/>
              </a:spcBef>
              <a:buNone/>
            </a:pPr>
            <a:r>
              <a:rPr lang="zh-TW" sz="2400" dirty="0"/>
              <a:t>log mirror 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da7</a:t>
            </a:r>
            <a:r>
              <a:rPr lang="zh-TW" sz="2400" dirty="0" smtClean="0"/>
              <a:t>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da8</a:t>
            </a:r>
            <a:endParaRPr lang="zh-TW" sz="2400" dirty="0"/>
          </a:p>
          <a:p>
            <a:pPr marL="1371600" indent="457200" rtl="0">
              <a:spcBef>
                <a:spcPts val="0"/>
              </a:spcBef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</a:t>
            </a:r>
            <a:r>
              <a:rPr lang="zh-TW" sz="2400" dirty="0" smtClean="0"/>
              <a:t>cache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da9</a:t>
            </a:r>
            <a:r>
              <a:rPr lang="zh-TW" sz="2400" dirty="0" smtClean="0"/>
              <a:t>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da10</a:t>
            </a:r>
          </a:p>
          <a:p>
            <a:pPr marL="1371600" indent="457200" rtl="0">
              <a:spcBef>
                <a:spcPts val="0"/>
              </a:spcBef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</a:t>
            </a:r>
            <a:r>
              <a:rPr lang="zh-TW" sz="2400" dirty="0" smtClean="0"/>
              <a:t>spare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da11</a:t>
            </a:r>
            <a:r>
              <a:rPr lang="zh-TW" sz="2400" dirty="0" smtClean="0"/>
              <a:t> </a:t>
            </a:r>
            <a:r>
              <a:rPr lang="zh-TW" sz="2400" dirty="0"/>
              <a:t>/dev</a:t>
            </a:r>
            <a:r>
              <a:rPr lang="zh-TW" sz="2400" dirty="0" smtClean="0"/>
              <a:t>/</a:t>
            </a:r>
            <a:r>
              <a:rPr lang="en-US" altLang="zh-TW" sz="2400" dirty="0" smtClean="0"/>
              <a:t>da12</a:t>
            </a:r>
            <a:endParaRPr lang="zh-TW" sz="2400" dirty="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399" y="129775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Zpool command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1025701"/>
            <a:ext cx="8229600" cy="411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list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list all the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status [pool name]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show status of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export/import [pool name]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export or import given 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set/get &lt;properties/all&gt;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set or show zpool properties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online/offline &lt;pool name&gt; &lt;vdev&gt;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set an device in zpool to online/offline state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attach/detach &lt;pool name&gt; &lt;device&gt; &lt;new device&gt;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attach a new device to an zpool/detach a device from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replace &lt;pool name&gt; &lt;old device&gt; &lt;new device&gt;</a:t>
            </a:r>
          </a:p>
          <a:p>
            <a:pPr>
              <a:spcBef>
                <a:spcPts val="0"/>
              </a:spcBef>
              <a:buNone/>
            </a:pPr>
            <a:r>
              <a:rPr lang="zh-TW" sz="1600" dirty="0"/>
              <a:t>	replace old device with new device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582500" y="987175"/>
            <a:ext cx="4561499" cy="15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scrub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try to discover silent error or hardware failure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history [pool name]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show all the history of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add &lt;pool name&gt; &lt;vdev&gt;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add additional </a:t>
            </a:r>
            <a:r>
              <a:rPr lang="zh-TW" sz="1600" dirty="0" smtClean="0"/>
              <a:t>capaci</a:t>
            </a:r>
            <a:r>
              <a:rPr lang="en-US" altLang="zh-TW" sz="1600" dirty="0" smtClean="0"/>
              <a:t>t</a:t>
            </a:r>
            <a:r>
              <a:rPr lang="zh-TW" sz="1600" dirty="0" smtClean="0"/>
              <a:t>y </a:t>
            </a:r>
            <a:r>
              <a:rPr lang="zh-TW" sz="1600" dirty="0"/>
              <a:t>into 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create/destroy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create/destory zpool</a:t>
            </a:r>
          </a:p>
          <a:p>
            <a:pPr rtl="0">
              <a:spcBef>
                <a:spcPts val="0"/>
              </a:spcBef>
              <a:buNone/>
            </a:pPr>
            <a:endParaRPr sz="1600" dirty="0"/>
          </a:p>
          <a:p>
            <a:pPr>
              <a:spcBef>
                <a:spcPts val="0"/>
              </a:spcBef>
              <a:buNone/>
            </a:pPr>
            <a:r>
              <a:rPr lang="zh-TW" sz="1600" dirty="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914400" y="6979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Zpool properties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101856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3200" dirty="0"/>
              <a:t>Each pool has customizable properties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NAME   PROPERTY                       VALUE                          SOURCE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size                           460G      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capacity                       4%        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altroot                        - 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health                         ONLINE    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guid                           13063928643765267585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version                        - 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bootfs                         zroot/ROOT/default             local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delegation                     on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autoreplace                    off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cachefile                      - 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failmode                       wait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listsnapshots                  off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dirty="0"/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914400" y="4547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dirty="0"/>
              <a:t>Zpool </a:t>
            </a:r>
            <a:r>
              <a:rPr lang="en-US" altLang="zh-TW" sz="2800" dirty="0" smtClean="0"/>
              <a:t>S</a:t>
            </a:r>
            <a:r>
              <a:rPr lang="zh-TW" sz="2800" dirty="0" smtClean="0"/>
              <a:t>izing</a:t>
            </a:r>
            <a:endParaRPr lang="zh-TW" sz="2800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1025701"/>
            <a:ext cx="8229600" cy="411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ZFS reservce 1/64 of pool capacity for safe-guard to protect </a:t>
            </a:r>
            <a:r>
              <a:rPr lang="en-US" altLang="zh-TW" sz="2400" dirty="0" err="1" smtClean="0"/>
              <a:t>CoW</a:t>
            </a:r>
            <a:endParaRPr lang="zh-TW"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RAIDZ1 Space = Total Drive Capacity -1 Drive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RAIDZ2 Space = Total Drive Capacity -2 Drives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RAIDZ3 Space = Total Drive Capacity -3 Drives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Dyn. Stripe of 4* 100GB= 400 / 1.016= ~390GB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RAIDZ1 of 4* 100GB = 300GB - 1/64th= ~295GB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RAIDZ2 of 4* 100GB = 200GB - 1/64th= ~195GB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800" dirty="0"/>
              <a:t>RAIDZ2 of 10* 100GB = 800GB - 1/64th= ~780G</a:t>
            </a:r>
            <a:r>
              <a:rPr lang="zh-TW" sz="1800" dirty="0" smtClean="0"/>
              <a:t>B</a:t>
            </a:r>
            <a:endParaRPr lang="en-US" altLang="zh-TW" sz="1800" dirty="0" smtClean="0"/>
          </a:p>
          <a:p>
            <a:pPr lvl="0" rtl="0">
              <a:spcBef>
                <a:spcPts val="0"/>
              </a:spcBef>
              <a:buNone/>
            </a:pPr>
            <a:endParaRPr lang="en-US" altLang="zh-TW" dirty="0"/>
          </a:p>
          <a:p>
            <a:pPr lvl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cuddletech.com/blog/pivot/entry.php?id=1013</a:t>
            </a:r>
            <a:endParaRPr lang="en-US" altLang="zh-TW" dirty="0" smtClean="0"/>
          </a:p>
          <a:p>
            <a:pPr lvl="0">
              <a:buNone/>
            </a:pPr>
            <a:endParaRPr lang="zh-TW" sz="1800" dirty="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Dataset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914400" y="13386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ZFS Datasets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14400" y="106322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Two forms: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	filesystem: just like traditional filesystem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	volumn: block device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nested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each dataset has associatied properties that can be inherited by sub-filesystems</a:t>
            </a:r>
          </a:p>
          <a:p>
            <a:pPr marL="457200" lvl="0" indent="-228600">
              <a:spcBef>
                <a:spcPts val="0"/>
              </a:spcBef>
            </a:pPr>
            <a:r>
              <a:rPr lang="zh-TW" dirty="0"/>
              <a:t>controlled </a:t>
            </a:r>
            <a:r>
              <a:rPr lang="zh-TW" dirty="0" smtClean="0"/>
              <a:t>with</a:t>
            </a:r>
            <a:r>
              <a:rPr lang="en-US" altLang="zh-TW" dirty="0" smtClean="0"/>
              <a:t> single </a:t>
            </a:r>
            <a:r>
              <a:rPr lang="zh-TW" dirty="0" smtClean="0"/>
              <a:t>command</a:t>
            </a:r>
            <a:endParaRPr lang="en-US" altLang="zh-TW" dirty="0" smtClean="0"/>
          </a:p>
          <a:p>
            <a:pPr marL="757238" lvl="1" indent="-228600"/>
            <a:r>
              <a:rPr lang="en-US" altLang="zh-TW" dirty="0" err="1" smtClean="0"/>
              <a:t>zfs</a:t>
            </a:r>
            <a:endParaRPr lang="zh-TW" dirty="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914400" y="12167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dirty="0"/>
              <a:t>Filesystem Datasets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107044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Create new dataset with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zh-TW" dirty="0"/>
              <a:t>zfs create &lt;pool name&gt;/&lt;dataset name&gt;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New dataset inherits properties of parent dataset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914400" y="1022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Volumn Datasets (ZVols)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103153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Block storage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Located at /dev/zvol/&lt;pool name&gt;/&lt;dataset&gt;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Used for iSCSI and other non-zfs local filesystem</a:t>
            </a:r>
          </a:p>
          <a:p>
            <a:pPr marL="457200" lvl="0" indent="-228600">
              <a:spcBef>
                <a:spcPts val="0"/>
              </a:spcBef>
            </a:pPr>
            <a:r>
              <a:rPr lang="zh-TW" dirty="0"/>
              <a:t>Support “thin provisioning”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76006" y="5125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3000" dirty="0"/>
              <a:t>RAID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10116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b="1" dirty="0"/>
              <a:t>R</a:t>
            </a:r>
            <a:r>
              <a:rPr lang="zh-TW" dirty="0"/>
              <a:t>edundant </a:t>
            </a:r>
            <a:r>
              <a:rPr lang="zh-TW" b="1" dirty="0"/>
              <a:t>A</a:t>
            </a:r>
            <a:r>
              <a:rPr lang="zh-TW" dirty="0"/>
              <a:t>rray of </a:t>
            </a:r>
            <a:r>
              <a:rPr lang="zh-TW" b="1" dirty="0"/>
              <a:t>I</a:t>
            </a:r>
            <a:r>
              <a:rPr lang="zh-TW" dirty="0"/>
              <a:t>ndepedent </a:t>
            </a:r>
            <a:r>
              <a:rPr lang="zh-TW" b="1" dirty="0"/>
              <a:t>D</a:t>
            </a:r>
            <a:r>
              <a:rPr lang="zh-TW" dirty="0"/>
              <a:t>isks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A group of drives glue into one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875" y="2498025"/>
            <a:ext cx="3193699" cy="24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914400" y="9573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Dataset properties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88978" y="95298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NAME   PROPERTY              VALUE                  SOURCE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type                  filesystem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creation              Mon Jul 21 23:13 2014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used                  22.6G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available             423G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referenced            144K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compressratio         1.07x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mounted               no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quota                 none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reservation           none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recordsize            128K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mountpoint            none                   local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sharenfs              off                    default</a:t>
            </a: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914400" y="90719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zfs command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1007994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set/get &lt;prop. / all&gt; &lt;dataset&gt;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set properties of datasets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create &lt;dataset&gt;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create new dataset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destroy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destroy datasets/snapshots/clones..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snapshot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create snapshots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rollback</a:t>
            </a:r>
          </a:p>
          <a:p>
            <a:pPr>
              <a:spcBef>
                <a:spcPts val="0"/>
              </a:spcBef>
              <a:buNone/>
            </a:pPr>
            <a:r>
              <a:rPr lang="zh-TW" sz="1800" dirty="0"/>
              <a:t>	rollback to given snapshot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277931" y="1007994"/>
            <a:ext cx="7808700" cy="33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kumimoji="1" lang="zh-TW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zfs</a:t>
            </a:r>
            <a:r>
              <a:rPr lang="zh-TW" sz="1800" b="1" dirty="0"/>
              <a:t> </a:t>
            </a:r>
            <a:r>
              <a:rPr kumimoji="1" lang="zh-TW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</a:t>
            </a:r>
          </a:p>
          <a:p>
            <a:pPr rtl="0">
              <a:spcBef>
                <a:spcPts val="0"/>
              </a:spcBef>
              <a:buNone/>
            </a:pPr>
            <a:r>
              <a:rPr lang="en-US" altLang="zh-TW" sz="1800" dirty="0" smtClean="0"/>
              <a:t> 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clone to the orgin of filesystem</a:t>
            </a:r>
          </a:p>
          <a:p>
            <a:pPr rtl="0">
              <a:spcBef>
                <a:spcPts val="0"/>
              </a:spcBef>
              <a:buNone/>
            </a:pPr>
            <a:r>
              <a:rPr kumimoji="1" lang="zh-TW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zfs send/receive</a:t>
            </a:r>
          </a:p>
          <a:p>
            <a:pPr rtl="0">
              <a:spcBef>
                <a:spcPts val="0"/>
              </a:spcBef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send/receive data stream of snapshot </a:t>
            </a:r>
            <a:endParaRPr kumimoji="1" lang="en-US" altLang="zh-TW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spcBef>
                <a:spcPts val="0"/>
              </a:spcBef>
              <a:buNone/>
            </a:pPr>
            <a:r>
              <a:rPr kumimoji="1" lang="en-US" alt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pipe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914400" y="9573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Snapshot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95298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Natural benefit of ZFS’s Copy-On-Write design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Create a point-in-time “copy” of a dataset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Used for file recovery or full dataset rollback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Denoted by @ symbol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914400" y="1151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Create snapshot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108341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# zfs snapshot tank/something@2015-01-02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done in secs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no addtional disk space consume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914400" y="1022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Rollback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103153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# zfs rollback zroot/something@2015-01-02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IRREVERSIBLY revert dataset to previous state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All more current snapshot will be destroyed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914400" y="6979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Recover single file?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110935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hidden “.zfs” directory in dataset mountpoint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set snapdir to visible 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914400" y="10870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Clone</a:t>
            </a:r>
            <a:endParaRPr lang="zh-TW" dirty="0"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105747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“copy” a separate dataset from a snapshot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caveat! still dependent on source snapshot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914400" y="1022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Promotion</a:t>
            </a:r>
            <a:endParaRPr lang="zh-TW" dirty="0"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959466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reverse parent/child relationship of cloned dataset and referenced </a:t>
            </a:r>
            <a:r>
              <a:rPr lang="zh-TW" sz="2000" dirty="0" smtClean="0"/>
              <a:t>snapshot</a:t>
            </a:r>
            <a:endParaRPr sz="2000" dirty="0"/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so that the referenced snapshot can be destroyed or </a:t>
            </a:r>
            <a:r>
              <a:rPr lang="zh-TW" sz="2000" dirty="0" smtClean="0"/>
              <a:t>reverted</a:t>
            </a:r>
            <a:endParaRPr lang="en-US" altLang="zh-TW" sz="2000" dirty="0" smtClean="0"/>
          </a:p>
          <a:p>
            <a:pPr marL="457200" lvl="0" indent="-228600">
              <a:spcBef>
                <a:spcPts val="0"/>
              </a:spcBef>
            </a:pPr>
            <a:endParaRPr lang="en-US" altLang="zh-TW" sz="2000" dirty="0"/>
          </a:p>
          <a:p>
            <a:pPr marL="457200" lvl="0" indent="-228600">
              <a:spcBef>
                <a:spcPts val="0"/>
              </a:spcBef>
            </a:pPr>
            <a:endParaRPr lang="zh-TW" sz="2000" dirty="0"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914400" y="7627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Replication</a:t>
            </a:r>
            <a:endParaRPr lang="zh-TW"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14400" y="104450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# zfs send tank/somethin@123 | zfs recv ….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dataset can be piped over network</a:t>
            </a:r>
          </a:p>
          <a:p>
            <a:pPr>
              <a:spcBef>
                <a:spcPts val="0"/>
              </a:spcBef>
              <a:buNone/>
            </a:pPr>
            <a:r>
              <a:rPr lang="zh-TW" sz="2000" dirty="0"/>
              <a:t>dataset can also be received from pipe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Performance</a:t>
            </a:r>
            <a:r>
              <a:rPr lang="zh-TW" dirty="0"/>
              <a:t> Tuning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98707" y="54283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Common RAID types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106762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b="1" dirty="0" smtClean="0"/>
              <a:t>JBOD</a:t>
            </a:r>
          </a:p>
          <a:p>
            <a:r>
              <a:rPr lang="zh-TW" b="1" dirty="0" smtClean="0"/>
              <a:t>RAID </a:t>
            </a:r>
            <a:r>
              <a:rPr lang="zh-TW" b="1" dirty="0"/>
              <a:t>0</a:t>
            </a:r>
          </a:p>
          <a:p>
            <a:r>
              <a:rPr lang="zh-TW" b="1" dirty="0"/>
              <a:t>RAID 1</a:t>
            </a:r>
          </a:p>
          <a:p>
            <a:r>
              <a:rPr lang="zh-TW" b="1" dirty="0"/>
              <a:t>RAID 5</a:t>
            </a:r>
          </a:p>
          <a:p>
            <a:r>
              <a:rPr lang="zh-TW" b="1" dirty="0"/>
              <a:t>RAID 6</a:t>
            </a:r>
          </a:p>
          <a:p>
            <a:r>
              <a:rPr lang="zh-TW" b="1" dirty="0"/>
              <a:t>RAID 10?</a:t>
            </a:r>
          </a:p>
          <a:p>
            <a:r>
              <a:rPr lang="zh-TW" b="1" dirty="0"/>
              <a:t>RAID 50?</a:t>
            </a:r>
          </a:p>
          <a:p>
            <a:r>
              <a:rPr lang="zh-TW" b="1" dirty="0"/>
              <a:t>RAID 60?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914400" y="5682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General </a:t>
            </a:r>
            <a:r>
              <a:rPr lang="zh-TW" sz="2800" dirty="0"/>
              <a:t>tuning</a:t>
            </a:r>
            <a:r>
              <a:rPr lang="zh-TW" dirty="0"/>
              <a:t> tips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1012082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System memory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Access time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Dataset compression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Deduplication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ZFS send and receive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914400" y="1151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Random</a:t>
            </a:r>
            <a:r>
              <a:rPr lang="zh-TW" dirty="0"/>
              <a:t> Access Memory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14400" y="972436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ZFS performance depands on the amount of system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recommended minimum: 1GB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4GB is ok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8GB and more is good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914400" y="10870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Dataset </a:t>
            </a:r>
            <a:r>
              <a:rPr lang="zh-TW" sz="2800" dirty="0"/>
              <a:t>compression</a:t>
            </a:r>
            <a:endParaRPr lang="zh-TW" dirty="0"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965952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save space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increase cpu useage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increase data throughput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914400" y="13464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Deduplication</a:t>
            </a:r>
            <a:endParaRPr lang="zh-TW" dirty="0"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93426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requires even more memory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increases cpu useage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914400" y="8924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send/recv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1005596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using buffer for large streams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misc/buffer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misc/mbuffer (network capable)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Database</a:t>
            </a:r>
            <a:r>
              <a:rPr lang="zh-TW" dirty="0"/>
              <a:t> tuning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98540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For PostgreSQL and MySQL users recommend using a different recordsize than default 128k.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PostgreSQL: 8k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MySQL MyISAM storage: 8k</a:t>
            </a:r>
          </a:p>
          <a:p>
            <a:pPr>
              <a:spcBef>
                <a:spcPts val="0"/>
              </a:spcBef>
              <a:buNone/>
            </a:pPr>
            <a:r>
              <a:rPr lang="zh-TW" sz="2000" dirty="0"/>
              <a:t>MySQL InnoDB storage: 16k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914400" y="10943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File </a:t>
            </a:r>
            <a:r>
              <a:rPr lang="zh-TW" sz="2800" dirty="0"/>
              <a:t>Servers</a:t>
            </a:r>
            <a:endParaRPr lang="zh-TW" dirty="0"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101856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zh-TW" sz="2000" dirty="0"/>
              <a:t>disable access time</a:t>
            </a:r>
          </a:p>
          <a:p>
            <a:r>
              <a:rPr lang="zh-TW" sz="2000" dirty="0"/>
              <a:t>keep number of snapshots low</a:t>
            </a:r>
          </a:p>
          <a:p>
            <a:r>
              <a:rPr lang="zh-TW" sz="2000" dirty="0"/>
              <a:t>dedup only of you have lots of RAM</a:t>
            </a:r>
          </a:p>
          <a:p>
            <a:r>
              <a:rPr lang="zh-TW" sz="2000" dirty="0"/>
              <a:t>for heavy write workloads move ZIL to separate </a:t>
            </a:r>
            <a:r>
              <a:rPr lang="zh-TW" sz="2000" dirty="0" smtClean="0"/>
              <a:t>S</a:t>
            </a:r>
            <a:r>
              <a:rPr lang="en-US" altLang="zh-TW" sz="2000" dirty="0" smtClean="0"/>
              <a:t>da</a:t>
            </a:r>
            <a:r>
              <a:rPr lang="zh-TW" sz="2000" dirty="0" smtClean="0"/>
              <a:t> </a:t>
            </a:r>
            <a:r>
              <a:rPr lang="zh-TW" sz="2000" dirty="0"/>
              <a:t>drives</a:t>
            </a:r>
          </a:p>
          <a:p>
            <a:r>
              <a:rPr lang="zh-TW" sz="2000" dirty="0"/>
              <a:t>optionally disable ZIL for datasets (beware consequences)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914400" y="141127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Webservers</a:t>
            </a:r>
            <a:endParaRPr lang="zh-TW" dirty="0"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1076199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Disable redundant data caching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Apache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EnableMMAP Off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EnableSendfile Off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Nginx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Sendfile off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Lighttpd </a:t>
            </a:r>
          </a:p>
          <a:p>
            <a:pPr indent="457200">
              <a:spcBef>
                <a:spcPts val="0"/>
              </a:spcBef>
              <a:buNone/>
            </a:pPr>
            <a:r>
              <a:rPr lang="zh-TW" sz="2000" dirty="0"/>
              <a:t>server.network-backend="writev"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Cache</a:t>
            </a:r>
            <a:r>
              <a:rPr lang="zh-TW" dirty="0"/>
              <a:t> and Prefetch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914400" y="12167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ARC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914400" y="106322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Adaptive Replacement Cache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	Resides in system RAM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400" dirty="0"/>
              <a:t>major speedup to ZFS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400" dirty="0"/>
              <a:t>the size is auto-tuned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Default: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	arc max: memory size - 1GB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	metadata limit: ¼ of arc_max</a:t>
            </a:r>
          </a:p>
          <a:p>
            <a:pPr>
              <a:spcBef>
                <a:spcPts val="0"/>
              </a:spcBef>
              <a:buNone/>
            </a:pPr>
            <a:r>
              <a:rPr lang="zh-TW" sz="2400" dirty="0"/>
              <a:t>	arc min: ½ of arc_meta_limit (but at least 16MB)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92644" y="28499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 smtClean="0"/>
              <a:t>JBOD</a:t>
            </a:r>
            <a:r>
              <a:rPr lang="en-US" altLang="zh-TW" sz="3000" dirty="0" smtClean="0"/>
              <a:t> (Just a Bunch Of Disks)</a:t>
            </a:r>
            <a:endParaRPr lang="zh-TW" sz="3000"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77" name="Shape 77"/>
          <p:cNvSpPr txBox="1"/>
          <p:nvPr/>
        </p:nvSpPr>
        <p:spPr>
          <a:xfrm>
            <a:off x="2836725" y="4781900"/>
            <a:ext cx="61203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http://www.mydiskmanager.com/wp-content/uploads/2013/10/JBOD.png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150" y="970975"/>
            <a:ext cx="372569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914400" y="1151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Tuning ARC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914400" y="1059812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000" dirty="0"/>
              <a:t>you can disable ARC on per-dataset level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000" dirty="0"/>
              <a:t>maximum can be limited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000" dirty="0"/>
              <a:t>increasing arc_meta_limit may help if working with many files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# sysctl kstat.zfs.misc.arcstats.size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# sysctl vfs.zfs.arc_meta_used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# sysctl vfs.zfs.arc_meta_limit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r>
              <a:rPr lang="zh-TW" sz="2000" dirty="0"/>
              <a:t>reference: http://www.krausam.de/?p=70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914400" y="13464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L2ARC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99189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L2 Adaptive Replacement Cache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is designed to run on fast block devices </a:t>
            </a:r>
            <a:r>
              <a:rPr lang="zh-TW" sz="2400" dirty="0" smtClean="0"/>
              <a:t>(S</a:t>
            </a:r>
            <a:r>
              <a:rPr lang="en-US" altLang="zh-TW" sz="2400" dirty="0" smtClean="0"/>
              <a:t>da</a:t>
            </a:r>
            <a:r>
              <a:rPr lang="zh-TW" sz="2400" dirty="0" smtClean="0"/>
              <a:t>)</a:t>
            </a:r>
            <a:endParaRPr lang="zh-TW" sz="24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helps primarily read-intensive workloads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each device can be attached to only one ZFS pool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# zpool add &lt;pool name&gt; cache &lt;vdevs&gt;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dirty="0"/>
              <a:t># zpool add remove &lt;pool name&gt; &lt;vdevs&gt;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914400" y="9573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Tuning L2ARC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14400" y="1089903"/>
            <a:ext cx="8229600" cy="610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800" dirty="0"/>
              <a:t>enable prefetch for streaming or serving of large files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configurable on per-dataset basis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turbo warmup phase may require tuning (e.g. set to 16MB)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vfs.zfs.l2arc_noprefetch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vfs.zfs.l2arc_write_max </a:t>
            </a:r>
          </a:p>
          <a:p>
            <a:pPr>
              <a:spcBef>
                <a:spcPts val="0"/>
              </a:spcBef>
              <a:buNone/>
            </a:pPr>
            <a:r>
              <a:rPr lang="zh-TW" sz="1800" dirty="0"/>
              <a:t>vfs.zfs.l2arc_write_boost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914400" y="40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ZIL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1096388"/>
            <a:ext cx="8958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ZFS Intent Log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guarantees data consistency on fsync() calls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replays transaction in case of a panic or power failure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use small storage space on each pool by default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to speed up writes, deploy zil on a separate log device</a:t>
            </a:r>
            <a:r>
              <a:rPr lang="zh-TW" sz="2400" dirty="0" smtClean="0"/>
              <a:t>(S</a:t>
            </a:r>
            <a:r>
              <a:rPr lang="en-US" altLang="zh-TW" sz="2400" dirty="0" smtClean="0"/>
              <a:t>da</a:t>
            </a:r>
            <a:r>
              <a:rPr lang="zh-TW" sz="2400" dirty="0" smtClean="0"/>
              <a:t>)</a:t>
            </a:r>
            <a:endParaRPr lang="zh-TW" sz="2400" dirty="0"/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per-dataset synchonocity behavior can be configured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zh-TW" sz="2400" dirty="0"/>
              <a:t># zfs set sync=[standard|always|disabled] dataset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914400" y="12063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File-level Prefetch (zfetch)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914400" y="107823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analyses read patterns of files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tries to predict next reads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zh-TW" dirty="0"/>
              <a:t>Loader tunable to enable/disable zfetch: vfs.zfs</a:t>
            </a:r>
            <a:r>
              <a:rPr lang="zh-TW" dirty="0" smtClean="0"/>
              <a:t>.prefetch</a:t>
            </a:r>
            <a:r>
              <a:rPr lang="en-US" altLang="zh-TW" dirty="0" smtClean="0"/>
              <a:t>_</a:t>
            </a:r>
            <a:r>
              <a:rPr lang="zh-TW" dirty="0" smtClean="0"/>
              <a:t>disable</a:t>
            </a:r>
            <a:endParaRPr lang="zh-TW" dirty="0"/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914400" y="13282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Device-level Prefetch (vdev prefetch)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112699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reads data after small reads from pool devices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useful for drives with higher latency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consumes constant RAM per vdev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is disabled by default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Loader tunable to enable/disable vdev prefetch: vfs.zfs.vdev.cache.size=[bytes]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Statistics Tools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1102614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/>
              <a:t># sysctl vfs.zfs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# sysctl kstat.zfs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zh-TW" sz="1800"/>
              <a:t>using tools: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/>
              <a:t>	zfs-stats: analyzes settings and counters since boot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/>
              <a:t>	zfsf-mon: real-time statistics with averages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zh-TW" sz="1800"/>
              <a:t>Both tools are available in ports under sysutils/zfs-stats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914400" y="4876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References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106322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200" dirty="0"/>
              <a:t>ZFS tuning in </a:t>
            </a:r>
            <a:r>
              <a:rPr lang="zh-TW" sz="1200" dirty="0" smtClean="0"/>
              <a:t>FreeB</a:t>
            </a:r>
            <a:r>
              <a:rPr lang="en-US" altLang="zh-TW" sz="1200" dirty="0" smtClean="0"/>
              <a:t>da</a:t>
            </a:r>
            <a:r>
              <a:rPr lang="zh-TW" sz="1200" dirty="0" smtClean="0"/>
              <a:t> </a:t>
            </a:r>
            <a:r>
              <a:rPr lang="zh-TW" sz="1200" dirty="0"/>
              <a:t>(Martin Matuˇska):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slides: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3"/>
              </a:rPr>
              <a:t>http://blog.vx.sk/uploads/conferences/Euro</a:t>
            </a:r>
            <a:r>
              <a:rPr lang="zh-TW" sz="1200" u="sng" dirty="0" smtClean="0">
                <a:solidFill>
                  <a:schemeClr val="hlink"/>
                </a:solidFill>
                <a:hlinkClick r:id="rId3"/>
              </a:rPr>
              <a:t>B</a:t>
            </a:r>
            <a:r>
              <a:rPr lang="en-US" altLang="zh-TW" sz="1200" u="sng" dirty="0" smtClean="0">
                <a:solidFill>
                  <a:schemeClr val="hlink"/>
                </a:solidFill>
                <a:hlinkClick r:id="rId3"/>
              </a:rPr>
              <a:t>da</a:t>
            </a:r>
            <a:r>
              <a:rPr lang="zh-TW" sz="1200" u="sng" dirty="0" smtClean="0">
                <a:solidFill>
                  <a:schemeClr val="hlink"/>
                </a:solidFill>
                <a:hlinkClick r:id="rId3"/>
              </a:rPr>
              <a:t>c</a:t>
            </a:r>
            <a:r>
              <a:rPr lang="zh-TW" sz="1200" u="sng" dirty="0">
                <a:solidFill>
                  <a:schemeClr val="hlink"/>
                </a:solidFill>
                <a:hlinkClick r:id="rId3"/>
              </a:rPr>
              <a:t>on2012/zfs-tuning-handout.pdf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video: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4"/>
              </a:rPr>
              <a:t>https://www.youtube.com/watch?v=PIpI7Ub6yjo</a:t>
            </a:r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Becoming a ZFS Ninja (Ben Rockwood):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5"/>
              </a:rPr>
              <a:t>http://www.cuddletech.com/blog/pivot/entry.php?id=1075</a:t>
            </a:r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ZFS Administration: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6"/>
              </a:rPr>
              <a:t>https://pthree.org/2012/12/14/zfs-administration-part-ix-copy-on-write/</a:t>
            </a:r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998707" y="53897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0 (Stripe)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199" y="112746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62" y="1242375"/>
            <a:ext cx="6709074" cy="29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95461" y="50337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0 (Stripe)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Striping data onto multiple devices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2X Write/Read Speed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zh-TW" dirty="0"/>
              <a:t>Data corrupt if ANY of the device fail.</a:t>
            </a:r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93" name="Shape 93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08431" y="4210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1 (Mirror)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00" name="Shape 100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82" y="1043775"/>
            <a:ext cx="3342431" cy="305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98705" y="3088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1 (Mirror)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5464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Devices contain identical data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100% redundancy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Fast read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108" name="Shape 108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佈景主題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ACC2EB57-6601-4077-ACAF-AC3D2789912B}" vid="{61E05A82-8F20-4598-BD16-C4B8552186D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187</TotalTime>
  <Words>2536</Words>
  <Application>Microsoft Office PowerPoint</Application>
  <PresentationFormat>如螢幕大小 (16:9)</PresentationFormat>
  <Paragraphs>357</Paragraphs>
  <Slides>57</Slides>
  <Notes>57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6" baseType="lpstr">
      <vt:lpstr>華康標楷體(P)</vt:lpstr>
      <vt:lpstr>華康儷中黑(P)</vt:lpstr>
      <vt:lpstr>華康儷粗黑(P)</vt:lpstr>
      <vt:lpstr>新細明體</vt:lpstr>
      <vt:lpstr>Arial</vt:lpstr>
      <vt:lpstr>Futura Md BT</vt:lpstr>
      <vt:lpstr>Times New Roman</vt:lpstr>
      <vt:lpstr>Wingdings</vt:lpstr>
      <vt:lpstr>佈景主題1</vt:lpstr>
      <vt:lpstr>ZFS The Last Word in Filesystem</vt:lpstr>
      <vt:lpstr>What is RAID?</vt:lpstr>
      <vt:lpstr>RAID</vt:lpstr>
      <vt:lpstr>Common RAID types</vt:lpstr>
      <vt:lpstr>JBOD (Just a Bunch Of Disks)</vt:lpstr>
      <vt:lpstr>RAID 0 (Stripe)</vt:lpstr>
      <vt:lpstr>RAID 0 (Stripe)</vt:lpstr>
      <vt:lpstr>RAID 1 (Mirror)</vt:lpstr>
      <vt:lpstr>RAID 1 (Mirror)</vt:lpstr>
      <vt:lpstr>RAID 5</vt:lpstr>
      <vt:lpstr>RAID 5</vt:lpstr>
      <vt:lpstr>RAID 10?</vt:lpstr>
      <vt:lpstr>RAID 50?</vt:lpstr>
      <vt:lpstr>RAID 60?</vt:lpstr>
      <vt:lpstr>Here comes ZFS</vt:lpstr>
      <vt:lpstr>Why ZFS?</vt:lpstr>
      <vt:lpstr>ZFS Pools</vt:lpstr>
      <vt:lpstr>ZFS Pools Components</vt:lpstr>
      <vt:lpstr>RAID in ZFS</vt:lpstr>
      <vt:lpstr>Create a simple zpool</vt:lpstr>
      <vt:lpstr>PowerPoint 簡報</vt:lpstr>
      <vt:lpstr>WT* is this</vt:lpstr>
      <vt:lpstr>Zpool command</vt:lpstr>
      <vt:lpstr>Zpool properties</vt:lpstr>
      <vt:lpstr>Zpool Sizing</vt:lpstr>
      <vt:lpstr>ZFS Dataset</vt:lpstr>
      <vt:lpstr>ZFS Datasets</vt:lpstr>
      <vt:lpstr>Filesystem Datasets</vt:lpstr>
      <vt:lpstr>Volumn Datasets (ZVols)</vt:lpstr>
      <vt:lpstr>Dataset properties</vt:lpstr>
      <vt:lpstr>zfs command</vt:lpstr>
      <vt:lpstr>Snapshot</vt:lpstr>
      <vt:lpstr>Create snapshot</vt:lpstr>
      <vt:lpstr>Rollback</vt:lpstr>
      <vt:lpstr>Recover single file?</vt:lpstr>
      <vt:lpstr>Clone</vt:lpstr>
      <vt:lpstr>Promotion</vt:lpstr>
      <vt:lpstr>Replication</vt:lpstr>
      <vt:lpstr>Performance Tuning</vt:lpstr>
      <vt:lpstr>General tuning tips</vt:lpstr>
      <vt:lpstr>Random Access Memory</vt:lpstr>
      <vt:lpstr>Dataset compression</vt:lpstr>
      <vt:lpstr>Deduplication</vt:lpstr>
      <vt:lpstr>ZFS send/recv</vt:lpstr>
      <vt:lpstr>Database tuning</vt:lpstr>
      <vt:lpstr>File Servers</vt:lpstr>
      <vt:lpstr>Webservers</vt:lpstr>
      <vt:lpstr>Cache and Prefetch</vt:lpstr>
      <vt:lpstr>ARC</vt:lpstr>
      <vt:lpstr>Tuning ARC</vt:lpstr>
      <vt:lpstr>L2ARC</vt:lpstr>
      <vt:lpstr>Tuning L2ARC</vt:lpstr>
      <vt:lpstr>ZIL</vt:lpstr>
      <vt:lpstr>File-level Prefetch (zfetch)</vt:lpstr>
      <vt:lpstr>Device-level Prefetch (vdev prefetch)</vt:lpstr>
      <vt:lpstr>ZFS Statistics Tools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ZFS The Last Word in Filesystem</dc:title>
  <cp:lastModifiedBy>張敬昊</cp:lastModifiedBy>
  <cp:revision>14</cp:revision>
  <dcterms:modified xsi:type="dcterms:W3CDTF">2016-10-27T00:44:06Z</dcterms:modified>
</cp:coreProperties>
</file>