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3"/>
  </p:notesMasterIdLst>
  <p:sldIdLst>
    <p:sldId id="282" r:id="rId2"/>
    <p:sldId id="272" r:id="rId3"/>
    <p:sldId id="256" r:id="rId4"/>
    <p:sldId id="257" r:id="rId5"/>
    <p:sldId id="286" r:id="rId6"/>
    <p:sldId id="287" r:id="rId7"/>
    <p:sldId id="258" r:id="rId8"/>
    <p:sldId id="260" r:id="rId9"/>
    <p:sldId id="261" r:id="rId10"/>
    <p:sldId id="262" r:id="rId11"/>
    <p:sldId id="289" r:id="rId12"/>
    <p:sldId id="263" r:id="rId13"/>
    <p:sldId id="259" r:id="rId14"/>
    <p:sldId id="264" r:id="rId15"/>
    <p:sldId id="265" r:id="rId16"/>
    <p:sldId id="266" r:id="rId17"/>
    <p:sldId id="267" r:id="rId18"/>
    <p:sldId id="268" r:id="rId19"/>
    <p:sldId id="269" r:id="rId20"/>
    <p:sldId id="285" r:id="rId21"/>
    <p:sldId id="290" r:id="rId22"/>
    <p:sldId id="271" r:id="rId23"/>
    <p:sldId id="270" r:id="rId24"/>
    <p:sldId id="292" r:id="rId25"/>
    <p:sldId id="293" r:id="rId26"/>
    <p:sldId id="294" r:id="rId27"/>
    <p:sldId id="273" r:id="rId28"/>
    <p:sldId id="274" r:id="rId29"/>
    <p:sldId id="275" r:id="rId30"/>
    <p:sldId id="291" r:id="rId31"/>
    <p:sldId id="276" r:id="rId32"/>
    <p:sldId id="277" r:id="rId33"/>
    <p:sldId id="278" r:id="rId34"/>
    <p:sldId id="279" r:id="rId35"/>
    <p:sldId id="284" r:id="rId36"/>
    <p:sldId id="280" r:id="rId37"/>
    <p:sldId id="281" r:id="rId38"/>
    <p:sldId id="288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40"/>
    <p:restoredTop sz="94469" autoAdjust="0"/>
  </p:normalViewPr>
  <p:slideViewPr>
    <p:cSldViewPr>
      <p:cViewPr varScale="1">
        <p:scale>
          <a:sx n="150" d="100"/>
          <a:sy n="150" d="100"/>
        </p:scale>
        <p:origin x="16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B5798F5-6B78-4DFE-8C31-F8773E7FEBBB}" type="datetimeFigureOut">
              <a:rPr lang="zh-TW" altLang="en-US"/>
              <a:pPr>
                <a:defRPr/>
              </a:pPr>
              <a:t>2016/10/13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C55DFA-C608-4523-B1C8-01A4419CE4D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900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317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44DDCDC-2E3C-462D-8734-7AACFACC15B7}" type="slidenum">
              <a:rPr lang="zh-TW" altLang="en-US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5338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2ABD707-EF73-4068-BE76-CB251727240F}" type="slidenum">
              <a:rPr lang="zh-TW" altLang="en-US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9556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55DFA-C608-4523-B1C8-01A4419CE4D0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2990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EB8F741-8B3B-4FC2-8478-351AF345F713}" type="slidenum">
              <a:rPr lang="zh-TW" altLang="en-US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0405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FFBC0CF-691A-4F85-BA1C-E605EFDCA7D8}" type="slidenum">
              <a:rPr lang="zh-TW" altLang="en-US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1145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48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FFBC0CF-691A-4F85-BA1C-E605EFDCA7D8}" type="slidenum">
              <a:rPr lang="zh-TW" altLang="en-US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5982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TW" altLang="en-US" smtClean="0"/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1C1109F-8933-4238-9686-44BD567D5705}" type="slidenum">
              <a:rPr lang="zh-TW" altLang="en-US"/>
              <a:pPr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6008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 smtClean="0"/>
          </a:p>
        </p:txBody>
      </p:sp>
      <p:sp>
        <p:nvSpPr>
          <p:cNvPr id="368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E2A693C-5F37-44EF-B119-5DE8967956C7}" type="slidenum">
              <a:rPr lang="zh-TW" altLang="en-US"/>
              <a:pPr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2763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 smtClean="0"/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568CE0E-E2FC-493D-AB95-EE2A53BBB8F7}" type="slidenum">
              <a:rPr lang="zh-TW" altLang="en-US"/>
              <a:pPr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949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80196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16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4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260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379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24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185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4297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016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72332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3959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5FDA74D8-864F-4D97-8C6B-79B8003833AA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General_Comprehensive_Operating_Syste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reebsd.org/doc/handbook/quotas.html" TargetMode="External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User Management</a:t>
            </a:r>
            <a:endParaRPr lang="zh-TW" altLang="en-US" dirty="0"/>
          </a:p>
        </p:txBody>
      </p:sp>
      <p:sp>
        <p:nvSpPr>
          <p:cNvPr id="3075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Lctseng</a:t>
            </a:r>
            <a:r>
              <a:rPr lang="en-US" altLang="zh-TW" dirty="0" smtClean="0"/>
              <a:t>, arr. by </a:t>
            </a:r>
            <a:r>
              <a:rPr lang="en-US" altLang="zh-TW" dirty="0" err="1" smtClean="0"/>
              <a:t>pschiu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Step to add a new user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1. password and group file (4)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GECOS </a:t>
            </a:r>
          </a:p>
          <a:p>
            <a:pPr lvl="1" eaLnBrk="1" hangingPunct="1"/>
            <a:r>
              <a:rPr lang="en-US" altLang="zh-TW" b="1" dirty="0" smtClean="0">
                <a:hlinkClick r:id="rId2"/>
              </a:rPr>
              <a:t>G</a:t>
            </a:r>
            <a:r>
              <a:rPr lang="en-US" altLang="zh-TW" dirty="0" smtClean="0">
                <a:hlinkClick r:id="rId2"/>
              </a:rPr>
              <a:t>eneral </a:t>
            </a:r>
            <a:r>
              <a:rPr lang="en-US" altLang="zh-TW" b="1" dirty="0" smtClean="0">
                <a:hlinkClick r:id="rId2"/>
              </a:rPr>
              <a:t>E</a:t>
            </a:r>
            <a:r>
              <a:rPr lang="en-US" altLang="zh-TW" dirty="0" smtClean="0">
                <a:hlinkClick r:id="rId2"/>
              </a:rPr>
              <a:t>lectric </a:t>
            </a:r>
            <a:r>
              <a:rPr lang="en-US" altLang="zh-TW" b="1" dirty="0" smtClean="0">
                <a:hlinkClick r:id="rId2"/>
              </a:rPr>
              <a:t>C</a:t>
            </a:r>
            <a:r>
              <a:rPr lang="en-US" altLang="zh-TW" dirty="0" smtClean="0">
                <a:hlinkClick r:id="rId2"/>
              </a:rPr>
              <a:t>omprehensive </a:t>
            </a:r>
            <a:r>
              <a:rPr lang="en-US" altLang="zh-TW" b="1" dirty="0" smtClean="0">
                <a:hlinkClick r:id="rId2"/>
              </a:rPr>
              <a:t>O</a:t>
            </a:r>
            <a:r>
              <a:rPr lang="en-US" altLang="zh-TW" dirty="0" smtClean="0">
                <a:hlinkClick r:id="rId2"/>
              </a:rPr>
              <a:t>perating </a:t>
            </a:r>
            <a:r>
              <a:rPr lang="en-US" altLang="zh-TW" b="1" dirty="0" smtClean="0">
                <a:hlinkClick r:id="rId2"/>
              </a:rPr>
              <a:t>S</a:t>
            </a:r>
            <a:r>
              <a:rPr lang="en-US" altLang="zh-TW" dirty="0" smtClean="0">
                <a:hlinkClick r:id="rId2"/>
              </a:rPr>
              <a:t>ystem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Commonly used to record personal information</a:t>
            </a:r>
          </a:p>
          <a:p>
            <a:pPr lvl="1" eaLnBrk="1" hangingPunct="1"/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 smtClean="0">
                <a:ea typeface="新細明體" panose="02020500000000000000" pitchFamily="18" charset="-120"/>
              </a:rPr>
              <a:t>,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separated</a:t>
            </a:r>
          </a:p>
          <a:p>
            <a:pPr lvl="1" eaLnBrk="1" hangingPunct="1"/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 smtClean="0">
                <a:ea typeface="新細明體" panose="02020500000000000000" pitchFamily="18" charset="-120"/>
              </a:rPr>
              <a:t>finger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command will use it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Use 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 err="1" smtClean="0">
                <a:ea typeface="新細明體" panose="02020500000000000000" pitchFamily="18" charset="-120"/>
              </a:rPr>
              <a:t>chfn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to change your GECOS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828800" y="4114800"/>
            <a:ext cx="51054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#Changing user information for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.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Shell: /bin/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tcsh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Full Name: User &amp;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Office Location: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Office Phone: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Home Phone: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Other information: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802847" y="215900"/>
            <a:ext cx="4262705" cy="276999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200" dirty="0" err="1" smtClean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200" dirty="0" smtClean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:*:</a:t>
            </a:r>
            <a:r>
              <a:rPr kumimoji="0"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1002:20:</a:t>
            </a:r>
            <a:r>
              <a:rPr kumimoji="0" lang="en-US" altLang="zh-TW" sz="1200" dirty="0">
                <a:solidFill>
                  <a:srgbClr val="FFC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User &amp;</a:t>
            </a:r>
            <a:r>
              <a:rPr kumimoji="0"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:/</a:t>
            </a:r>
            <a:r>
              <a:rPr kumimoji="0" lang="en-US" altLang="zh-TW" sz="1200" dirty="0" smtClean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200" dirty="0" err="1" smtClean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200" dirty="0" smtClean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:/</a:t>
            </a:r>
            <a:r>
              <a:rPr kumimoji="0"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bin/</a:t>
            </a:r>
            <a:r>
              <a:rPr kumimoji="0"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tcsh</a:t>
            </a:r>
            <a:endParaRPr kumimoji="0" lang="en-US" altLang="zh-TW" sz="1200" dirty="0">
              <a:solidFill>
                <a:schemeClr val="bg1"/>
              </a:solidFill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finger</a:t>
            </a:r>
            <a:endParaRPr kumimoji="1"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007" y="1295400"/>
            <a:ext cx="8439993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71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(5)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Login shell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Command interpreter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/bin/</a:t>
            </a:r>
            <a:r>
              <a:rPr lang="en-US" altLang="zh-TW" dirty="0" err="1" smtClean="0">
                <a:ea typeface="新細明體" panose="02020500000000000000" pitchFamily="18" charset="-120"/>
              </a:rPr>
              <a:t>sh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/bin/</a:t>
            </a:r>
            <a:r>
              <a:rPr lang="en-US" altLang="zh-TW" dirty="0" err="1" smtClean="0">
                <a:ea typeface="新細明體" panose="02020500000000000000" pitchFamily="18" charset="-120"/>
              </a:rPr>
              <a:t>csh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/bin/</a:t>
            </a:r>
            <a:r>
              <a:rPr lang="en-US" altLang="zh-TW" dirty="0" err="1" smtClean="0">
                <a:ea typeface="新細明體" panose="02020500000000000000" pitchFamily="18" charset="-120"/>
              </a:rPr>
              <a:t>tcsh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/bin/bash	(/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/ports/shells/bash or </a:t>
            </a:r>
            <a:r>
              <a:rPr lang="en-US" altLang="zh-TW" dirty="0" err="1" smtClean="0">
                <a:ea typeface="新細明體" panose="02020500000000000000" pitchFamily="18" charset="-120"/>
              </a:rPr>
              <a:t>pkg</a:t>
            </a:r>
            <a:r>
              <a:rPr lang="en-US" altLang="zh-TW" dirty="0" smtClean="0">
                <a:ea typeface="新細明體" panose="02020500000000000000" pitchFamily="18" charset="-120"/>
              </a:rPr>
              <a:t> install bash)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/bin/</a:t>
            </a:r>
            <a:r>
              <a:rPr lang="en-US" altLang="zh-TW" dirty="0" err="1" smtClean="0">
                <a:ea typeface="新細明體" panose="02020500000000000000" pitchFamily="18" charset="-120"/>
              </a:rPr>
              <a:t>zsh</a:t>
            </a:r>
            <a:r>
              <a:rPr lang="en-US" altLang="zh-TW" dirty="0" smtClean="0">
                <a:ea typeface="新細明體" panose="02020500000000000000" pitchFamily="18" charset="-120"/>
              </a:rPr>
              <a:t>	(/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/ports/shells/</a:t>
            </a:r>
            <a:r>
              <a:rPr lang="en-US" altLang="zh-TW" dirty="0" err="1" smtClean="0">
                <a:ea typeface="新細明體" panose="02020500000000000000" pitchFamily="18" charset="-120"/>
              </a:rPr>
              <a:t>zsh</a:t>
            </a:r>
            <a:r>
              <a:rPr lang="en-US" altLang="zh-TW" dirty="0" smtClean="0">
                <a:ea typeface="新細明體" panose="02020500000000000000" pitchFamily="18" charset="-120"/>
              </a:rPr>
              <a:t> or </a:t>
            </a:r>
            <a:r>
              <a:rPr lang="en-US" altLang="zh-TW" dirty="0" err="1" smtClean="0">
                <a:ea typeface="新細明體" panose="02020500000000000000" pitchFamily="18" charset="-120"/>
              </a:rPr>
              <a:t>pkg</a:t>
            </a:r>
            <a:r>
              <a:rPr lang="en-US" altLang="zh-TW" dirty="0" smtClean="0">
                <a:ea typeface="新細明體" panose="02020500000000000000" pitchFamily="18" charset="-120"/>
              </a:rPr>
              <a:t> install </a:t>
            </a:r>
            <a:r>
              <a:rPr lang="en-US" altLang="zh-TW" dirty="0" err="1" smtClean="0">
                <a:ea typeface="新細明體" panose="02020500000000000000" pitchFamily="18" charset="-120"/>
              </a:rPr>
              <a:t>zsh</a:t>
            </a:r>
            <a:r>
              <a:rPr lang="en-US" altLang="zh-TW" dirty="0" smtClean="0">
                <a:ea typeface="新細明體" panose="02020500000000000000" pitchFamily="18" charset="-120"/>
              </a:rPr>
              <a:t>)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Use 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 err="1" smtClean="0">
                <a:ea typeface="新細明體" panose="02020500000000000000" pitchFamily="18" charset="-120"/>
              </a:rPr>
              <a:t>chsh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to change your shell 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4802847" y="197068"/>
            <a:ext cx="4262705" cy="276999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200" dirty="0" err="1" smtClean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200" dirty="0" smtClean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:*:</a:t>
            </a:r>
            <a:r>
              <a:rPr kumimoji="0"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1002:20:User &amp;:/</a:t>
            </a:r>
            <a:r>
              <a:rPr kumimoji="0" lang="en-US" altLang="zh-TW" sz="1200" dirty="0" smtClean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200" dirty="0" err="1" smtClean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200" dirty="0" smtClean="0">
                <a:solidFill>
                  <a:schemeClr val="bg1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</a:t>
            </a:r>
            <a:r>
              <a:rPr kumimoji="0" lang="en-US" altLang="zh-TW" sz="1200" dirty="0" smtClean="0">
                <a:solidFill>
                  <a:srgbClr val="FFC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200" dirty="0">
                <a:solidFill>
                  <a:srgbClr val="FFC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bin/</a:t>
            </a:r>
            <a:r>
              <a:rPr kumimoji="0" lang="en-US" altLang="zh-TW" sz="1200" dirty="0" err="1">
                <a:solidFill>
                  <a:srgbClr val="FFC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tcsh</a:t>
            </a:r>
            <a:endParaRPr kumimoji="0" lang="en-US" altLang="zh-TW" sz="1200" dirty="0">
              <a:solidFill>
                <a:srgbClr val="FFC000"/>
              </a:solidFill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1828800" y="4343400"/>
            <a:ext cx="51054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#Changing user information for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.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Shell: /bin/</a:t>
            </a:r>
            <a:r>
              <a:rPr kumimoji="0" lang="en-US" altLang="zh-TW" sz="1600" dirty="0" err="1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tcsh</a:t>
            </a:r>
            <a:endParaRPr kumimoji="0" lang="en-US" altLang="zh-TW" sz="1600" dirty="0">
              <a:solidFill>
                <a:srgbClr val="FF0000"/>
              </a:solidFill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Full Name: User &amp;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Office Location: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Office Phone: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Home Phone: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Other information: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(6)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/group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Contains the names of UNIX groups and a list of each group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s member: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Group name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Encrypted password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Group password: join that group which you don’t belong with (rarely used)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GID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List of members, separated by 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dirty="0" smtClean="0">
                <a:ea typeface="新細明體" panose="02020500000000000000" pitchFamily="18" charset="-120"/>
              </a:rPr>
              <a:t>,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Only in wheel group can do 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 err="1" smtClean="0">
                <a:ea typeface="新細明體" panose="02020500000000000000" pitchFamily="18" charset="-120"/>
              </a:rPr>
              <a:t>su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command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33600" y="4572000"/>
            <a:ext cx="49530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wheel:*: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0:root,lctseng,pschiu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daemon:*:1:daemon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staff:*:20: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(7)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In FreeBSD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Use 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 err="1" smtClean="0">
                <a:ea typeface="新細明體" panose="02020500000000000000" pitchFamily="18" charset="-120"/>
              </a:rPr>
              <a:t>vipw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to edit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master.passwd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To change editor: </a:t>
            </a:r>
            <a:r>
              <a:rPr lang="en-US" altLang="zh-TW" dirty="0" err="1" smtClean="0">
                <a:ea typeface="新細明體" panose="02020500000000000000" pitchFamily="18" charset="-120"/>
              </a:rPr>
              <a:t>setenv</a:t>
            </a:r>
            <a:r>
              <a:rPr lang="en-US" altLang="zh-TW" dirty="0" smtClean="0">
                <a:ea typeface="新細明體" panose="02020500000000000000" pitchFamily="18" charset="-120"/>
              </a:rPr>
              <a:t> EDITOR &lt;editor that you want to use&gt;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Three additional fields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Login class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Refer to an entry in the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login.conf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Determine user resource limits and login settings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default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Password change time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Expiration time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21678" y="4995863"/>
            <a:ext cx="810228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lctseng@NASA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$ 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sudo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grep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master.passwd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:$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1$4KQcUPbi$/nVs5bPDUXoyLLxw9Yp9D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.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1002:20:</a:t>
            </a:r>
            <a:r>
              <a:rPr kumimoji="0" lang="en-US" altLang="zh-TW" sz="1600" dirty="0">
                <a:solidFill>
                  <a:srgbClr val="FF0000"/>
                </a:solidFill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staff:0:0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:User &amp;:/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:/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bin/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tcsh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21678" y="5947460"/>
            <a:ext cx="8041322" cy="584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lctseng@NASA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$ grep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passwd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:*: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1002:20:User &amp;:/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:/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bin/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tcsh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(8)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6553200" cy="51816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login.conf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of FreeBSD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Set account-related parameters including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Resource limits</a:t>
            </a:r>
          </a:p>
          <a:p>
            <a:pPr lvl="3" eaLnBrk="1" hangingPunct="1"/>
            <a:r>
              <a:rPr lang="en-US" altLang="zh-TW" sz="1400" b="1" dirty="0" smtClean="0">
                <a:ea typeface="新細明體" panose="02020500000000000000" pitchFamily="18" charset="-120"/>
              </a:rPr>
              <a:t>Process size, number of open files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Session accounting limits</a:t>
            </a:r>
          </a:p>
          <a:p>
            <a:pPr lvl="3" eaLnBrk="1" hangingPunct="1"/>
            <a:r>
              <a:rPr lang="en-US" altLang="zh-TW" sz="1400" b="1" dirty="0" smtClean="0">
                <a:ea typeface="新細明體" panose="02020500000000000000" pitchFamily="18" charset="-120"/>
              </a:rPr>
              <a:t>When logins are allowed, and for how long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Default environment variable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Default path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Location of the message of the day file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Host and 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tty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-based access control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Default 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umask</a:t>
            </a:r>
            <a:endParaRPr lang="en-US" altLang="zh-TW" sz="1600" b="1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Account controls</a:t>
            </a:r>
          </a:p>
          <a:p>
            <a:pPr lvl="3" eaLnBrk="1" hangingPunct="1"/>
            <a:r>
              <a:rPr lang="en-US" altLang="zh-TW" sz="1400" b="1" dirty="0" smtClean="0">
                <a:ea typeface="新細明體" panose="02020500000000000000" pitchFamily="18" charset="-120"/>
              </a:rPr>
              <a:t>Minimum password length, password aging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login.conf</a:t>
            </a:r>
            <a:r>
              <a:rPr lang="en-US" altLang="zh-TW" dirty="0" smtClean="0">
                <a:ea typeface="新細明體" panose="02020500000000000000" pitchFamily="18" charset="-120"/>
              </a:rPr>
              <a:t>(5)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After modify, update the database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$ 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cap_mkdb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lang="en-US" altLang="zh-TW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lang="en-US" altLang="zh-TW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login.conf</a:t>
            </a:r>
            <a:endParaRPr lang="en-US" altLang="zh-TW" dirty="0" smtClean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Step to add a new user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1. password and group file (9)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609601" y="1327150"/>
            <a:ext cx="8382000" cy="50475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default:\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passwd_format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=sha512:\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:copyright=/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/COPYRIGHT:\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:welcome=/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motd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setenv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=MAIL=/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var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/mail/$,BLOCKSIZE=K:\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:path=/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sbin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/bin 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usr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sbin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usr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/bin 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usr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/local/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sbin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usr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/local/bin ~/bin:\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nologin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var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/run/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nologin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cputime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datasize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stacksize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memorylocked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=64K:\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memoryuse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filesize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coredumpsize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openfiles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maxproc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sbsize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vmemoryuse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swapuse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pseudoterminals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=unlimited:\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:priority=0:\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ignoretime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@:\</a:t>
            </a:r>
          </a:p>
          <a:p>
            <a:pPr>
              <a:spcBef>
                <a:spcPct val="0"/>
              </a:spcBef>
              <a:buNone/>
            </a:pP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       :</a:t>
            </a:r>
            <a:r>
              <a:rPr kumimoji="0" lang="en-US" altLang="zh-TW" sz="14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umask</a:t>
            </a:r>
            <a:r>
              <a:rPr kumimoji="0" lang="en-US" altLang="zh-TW" sz="14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=022:</a:t>
            </a:r>
            <a:endParaRPr kumimoji="0" lang="en-US" altLang="zh-TW" sz="14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(10)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In Linux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Edit /etc/passwd and then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Use 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smtClean="0">
                <a:ea typeface="新細明體" panose="02020500000000000000" pitchFamily="18" charset="-120"/>
              </a:rPr>
              <a:t>pwconv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1800" smtClean="0">
                <a:ea typeface="新細明體" panose="02020500000000000000" pitchFamily="18" charset="-120"/>
              </a:rPr>
              <a:t> to transfer into /etc/shadow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Fields of /etc/shadow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Login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Encrypted password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Date of last password change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Minimum number of days between password changes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Maximum number of days between password changes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Number of days in advance to warn users about password expiration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Number of inactive days before account expiration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Account expiration date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Flags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600200" y="5562600"/>
            <a:ext cx="702948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lctseng@yhlinux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] 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sudo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grep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passwd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:$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1$4KQcUPbi$/nVs5bPDUXoyLLxw9Yp9D.:14529:0:99999:7:::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2, 3, 4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Initialize password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passwd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Set quota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edquota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edquota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p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csquota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Ref: </a:t>
            </a:r>
            <a:r>
              <a:rPr lang="en-US" altLang="zh-TW" dirty="0" smtClean="0">
                <a:ea typeface="新細明體" panose="02020500000000000000" pitchFamily="18" charset="-120"/>
                <a:hlinkClick r:id="rId2"/>
              </a:rPr>
              <a:t>https</a:t>
            </a:r>
            <a:r>
              <a:rPr lang="en-US" altLang="zh-TW" dirty="0">
                <a:ea typeface="新細明體" panose="02020500000000000000" pitchFamily="18" charset="-120"/>
                <a:hlinkClick r:id="rId2"/>
              </a:rPr>
              <a:t>://</a:t>
            </a:r>
            <a:r>
              <a:rPr lang="en-US" altLang="zh-TW" dirty="0" smtClean="0">
                <a:ea typeface="新細明體" panose="02020500000000000000" pitchFamily="18" charset="-120"/>
                <a:hlinkClick r:id="rId2"/>
              </a:rPr>
              <a:t>www.freebsd.org/doc/handbook/quotas.html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Soft </a:t>
            </a:r>
            <a:r>
              <a:rPr lang="en-US" altLang="zh-TW" dirty="0" err="1" smtClean="0">
                <a:ea typeface="新細明體" panose="02020500000000000000" pitchFamily="18" charset="-120"/>
              </a:rPr>
              <a:t>v.s</a:t>
            </a:r>
            <a:r>
              <a:rPr lang="en-US" altLang="zh-TW" dirty="0" smtClean="0">
                <a:ea typeface="新細明體" panose="02020500000000000000" pitchFamily="18" charset="-120"/>
              </a:rPr>
              <a:t> hard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limit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Home directory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mkdir</a:t>
            </a:r>
            <a:r>
              <a:rPr lang="en-US" altLang="zh-TW" dirty="0" smtClean="0">
                <a:ea typeface="新細明體" panose="02020500000000000000" pitchFamily="18" charset="-120"/>
              </a:rPr>
              <a:t> /home/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524000" y="3352800"/>
            <a:ext cx="7278688" cy="1016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Quotas for user </a:t>
            </a:r>
            <a:r>
              <a:rPr kumimoji="0" lang="en-US" altLang="zh-TW" sz="20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lctseng</a:t>
            </a:r>
            <a:r>
              <a:rPr kumimoji="0" lang="en-US" altLang="zh-TW" sz="20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:</a:t>
            </a: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/raid: 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kbytes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 in use: 705996, limits (soft = 4000000, hard = 4200000)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        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inodes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 in use: 9728, limits (soft = 50000, hard = 60000)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337" y="5791200"/>
            <a:ext cx="8161663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Step to add a new user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5, 6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572000"/>
          </a:xfrm>
        </p:spPr>
        <p:txBody>
          <a:bodyPr/>
          <a:lstStyle/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Startup files</a:t>
            </a:r>
          </a:p>
          <a:p>
            <a:pPr lvl="1" eaLnBrk="1" hangingPunct="1"/>
            <a:r>
              <a:rPr lang="en-US" altLang="zh-TW" sz="1800" b="1" dirty="0" smtClean="0">
                <a:ea typeface="新細明體" panose="02020500000000000000" pitchFamily="18" charset="-120"/>
              </a:rPr>
              <a:t>System wide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</a:rPr>
              <a:t>/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/{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csh.cshrc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, 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csh.login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, 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csh.logout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, profile}</a:t>
            </a:r>
          </a:p>
          <a:p>
            <a:pPr lvl="1" eaLnBrk="1" hangingPunct="1"/>
            <a:r>
              <a:rPr lang="en-US" altLang="zh-TW" sz="1800" b="1" dirty="0" smtClean="0">
                <a:ea typeface="新細明體" panose="02020500000000000000" pitchFamily="18" charset="-120"/>
              </a:rPr>
              <a:t>Private </a:t>
            </a:r>
          </a:p>
          <a:p>
            <a:pPr lvl="2" eaLnBrk="1" hangingPunct="1"/>
            <a:r>
              <a:rPr lang="en-US" altLang="zh-TW" sz="1600" b="1" dirty="0" err="1" smtClean="0">
                <a:ea typeface="新細明體" panose="02020500000000000000" pitchFamily="18" charset="-120"/>
              </a:rPr>
              <a:t>csh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/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tcsh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	</a:t>
            </a:r>
            <a:r>
              <a:rPr lang="en-US" altLang="zh-TW" sz="1600" b="1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.login, .logout, .</a:t>
            </a:r>
            <a:r>
              <a:rPr lang="en-US" altLang="zh-TW" sz="1600" b="1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tcshrc</a:t>
            </a:r>
            <a:r>
              <a:rPr lang="en-US" altLang="zh-TW" sz="1600" b="1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, .</a:t>
            </a:r>
            <a:r>
              <a:rPr lang="en-US" altLang="zh-TW" sz="1600" b="1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cshrc</a:t>
            </a:r>
            <a:endParaRPr lang="en-US" altLang="zh-TW" sz="1600" b="1" dirty="0" smtClean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2" eaLnBrk="1" hangingPunct="1"/>
            <a:r>
              <a:rPr lang="en-US" altLang="zh-TW" sz="1600" b="1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sh</a:t>
            </a:r>
            <a:r>
              <a:rPr lang="en-US" altLang="zh-TW" sz="1600" b="1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		 .profile</a:t>
            </a:r>
          </a:p>
          <a:p>
            <a:pPr lvl="2" eaLnBrk="1" hangingPunct="1"/>
            <a:r>
              <a:rPr lang="en-US" altLang="zh-TW" sz="1600" b="1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vim		 .</a:t>
            </a:r>
            <a:r>
              <a:rPr lang="en-US" altLang="zh-TW" sz="1600" b="1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vimrc</a:t>
            </a:r>
            <a:endParaRPr lang="en-US" altLang="zh-TW" sz="1600" b="1" dirty="0" smtClean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2" eaLnBrk="1" hangingPunct="1"/>
            <a:r>
              <a:rPr lang="en-US" altLang="zh-TW" sz="1600" b="1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startx</a:t>
            </a:r>
            <a:r>
              <a:rPr lang="en-US" altLang="zh-TW" sz="1600" b="1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		 .</a:t>
            </a:r>
            <a:r>
              <a:rPr lang="en-US" altLang="zh-TW" sz="1600" b="1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xinitrc</a:t>
            </a:r>
            <a:endParaRPr lang="en-US" altLang="zh-TW" sz="1600" b="1" dirty="0" smtClean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In this step, we usually copy private startup files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/</a:t>
            </a:r>
            <a:r>
              <a:rPr lang="en-US" altLang="zh-TW" sz="1600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usr</a:t>
            </a:r>
            <a:r>
              <a:rPr lang="en-US" altLang="zh-TW" sz="16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/share/</a:t>
            </a:r>
            <a:r>
              <a:rPr lang="en-US" altLang="zh-TW" sz="1600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skel</a:t>
            </a:r>
            <a:r>
              <a:rPr lang="en-US" altLang="zh-TW" sz="16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/dot.*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/</a:t>
            </a:r>
            <a:r>
              <a:rPr lang="en-US" altLang="zh-TW" sz="1600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usr</a:t>
            </a:r>
            <a:r>
              <a:rPr lang="en-US" altLang="zh-TW" sz="16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/local/share/</a:t>
            </a:r>
            <a:r>
              <a:rPr lang="en-US" altLang="zh-TW" sz="1600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skel</a:t>
            </a:r>
            <a:r>
              <a:rPr lang="en-US" altLang="zh-TW" sz="16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/zh_TW.Big5/dot.*</a:t>
            </a:r>
          </a:p>
          <a:p>
            <a:pPr eaLnBrk="1" hangingPunct="1"/>
            <a:r>
              <a:rPr lang="en-US" altLang="zh-TW" sz="20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Change </a:t>
            </a:r>
            <a:r>
              <a:rPr lang="en-US" altLang="zh-TW" sz="2000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onwer</a:t>
            </a:r>
            <a:endParaRPr lang="en-US" altLang="zh-TW" sz="2000" dirty="0" smtClean="0">
              <a:ea typeface="新細明體" panose="02020500000000000000" pitchFamily="18" charset="-12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zh-TW" sz="1800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chown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 -R </a:t>
            </a:r>
            <a:r>
              <a:rPr lang="en-US" altLang="zh-TW" sz="1800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lctseng:cs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 /home/</a:t>
            </a:r>
            <a:r>
              <a:rPr lang="en-US" altLang="zh-TW" sz="1800" dirty="0" err="1" smtClean="0">
                <a:ea typeface="新細明體" panose="02020500000000000000" pitchFamily="18" charset="-120"/>
                <a:sym typeface="Wingdings" panose="05000000000000000000" pitchFamily="2" charset="2"/>
              </a:rPr>
              <a:t>lctseng</a:t>
            </a:r>
            <a:endParaRPr lang="en-US" altLang="zh-TW" sz="1800" dirty="0" smtClean="0">
              <a:ea typeface="新細明體" panose="02020500000000000000" pitchFamily="18" charset="-12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User ID, Group ID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b="1" dirty="0" smtClean="0">
                <a:ea typeface="新細明體" panose="02020500000000000000" pitchFamily="18" charset="-120"/>
              </a:rPr>
              <a:t>id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r>
              <a:rPr lang="en-US" altLang="zh-TW" dirty="0" smtClean="0">
                <a:ea typeface="新細明體" panose="02020500000000000000" pitchFamily="18" charset="-120"/>
              </a:rPr>
              <a:t>	</a:t>
            </a:r>
            <a:r>
              <a:rPr lang="en-US" altLang="zh-TW" dirty="0" smtClean="0">
                <a:ea typeface="新細明體" panose="02020500000000000000" pitchFamily="18" charset="-120"/>
              </a:rPr>
              <a:t>(ID Name)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en-US" altLang="zh-TW" sz="1400" dirty="0" err="1" smtClean="0">
                <a:ea typeface="新細明體" panose="02020500000000000000" pitchFamily="18" charset="-120"/>
              </a:rPr>
              <a:t>uid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=10554(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lctseng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) 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gid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=1130(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cs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) groups=1130(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cs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),0(wheel),2000(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taever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),2012(security)</a:t>
            </a:r>
            <a:endParaRPr lang="nl-NL" altLang="zh-TW" sz="14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b="1" dirty="0" smtClean="0">
                <a:ea typeface="新細明體" panose="02020500000000000000" pitchFamily="18" charset="-120"/>
              </a:rPr>
              <a:t>id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10047	(UID)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r>
              <a:rPr lang="nl-NL" altLang="zh-TW" sz="1400" dirty="0" smtClean="0">
                <a:ea typeface="新細明體" panose="02020500000000000000" pitchFamily="18" charset="-120"/>
              </a:rPr>
              <a:t>Same as above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Super user (defined by </a:t>
            </a:r>
            <a:r>
              <a:rPr lang="en-US" altLang="zh-TW" dirty="0" err="1" smtClean="0">
                <a:ea typeface="新細明體" panose="02020500000000000000" pitchFamily="18" charset="-120"/>
              </a:rPr>
              <a:t>uid</a:t>
            </a:r>
            <a:r>
              <a:rPr lang="en-US" altLang="zh-TW" dirty="0" smtClean="0">
                <a:ea typeface="新細明體" panose="02020500000000000000" pitchFamily="18" charset="-120"/>
              </a:rPr>
              <a:t> = 0)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root</a:t>
            </a:r>
          </a:p>
          <a:p>
            <a:pPr lvl="2" eaLnBrk="1" hangingPunct="1"/>
            <a:r>
              <a:rPr lang="en-US" altLang="zh-TW" sz="1400" dirty="0" err="1" smtClean="0">
                <a:ea typeface="新細明體" panose="02020500000000000000" pitchFamily="18" charset="-120"/>
              </a:rPr>
              <a:t>uid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=0(root) 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gid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=0(wheel) groups=0(wheel),5(operator)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Other built-in </a:t>
            </a:r>
            <a:r>
              <a:rPr lang="en-US" altLang="zh-TW" dirty="0">
                <a:ea typeface="新細明體" panose="02020500000000000000" pitchFamily="18" charset="-120"/>
              </a:rPr>
              <a:t>u</a:t>
            </a:r>
            <a:r>
              <a:rPr lang="en-US" altLang="zh-TW" dirty="0" smtClean="0">
                <a:ea typeface="新細明體" panose="02020500000000000000" pitchFamily="18" charset="-120"/>
              </a:rPr>
              <a:t>sers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daemon: owner of many system processes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bin: owner of system commands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sys: owner of the kernel and memory images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nobody: owner of nothing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Step to add a new user - </a:t>
            </a:r>
            <a:r>
              <a:rPr lang="en-US" altLang="zh-TW" sz="3000" dirty="0" err="1" smtClean="0">
                <a:ea typeface="新細明體" pitchFamily="18" charset="-120"/>
              </a:rPr>
              <a:t>adduser</a:t>
            </a:r>
            <a:endParaRPr lang="en-US" altLang="zh-TW" sz="3000" dirty="0" smtClean="0">
              <a:ea typeface="新細明體" pitchFamily="18" charset="-12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572000"/>
          </a:xfrm>
        </p:spPr>
        <p:txBody>
          <a:bodyPr/>
          <a:lstStyle/>
          <a:p>
            <a:pPr eaLnBrk="1" hangingPunct="1"/>
            <a:r>
              <a:rPr lang="en-US" altLang="zh-TW" sz="2000" dirty="0" err="1">
                <a:ea typeface="新細明體" panose="02020500000000000000" pitchFamily="18" charset="-120"/>
              </a:rPr>
              <a:t>a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dduser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1400" dirty="0" smtClean="0">
              <a:ea typeface="新細明體" panose="02020500000000000000" pitchFamily="18" charset="-120"/>
              <a:sym typeface="Wingdings" panose="05000000000000000000" pitchFamily="2" charset="2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936" y="2057400"/>
            <a:ext cx="7137219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53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/</a:t>
            </a:r>
            <a:r>
              <a:rPr kumimoji="1" lang="en-US" altLang="zh-TW" dirty="0" err="1" smtClean="0"/>
              <a:t>etc</a:t>
            </a:r>
            <a:r>
              <a:rPr kumimoji="1" lang="en-US" altLang="zh-TW" dirty="0" smtClean="0"/>
              <a:t>/</a:t>
            </a:r>
            <a:r>
              <a:rPr kumimoji="1" lang="en-US" altLang="zh-TW" dirty="0" err="1" smtClean="0"/>
              <a:t>adduser.conf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altLang="zh-TW" dirty="0" err="1" smtClean="0"/>
              <a:t>defaultLgroup</a:t>
            </a:r>
            <a:endParaRPr lang="en-US" altLang="zh-TW" dirty="0" smtClean="0"/>
          </a:p>
          <a:p>
            <a:r>
              <a:rPr lang="en-US" altLang="zh-TW" dirty="0" err="1" smtClean="0"/>
              <a:t>defaultclass</a:t>
            </a:r>
            <a:endParaRPr lang="en-US" altLang="zh-TW" dirty="0" smtClean="0"/>
          </a:p>
          <a:p>
            <a:r>
              <a:rPr lang="en-US" altLang="zh-TW" dirty="0" err="1" smtClean="0"/>
              <a:t>defaultgroups</a:t>
            </a:r>
            <a:endParaRPr lang="en-US" altLang="zh-TW" dirty="0" smtClean="0"/>
          </a:p>
          <a:p>
            <a:r>
              <a:rPr lang="en-US" altLang="zh-TW" dirty="0" err="1" smtClean="0"/>
              <a:t>passwdtype</a:t>
            </a:r>
            <a:endParaRPr lang="en-US" altLang="zh-TW" dirty="0" smtClean="0"/>
          </a:p>
          <a:p>
            <a:r>
              <a:rPr lang="en-US" altLang="zh-TW" dirty="0" err="1" smtClean="0"/>
              <a:t>homeprefix</a:t>
            </a:r>
            <a:r>
              <a:rPr lang="en-US" altLang="zh-TW" dirty="0" smtClean="0"/>
              <a:t>=/home/users/</a:t>
            </a:r>
            <a:endParaRPr kumimoji="1" lang="en-US" altLang="zh-TW" dirty="0" smtClean="0"/>
          </a:p>
          <a:p>
            <a:r>
              <a:rPr lang="en-US" altLang="zh-TW" dirty="0" err="1"/>
              <a:t>defaultshell</a:t>
            </a:r>
            <a:endParaRPr lang="en-US" altLang="zh-TW" dirty="0"/>
          </a:p>
          <a:p>
            <a:r>
              <a:rPr lang="en-US" altLang="zh-TW" dirty="0" err="1" smtClean="0"/>
              <a:t>udotdir</a:t>
            </a:r>
            <a:endParaRPr lang="en-US" altLang="zh-TW" dirty="0" smtClean="0"/>
          </a:p>
          <a:p>
            <a:r>
              <a:rPr lang="en-US" altLang="zh-TW" dirty="0" err="1"/>
              <a:t>msgfile</a:t>
            </a:r>
            <a:endParaRPr kumimoji="1" lang="en-US" altLang="zh-TW" dirty="0" smtClean="0"/>
          </a:p>
          <a:p>
            <a:r>
              <a:rPr lang="en-US" altLang="zh-TW" dirty="0" err="1" smtClean="0"/>
              <a:t>disableflag</a:t>
            </a:r>
            <a:endParaRPr lang="en-US" altLang="zh-TW" dirty="0" smtClean="0"/>
          </a:p>
          <a:p>
            <a:r>
              <a:rPr lang="en-US" altLang="zh-TW" dirty="0" err="1" smtClean="0"/>
              <a:t>upwexpire</a:t>
            </a:r>
            <a:endParaRPr lang="en-US" altLang="zh-TW" dirty="0" smtClean="0"/>
          </a:p>
          <a:p>
            <a:r>
              <a:rPr lang="en-US" altLang="zh-TW" dirty="0" err="1"/>
              <a:t>uexpire</a:t>
            </a:r>
            <a:endParaRPr lang="en-US" altLang="zh-TW" dirty="0"/>
          </a:p>
          <a:p>
            <a:r>
              <a:rPr lang="en-US" altLang="zh-TW" dirty="0" err="1" smtClean="0"/>
              <a:t>ugecos</a:t>
            </a:r>
            <a:endParaRPr lang="en-US" altLang="zh-TW" dirty="0" smtClean="0"/>
          </a:p>
          <a:p>
            <a:r>
              <a:rPr lang="en-US" altLang="zh-TW" dirty="0" err="1"/>
              <a:t>uidstart</a:t>
            </a:r>
            <a:endParaRPr lang="en-US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76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Remove accounts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4676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Delete the account entry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[FreeBSD] </a:t>
            </a:r>
            <a:r>
              <a:rPr lang="en-US" altLang="zh-TW" dirty="0" err="1" smtClean="0">
                <a:ea typeface="新細明體" panose="02020500000000000000" pitchFamily="18" charset="-120"/>
              </a:rPr>
              <a:t>vipw</a:t>
            </a:r>
            <a:r>
              <a:rPr lang="en-US" altLang="zh-TW" dirty="0" smtClean="0">
                <a:ea typeface="新細明體" panose="02020500000000000000" pitchFamily="18" charset="-120"/>
              </a:rPr>
              <a:t>, pw 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userdel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[Linux] remove the row in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passwd</a:t>
            </a:r>
            <a:r>
              <a:rPr lang="en-US" altLang="zh-TW" dirty="0" smtClean="0">
                <a:ea typeface="新細明體" panose="02020500000000000000" pitchFamily="18" charset="-120"/>
              </a:rPr>
              <a:t> and </a:t>
            </a:r>
            <a:r>
              <a:rPr lang="en-US" altLang="zh-TW" dirty="0" err="1" smtClean="0">
                <a:ea typeface="新細明體" panose="02020500000000000000" pitchFamily="18" charset="-120"/>
              </a:rPr>
              <a:t>pwconv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Backup file and mailbox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tar -</a:t>
            </a:r>
            <a:r>
              <a:rPr lang="en-US" altLang="zh-TW" dirty="0" err="1" smtClean="0">
                <a:ea typeface="新細明體" panose="02020500000000000000" pitchFamily="18" charset="-120"/>
              </a:rPr>
              <a:t>jcf</a:t>
            </a:r>
            <a:r>
              <a:rPr lang="en-US" altLang="zh-TW" dirty="0" smtClean="0">
                <a:ea typeface="新細明體" panose="02020500000000000000" pitchFamily="18" charset="-120"/>
              </a:rPr>
              <a:t> lctseng-home-20151001.tar.bz /home/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tar -</a:t>
            </a:r>
            <a:r>
              <a:rPr lang="en-US" altLang="zh-TW" dirty="0" err="1" smtClean="0">
                <a:ea typeface="新細明體" panose="02020500000000000000" pitchFamily="18" charset="-120"/>
              </a:rPr>
              <a:t>jcf</a:t>
            </a:r>
            <a:r>
              <a:rPr lang="en-US" altLang="zh-TW" dirty="0" smtClean="0">
                <a:ea typeface="新細明體" panose="02020500000000000000" pitchFamily="18" charset="-120"/>
              </a:rPr>
              <a:t> lctseng-mail-20151001.tar.bz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var</a:t>
            </a:r>
            <a:r>
              <a:rPr lang="en-US" altLang="zh-TW" dirty="0" smtClean="0">
                <a:ea typeface="新細明體" panose="02020500000000000000" pitchFamily="18" charset="-120"/>
              </a:rPr>
              <a:t>/mail/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chmod</a:t>
            </a:r>
            <a:r>
              <a:rPr lang="en-US" altLang="zh-TW" dirty="0" smtClean="0">
                <a:ea typeface="新細明體" panose="02020500000000000000" pitchFamily="18" charset="-120"/>
              </a:rPr>
              <a:t> 600 lctseng-*-20151001.tar.bz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Delete home directory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rm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dirty="0" err="1" smtClean="0">
                <a:ea typeface="新細明體" panose="02020500000000000000" pitchFamily="18" charset="-120"/>
              </a:rPr>
              <a:t>rf</a:t>
            </a:r>
            <a:r>
              <a:rPr lang="en-US" altLang="zh-TW" dirty="0" smtClean="0">
                <a:ea typeface="新細明體" panose="02020500000000000000" pitchFamily="18" charset="-120"/>
              </a:rPr>
              <a:t> /home/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rm</a:t>
            </a:r>
            <a:r>
              <a:rPr lang="en-US" altLang="zh-TW" dirty="0" smtClean="0">
                <a:ea typeface="新細明體" panose="02020500000000000000" pitchFamily="18" charset="-120"/>
              </a:rPr>
              <a:t> –f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var</a:t>
            </a:r>
            <a:r>
              <a:rPr lang="en-US" altLang="zh-TW" dirty="0" smtClean="0">
                <a:ea typeface="新細明體" panose="02020500000000000000" pitchFamily="18" charset="-120"/>
              </a:rPr>
              <a:t>/mail/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r>
              <a:rPr lang="en-US" altLang="zh-TW" dirty="0" smtClean="0">
                <a:ea typeface="新細明體" panose="02020500000000000000" pitchFamily="18" charset="-120"/>
              </a:rPr>
              <a:t> (mailbox file)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Disabling login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Ways to disable login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Change user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s login shell as 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sbin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nologin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Put a 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 smtClean="0">
                <a:ea typeface="新細明體" panose="02020500000000000000" pitchFamily="18" charset="-120"/>
              </a:rPr>
              <a:t>#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in front of the account entry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Put a '-' in front of the account entry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Put a 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 smtClean="0">
                <a:ea typeface="新細明體" panose="02020500000000000000" pitchFamily="18" charset="-120"/>
              </a:rPr>
              <a:t>*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in the encrypted password field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Add *LOCKED* at the beginning of the </a:t>
            </a:r>
            <a:r>
              <a:rPr lang="en-US" altLang="zh-TW" dirty="0" err="1" smtClean="0">
                <a:ea typeface="新細明體" panose="02020500000000000000" pitchFamily="18" charset="-120"/>
              </a:rPr>
              <a:t>excrypted</a:t>
            </a:r>
            <a:r>
              <a:rPr lang="en-US" altLang="zh-TW" dirty="0" smtClean="0">
                <a:ea typeface="新細明體" panose="02020500000000000000" pitchFamily="18" charset="-120"/>
              </a:rPr>
              <a:t> password field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pw lock/unlock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Write a program to show the reason and how to remove the restriction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pw(8)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FreeBSD user account related files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master.passwd</a:t>
            </a:r>
            <a:endParaRPr lang="en-US" altLang="zh-TW" dirty="0"/>
          </a:p>
          <a:p>
            <a:r>
              <a:rPr lang="en-US" altLang="zh-TW" dirty="0"/>
              <a:t>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passwd</a:t>
            </a:r>
            <a:endParaRPr lang="en-US" altLang="zh-TW" dirty="0"/>
          </a:p>
          <a:p>
            <a:r>
              <a:rPr lang="en-US" altLang="zh-TW" dirty="0"/>
              <a:t>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pw.XXXXXX</a:t>
            </a:r>
            <a:r>
              <a:rPr lang="en-US" altLang="zh-TW" dirty="0" smtClean="0"/>
              <a:t>~</a:t>
            </a:r>
            <a:endParaRPr lang="en-US" altLang="zh-TW" dirty="0"/>
          </a:p>
          <a:p>
            <a:r>
              <a:rPr lang="en-US" altLang="zh-TW" dirty="0" smtClean="0"/>
              <a:t>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pwd.db</a:t>
            </a:r>
            <a:endParaRPr lang="en-US" altLang="zh-TW" dirty="0"/>
          </a:p>
          <a:p>
            <a:r>
              <a:rPr lang="en-US" altLang="zh-TW" dirty="0"/>
              <a:t>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spwd.db</a:t>
            </a:r>
            <a:endParaRPr lang="en-US" altLang="zh-TW" dirty="0"/>
          </a:p>
          <a:p>
            <a:r>
              <a:rPr lang="en-US" altLang="zh-TW" dirty="0"/>
              <a:t>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/group</a:t>
            </a:r>
          </a:p>
          <a:p>
            <a:r>
              <a:rPr lang="en-US" altLang="zh-TW" dirty="0" smtClean="0"/>
              <a:t>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/shell</a:t>
            </a:r>
            <a:endParaRPr lang="en-US" altLang="zh-TW" dirty="0"/>
          </a:p>
          <a:p>
            <a:r>
              <a:rPr lang="en-US" altLang="zh-TW" dirty="0"/>
              <a:t>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login.conf</a:t>
            </a:r>
            <a:r>
              <a:rPr lang="en-US" altLang="zh-TW" dirty="0"/>
              <a:t> </a:t>
            </a:r>
            <a:r>
              <a:rPr lang="en-US" altLang="zh-TW" dirty="0" smtClean="0"/>
              <a:t> 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904063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pwd.db</a:t>
            </a:r>
            <a:r>
              <a:rPr lang="en-US" altLang="zh-TW" dirty="0" smtClean="0"/>
              <a:t> </a:t>
            </a:r>
            <a:r>
              <a:rPr lang="en-US" altLang="zh-TW" dirty="0"/>
              <a:t>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spwd.db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check </a:t>
            </a:r>
            <a:r>
              <a:rPr lang="en-US" altLang="zh-TW" dirty="0" err="1" smtClean="0"/>
              <a:t>master.passwd</a:t>
            </a:r>
            <a:r>
              <a:rPr lang="en-US" altLang="zh-TW" dirty="0" smtClean="0"/>
              <a:t> for format</a:t>
            </a:r>
          </a:p>
          <a:p>
            <a:pPr lvl="1"/>
            <a:r>
              <a:rPr lang="en-US" altLang="zh-TW" dirty="0" smtClean="0"/>
              <a:t># </a:t>
            </a:r>
            <a:r>
              <a:rPr lang="en-US" altLang="zh-TW" dirty="0" err="1" smtClean="0"/>
              <a:t>pwd_mkdb</a:t>
            </a:r>
            <a:r>
              <a:rPr lang="en-US" altLang="zh-TW" dirty="0" smtClean="0"/>
              <a:t> </a:t>
            </a:r>
            <a:r>
              <a:rPr lang="en-US" altLang="zh-TW" dirty="0"/>
              <a:t>-C 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master.passwd</a:t>
            </a:r>
            <a:endParaRPr lang="en-US" altLang="zh-TW" dirty="0" smtClean="0"/>
          </a:p>
          <a:p>
            <a:r>
              <a:rPr lang="en-US" altLang="zh-TW" dirty="0"/>
              <a:t>create and install 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passwd</a:t>
            </a:r>
            <a:r>
              <a:rPr lang="en-US" altLang="zh-TW" dirty="0"/>
              <a:t> from the </a:t>
            </a:r>
            <a:r>
              <a:rPr lang="en-US" altLang="zh-TW" dirty="0" err="1"/>
              <a:t>master.passwd</a:t>
            </a:r>
            <a:r>
              <a:rPr lang="en-US" altLang="zh-TW" dirty="0"/>
              <a:t> </a:t>
            </a:r>
            <a:r>
              <a:rPr lang="en-US" altLang="zh-TW" dirty="0" smtClean="0"/>
              <a:t>file</a:t>
            </a:r>
          </a:p>
          <a:p>
            <a:pPr lvl="1"/>
            <a:r>
              <a:rPr lang="en-US" altLang="zh-TW" dirty="0" smtClean="0"/>
              <a:t># </a:t>
            </a:r>
            <a:r>
              <a:rPr lang="en-US" altLang="zh-TW" dirty="0" err="1" smtClean="0"/>
              <a:t>pwd_mkdb</a:t>
            </a:r>
            <a:r>
              <a:rPr lang="en-US" altLang="zh-TW" dirty="0" smtClean="0"/>
              <a:t> </a:t>
            </a:r>
            <a:r>
              <a:rPr lang="en-US" altLang="zh-TW" dirty="0"/>
              <a:t>-p /</a:t>
            </a:r>
            <a:r>
              <a:rPr lang="en-US" altLang="zh-TW" dirty="0" err="1"/>
              <a:t>etc</a:t>
            </a:r>
            <a:r>
              <a:rPr lang="en-US" altLang="zh-TW" dirty="0"/>
              <a:t>/</a:t>
            </a:r>
            <a:r>
              <a:rPr lang="en-US" altLang="zh-TW" dirty="0" err="1"/>
              <a:t>master.passwd</a:t>
            </a:r>
            <a:endParaRPr lang="en-US" altLang="zh-TW" dirty="0"/>
          </a:p>
          <a:p>
            <a:r>
              <a:rPr lang="en-US" altLang="zh-TW" dirty="0" smtClean="0"/>
              <a:t>generate </a:t>
            </a:r>
            <a:r>
              <a:rPr lang="en-US" altLang="zh-TW" dirty="0"/>
              <a:t>the password </a:t>
            </a:r>
            <a:r>
              <a:rPr lang="en-US" altLang="zh-TW" dirty="0" smtClean="0"/>
              <a:t>databases</a:t>
            </a:r>
          </a:p>
          <a:p>
            <a:pPr lvl="1"/>
            <a:r>
              <a:rPr lang="en-US" altLang="zh-TW" dirty="0" smtClean="0"/>
              <a:t># </a:t>
            </a:r>
            <a:r>
              <a:rPr lang="en-US" altLang="zh-TW" dirty="0" err="1" smtClean="0"/>
              <a:t>pwd_mkdb</a:t>
            </a:r>
            <a:r>
              <a:rPr lang="en-US" altLang="zh-TW" b="1" dirty="0" smtClean="0"/>
              <a:t> </a:t>
            </a:r>
            <a:r>
              <a:rPr lang="en-US" altLang="zh-TW" dirty="0"/>
              <a:t>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master.passwd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# </a:t>
            </a:r>
            <a:r>
              <a:rPr lang="en-US" altLang="zh-TW" dirty="0" err="1" smtClean="0"/>
              <a:t>pwd_mkdb</a:t>
            </a:r>
            <a:endParaRPr lang="en-US" altLang="zh-TW" dirty="0" smtClean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87862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pw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295400"/>
            <a:ext cx="7772400" cy="5257800"/>
          </a:xfrm>
        </p:spPr>
        <p:txBody>
          <a:bodyPr/>
          <a:lstStyle/>
          <a:p>
            <a:r>
              <a:rPr lang="en-US" altLang="zh-TW" sz="2000" dirty="0"/>
              <a:t>usage:  pw [</a:t>
            </a:r>
            <a:r>
              <a:rPr lang="en-US" altLang="zh-TW" sz="2000" dirty="0" err="1"/>
              <a:t>user|group|lock|unlock</a:t>
            </a:r>
            <a:r>
              <a:rPr lang="en-US" altLang="zh-TW" sz="2000" dirty="0"/>
              <a:t>] [</a:t>
            </a:r>
            <a:r>
              <a:rPr lang="en-US" altLang="zh-TW" sz="2000" dirty="0" err="1"/>
              <a:t>add|del|mod|show|next</a:t>
            </a:r>
            <a:r>
              <a:rPr lang="en-US" altLang="zh-TW" sz="2000" dirty="0"/>
              <a:t>] [</a:t>
            </a:r>
            <a:r>
              <a:rPr lang="en-US" altLang="zh-TW" sz="2000" dirty="0" err="1"/>
              <a:t>help|switches</a:t>
            </a:r>
            <a:r>
              <a:rPr lang="en-US" altLang="zh-TW" sz="2000" dirty="0"/>
              <a:t>/values]</a:t>
            </a:r>
          </a:p>
          <a:p>
            <a:r>
              <a:rPr lang="en-US" altLang="zh-TW" sz="2000" dirty="0" smtClean="0"/>
              <a:t>pw </a:t>
            </a:r>
            <a:r>
              <a:rPr lang="en-US" altLang="zh-TW" sz="2000" dirty="0" err="1" smtClean="0"/>
              <a:t>groupadd</a:t>
            </a:r>
            <a:endParaRPr lang="en-US" altLang="zh-TW" sz="2000" dirty="0" smtClean="0"/>
          </a:p>
          <a:p>
            <a:r>
              <a:rPr lang="en-US" altLang="zh-TW" sz="2000" dirty="0"/>
              <a:t>pw </a:t>
            </a:r>
            <a:r>
              <a:rPr lang="en-US" altLang="zh-TW" sz="2000" dirty="0" err="1"/>
              <a:t>groupdel</a:t>
            </a:r>
            <a:endParaRPr kumimoji="1" lang="en-US" altLang="zh-TW" sz="2000" dirty="0"/>
          </a:p>
          <a:p>
            <a:r>
              <a:rPr lang="en-US" altLang="zh-TW" sz="2000" dirty="0"/>
              <a:t>pw </a:t>
            </a:r>
            <a:r>
              <a:rPr lang="en-US" altLang="zh-TW" sz="2000" dirty="0" err="1" smtClean="0"/>
              <a:t>groupmod</a:t>
            </a:r>
            <a:endParaRPr lang="en-US" altLang="zh-TW" sz="2000" dirty="0" smtClean="0"/>
          </a:p>
          <a:p>
            <a:r>
              <a:rPr lang="en-US" altLang="zh-TW" sz="2000" dirty="0"/>
              <a:t>pw </a:t>
            </a:r>
            <a:r>
              <a:rPr lang="en-US" altLang="zh-TW" sz="2000" dirty="0" err="1" smtClean="0"/>
              <a:t>useradd</a:t>
            </a:r>
            <a:endParaRPr lang="en-US" altLang="zh-TW" sz="2000" dirty="0"/>
          </a:p>
          <a:p>
            <a:r>
              <a:rPr lang="en-US" altLang="zh-TW" sz="2000" dirty="0" smtClean="0"/>
              <a:t>pw </a:t>
            </a:r>
            <a:r>
              <a:rPr lang="en-US" altLang="zh-TW" sz="2000" dirty="0" err="1" smtClean="0"/>
              <a:t>userdel</a:t>
            </a:r>
            <a:endParaRPr lang="en-US" altLang="zh-TW" sz="2000" dirty="0" smtClean="0"/>
          </a:p>
          <a:p>
            <a:r>
              <a:rPr lang="en-US" altLang="zh-TW" sz="2000" dirty="0"/>
              <a:t>pw </a:t>
            </a:r>
            <a:r>
              <a:rPr lang="en-US" altLang="zh-TW" sz="2000" dirty="0" err="1" smtClean="0"/>
              <a:t>usermod</a:t>
            </a:r>
            <a:endParaRPr lang="en-US" altLang="zh-TW" sz="2000" dirty="0" smtClean="0"/>
          </a:p>
          <a:p>
            <a:r>
              <a:rPr lang="en-US" altLang="zh-TW" sz="2000" dirty="0"/>
              <a:t>pw </a:t>
            </a:r>
            <a:r>
              <a:rPr lang="en-US" altLang="zh-TW" sz="2000" dirty="0" err="1" smtClean="0"/>
              <a:t>groupnext</a:t>
            </a:r>
            <a:endParaRPr lang="en-US" altLang="zh-TW" sz="2000" dirty="0" smtClean="0"/>
          </a:p>
          <a:p>
            <a:r>
              <a:rPr lang="en-US" altLang="zh-TW" sz="2000" dirty="0"/>
              <a:t>pw </a:t>
            </a:r>
            <a:r>
              <a:rPr lang="en-US" altLang="zh-TW" sz="2000" dirty="0" err="1" smtClean="0"/>
              <a:t>usernext</a:t>
            </a:r>
            <a:endParaRPr lang="en-US" altLang="zh-TW" sz="2000" dirty="0" smtClean="0"/>
          </a:p>
          <a:p>
            <a:r>
              <a:rPr lang="en-US" altLang="zh-TW" sz="2000" dirty="0" smtClean="0"/>
              <a:t>pw lock</a:t>
            </a:r>
          </a:p>
          <a:p>
            <a:r>
              <a:rPr lang="en-US" altLang="zh-TW" sz="2000" dirty="0" smtClean="0"/>
              <a:t>pw unlock</a:t>
            </a:r>
          </a:p>
          <a:p>
            <a:r>
              <a:rPr lang="en-US" altLang="zh-TW" sz="2000" dirty="0"/>
              <a:t>p</a:t>
            </a:r>
            <a:r>
              <a:rPr lang="en-US" altLang="zh-TW" sz="2000" dirty="0" smtClean="0"/>
              <a:t>w </a:t>
            </a:r>
            <a:r>
              <a:rPr lang="en-US" altLang="zh-TW" sz="2000" dirty="0" err="1" smtClean="0"/>
              <a:t>groupshow</a:t>
            </a:r>
            <a:endParaRPr lang="en-US" altLang="zh-TW" sz="2000" dirty="0" smtClean="0"/>
          </a:p>
          <a:p>
            <a:r>
              <a:rPr lang="en-US" altLang="zh-TW" sz="2000" dirty="0"/>
              <a:t>p</a:t>
            </a:r>
            <a:r>
              <a:rPr kumimoji="1" lang="en-US" altLang="zh-TW" sz="2000" dirty="0" smtClean="0"/>
              <a:t>w </a:t>
            </a:r>
            <a:r>
              <a:rPr kumimoji="1" lang="en-US" altLang="zh-TW" sz="2000" dirty="0" err="1" smtClean="0"/>
              <a:t>usershow</a:t>
            </a:r>
            <a:endParaRPr kumimoji="1" lang="en-US" altLang="zh-TW" sz="2000" dirty="0" smtClean="0"/>
          </a:p>
          <a:p>
            <a:endParaRPr kumimoji="1"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69529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Rootly</a:t>
            </a:r>
            <a:r>
              <a:rPr lang="en-US" altLang="zh-TW" dirty="0" smtClean="0">
                <a:ea typeface="新細明體" pitchFamily="18" charset="-120"/>
              </a:rPr>
              <a:t> Powers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The Root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001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Root is God, also called super-user.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UID is 0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180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UNIX permits the superuser to perform any valid operation on any file or process, such 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Changing the root directory of a process with </a:t>
            </a:r>
            <a:r>
              <a:rPr lang="en-US" altLang="zh-TW" sz="1800" b="1" smtClean="0">
                <a:ea typeface="新細明體" panose="02020500000000000000" pitchFamily="18" charset="-120"/>
              </a:rPr>
              <a:t>chroot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Setting the system clock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Raising anyone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z="1800" smtClean="0">
                <a:ea typeface="新細明體" panose="02020500000000000000" pitchFamily="18" charset="-120"/>
              </a:rPr>
              <a:t>s resource usage limits and process priorities (</a:t>
            </a:r>
            <a:r>
              <a:rPr lang="en-US" altLang="zh-TW" sz="1800" b="1" smtClean="0">
                <a:ea typeface="新細明體" panose="02020500000000000000" pitchFamily="18" charset="-120"/>
              </a:rPr>
              <a:t>renice, edquota</a:t>
            </a:r>
            <a:r>
              <a:rPr lang="en-US" altLang="zh-TW" sz="1800" smtClean="0">
                <a:ea typeface="新細明體" panose="02020500000000000000" pitchFamily="18" charset="-12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Setting the system</a:t>
            </a:r>
            <a:r>
              <a:rPr lang="en-US" altLang="zh-TW" sz="180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z="1800" smtClean="0">
                <a:ea typeface="新細明體" panose="02020500000000000000" pitchFamily="18" charset="-120"/>
              </a:rPr>
              <a:t>s hostname (</a:t>
            </a:r>
            <a:r>
              <a:rPr lang="en-US" altLang="zh-TW" sz="1800" b="1" smtClean="0">
                <a:ea typeface="新細明體" panose="02020500000000000000" pitchFamily="18" charset="-120"/>
              </a:rPr>
              <a:t>hostname</a:t>
            </a:r>
            <a:r>
              <a:rPr lang="en-US" altLang="zh-TW" sz="1800" smtClean="0">
                <a:ea typeface="新細明體" panose="02020500000000000000" pitchFamily="18" charset="-120"/>
              </a:rPr>
              <a:t> command)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Configuring network interfaces (</a:t>
            </a:r>
            <a:r>
              <a:rPr lang="en-US" altLang="zh-TW" sz="1800" b="1" smtClean="0">
                <a:ea typeface="新細明體" panose="02020500000000000000" pitchFamily="18" charset="-120"/>
              </a:rPr>
              <a:t>ifconfig</a:t>
            </a:r>
            <a:r>
              <a:rPr lang="en-US" altLang="zh-TW" sz="1800" smtClean="0">
                <a:ea typeface="新細明體" panose="02020500000000000000" pitchFamily="18" charset="-120"/>
              </a:rPr>
              <a:t> command)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Shutting down the system (</a:t>
            </a:r>
            <a:r>
              <a:rPr lang="en-US" altLang="zh-TW" sz="1800" b="1" smtClean="0">
                <a:ea typeface="新細明體" panose="02020500000000000000" pitchFamily="18" charset="-120"/>
              </a:rPr>
              <a:t>shutdown</a:t>
            </a:r>
            <a:r>
              <a:rPr lang="en-US" altLang="zh-TW" sz="1800" smtClean="0">
                <a:ea typeface="新細明體" panose="02020500000000000000" pitchFamily="18" charset="-120"/>
              </a:rPr>
              <a:t> command)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…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Becoming root (1)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 smtClean="0">
                <a:ea typeface="新細明體" panose="02020500000000000000" pitchFamily="18" charset="-120"/>
              </a:rPr>
              <a:t>Login as root</a:t>
            </a:r>
          </a:p>
          <a:p>
            <a:pPr lvl="1" eaLnBrk="1" hangingPunct="1"/>
            <a:r>
              <a:rPr lang="en-US" altLang="zh-TW" sz="2400" dirty="0" smtClean="0">
                <a:ea typeface="新細明體" panose="02020500000000000000" pitchFamily="18" charset="-120"/>
              </a:rPr>
              <a:t>Console login (</a:t>
            </a:r>
            <a:r>
              <a:rPr lang="en-US" altLang="zh-TW" sz="2400" dirty="0" err="1" smtClean="0">
                <a:ea typeface="新細明體" panose="02020500000000000000" pitchFamily="18" charset="-120"/>
              </a:rPr>
              <a:t>ttyv</a:t>
            </a:r>
            <a:r>
              <a:rPr lang="en-US" altLang="zh-TW" sz="2400" dirty="0" smtClean="0">
                <a:ea typeface="新細明體" panose="02020500000000000000" pitchFamily="18" charset="-120"/>
              </a:rPr>
              <a:t>, Alt+F1~F6)</a:t>
            </a:r>
          </a:p>
          <a:p>
            <a:pPr lvl="2"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Allow root login on console.</a:t>
            </a:r>
          </a:p>
          <a:p>
            <a:pPr lvl="2"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If you don</a:t>
            </a:r>
            <a:r>
              <a:rPr lang="en-US" altLang="zh-TW" sz="20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t want to permit root login in the console (in 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ttys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)</a:t>
            </a:r>
          </a:p>
          <a:p>
            <a:pPr lvl="3" eaLnBrk="1" hangingPunct="1">
              <a:buFontTx/>
              <a:buNone/>
            </a:pPr>
            <a:r>
              <a:rPr lang="en-US" altLang="zh-TW" sz="1800" dirty="0" smtClean="0"/>
              <a:t>	ttyv1   "/</a:t>
            </a:r>
            <a:r>
              <a:rPr lang="en-US" altLang="zh-TW" sz="1800" dirty="0" err="1" smtClean="0"/>
              <a:t>usr</a:t>
            </a:r>
            <a:r>
              <a:rPr lang="en-US" altLang="zh-TW" sz="1800" dirty="0" smtClean="0"/>
              <a:t>/</a:t>
            </a:r>
            <a:r>
              <a:rPr lang="en-US" altLang="zh-TW" sz="1800" dirty="0" err="1" smtClean="0"/>
              <a:t>libexec</a:t>
            </a:r>
            <a:r>
              <a:rPr lang="en-US" altLang="zh-TW" sz="1800" dirty="0" smtClean="0"/>
              <a:t>/</a:t>
            </a:r>
            <a:r>
              <a:rPr lang="en-US" altLang="zh-TW" sz="1800" dirty="0" err="1" smtClean="0"/>
              <a:t>getty</a:t>
            </a:r>
            <a:r>
              <a:rPr lang="en-US" altLang="zh-TW" sz="1800" dirty="0" smtClean="0"/>
              <a:t> Pc"         cons25  on  secure</a:t>
            </a:r>
          </a:p>
          <a:p>
            <a:pPr lvl="3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</a:t>
            </a:r>
            <a:r>
              <a:rPr lang="en-US" altLang="zh-TW" sz="1800" dirty="0" smtClean="0">
                <a:sym typeface="Wingdings" panose="05000000000000000000" pitchFamily="2" charset="2"/>
              </a:rPr>
              <a:t>ttyv1   "/</a:t>
            </a:r>
            <a:r>
              <a:rPr lang="en-US" altLang="zh-TW" sz="1800" dirty="0" err="1" smtClean="0">
                <a:sym typeface="Wingdings" panose="05000000000000000000" pitchFamily="2" charset="2"/>
              </a:rPr>
              <a:t>usr</a:t>
            </a:r>
            <a:r>
              <a:rPr lang="en-US" altLang="zh-TW" sz="1800" dirty="0" smtClean="0">
                <a:sym typeface="Wingdings" panose="05000000000000000000" pitchFamily="2" charset="2"/>
              </a:rPr>
              <a:t>/</a:t>
            </a:r>
            <a:r>
              <a:rPr lang="en-US" altLang="zh-TW" sz="1800" dirty="0" err="1" smtClean="0">
                <a:sym typeface="Wingdings" panose="05000000000000000000" pitchFamily="2" charset="2"/>
              </a:rPr>
              <a:t>libexec</a:t>
            </a:r>
            <a:r>
              <a:rPr lang="en-US" altLang="zh-TW" sz="1800" dirty="0" smtClean="0">
                <a:sym typeface="Wingdings" panose="05000000000000000000" pitchFamily="2" charset="2"/>
              </a:rPr>
              <a:t>/</a:t>
            </a:r>
            <a:r>
              <a:rPr lang="en-US" altLang="zh-TW" sz="1800" dirty="0" err="1" smtClean="0">
                <a:sym typeface="Wingdings" panose="05000000000000000000" pitchFamily="2" charset="2"/>
              </a:rPr>
              <a:t>getty</a:t>
            </a:r>
            <a:r>
              <a:rPr lang="en-US" altLang="zh-TW" sz="1800" dirty="0" smtClean="0">
                <a:sym typeface="Wingdings" panose="05000000000000000000" pitchFamily="2" charset="2"/>
              </a:rPr>
              <a:t> Pc"         cons25  on  </a:t>
            </a:r>
            <a:r>
              <a:rPr lang="en-US" altLang="zh-TW" sz="1800" i="1" dirty="0" smtClean="0">
                <a:solidFill>
                  <a:schemeClr val="hlink"/>
                </a:solidFill>
                <a:sym typeface="Wingdings" panose="05000000000000000000" pitchFamily="2" charset="2"/>
              </a:rPr>
              <a:t>insecure</a:t>
            </a:r>
            <a:endParaRPr lang="en-US" altLang="zh-TW" sz="1800" i="1" dirty="0" smtClean="0">
              <a:solidFill>
                <a:schemeClr val="hlink"/>
              </a:solidFill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2400" dirty="0" smtClean="0">
                <a:ea typeface="新細明體" panose="02020500000000000000" pitchFamily="18" charset="-120"/>
              </a:rPr>
              <a:t>Remote login (login via </a:t>
            </a:r>
            <a:r>
              <a:rPr lang="en-US" altLang="zh-TW" sz="2400" dirty="0" err="1" smtClean="0">
                <a:ea typeface="新細明體" panose="02020500000000000000" pitchFamily="18" charset="-120"/>
              </a:rPr>
              <a:t>ssh</a:t>
            </a:r>
            <a:r>
              <a:rPr lang="en-US" altLang="zh-TW" sz="2400" dirty="0" smtClean="0">
                <a:ea typeface="新細明體" panose="02020500000000000000" pitchFamily="18" charset="-120"/>
              </a:rPr>
              <a:t>)</a:t>
            </a:r>
          </a:p>
          <a:p>
            <a:pPr lvl="2" eaLnBrk="1" hangingPunct="1"/>
            <a:r>
              <a:rPr lang="en-US" altLang="zh-TW" sz="2000" dirty="0" err="1" smtClean="0">
                <a:ea typeface="新細明體" panose="02020500000000000000" pitchFamily="18" charset="-120"/>
              </a:rPr>
              <a:t>sshd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:</a:t>
            </a:r>
          </a:p>
          <a:p>
            <a:pPr lvl="3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ssh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sshd_config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3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#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PermitRootLogin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yes</a:t>
            </a:r>
          </a:p>
          <a:p>
            <a:pPr lvl="2" eaLnBrk="1" hangingPunct="1"/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DON’T DO THAT !!!</a:t>
            </a:r>
          </a:p>
          <a:p>
            <a:pPr lvl="1" eaLnBrk="1" hangingPunct="1"/>
            <a:r>
              <a:rPr lang="en-US" altLang="zh-TW" sz="2200" dirty="0" smtClean="0">
                <a:ea typeface="新細明體" panose="02020500000000000000" pitchFamily="18" charset="-120"/>
              </a:rPr>
              <a:t>Log: /</a:t>
            </a:r>
            <a:r>
              <a:rPr lang="en-US" altLang="zh-TW" sz="2200" dirty="0" err="1" smtClean="0">
                <a:ea typeface="新細明體" panose="02020500000000000000" pitchFamily="18" charset="-120"/>
              </a:rPr>
              <a:t>var</a:t>
            </a:r>
            <a:r>
              <a:rPr lang="en-US" altLang="zh-TW" sz="2200" dirty="0" smtClean="0">
                <a:ea typeface="新細明體" panose="02020500000000000000" pitchFamily="18" charset="-120"/>
              </a:rPr>
              <a:t>/log/auth.log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Adding New Users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sudo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zh-TW" altLang="zh-TW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3225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Becoming root (2)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 err="1" smtClean="0">
                <a:ea typeface="新細明體" panose="02020500000000000000" pitchFamily="18" charset="-120"/>
              </a:rPr>
              <a:t>su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: substitute user identity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err="1" smtClean="0">
                <a:ea typeface="新細明體" panose="02020500000000000000" pitchFamily="18" charset="-120"/>
              </a:rPr>
              <a:t>su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,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su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-,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su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i="1" dirty="0" smtClean="0">
                <a:ea typeface="新細明體" panose="02020500000000000000" pitchFamily="18" charset="-120"/>
              </a:rPr>
              <a:t>username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 smtClean="0"/>
              <a:t>※ Environment is unmodified with the exception of USER, HOME, SHELL which will be changed to target user.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 smtClean="0"/>
              <a:t>※ “</a:t>
            </a:r>
            <a:r>
              <a:rPr lang="en-US" altLang="zh-TW" sz="1800" dirty="0" err="1" smtClean="0"/>
              <a:t>su</a:t>
            </a:r>
            <a:r>
              <a:rPr lang="en-US" altLang="zh-TW" sz="1800" dirty="0" smtClean="0"/>
              <a:t> -” will simulate as a full login. (all environment variables changed)</a:t>
            </a:r>
            <a:endParaRPr lang="en-US" altLang="zh-TW" sz="1800" i="1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err="1" smtClean="0">
                <a:ea typeface="新細明體" panose="02020500000000000000" pitchFamily="18" charset="-120"/>
              </a:rPr>
              <a:t>sudo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: a limited 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su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(security/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sudo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Subdivide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superuser</a:t>
            </a:r>
            <a:r>
              <a:rPr lang="en-US" altLang="zh-TW" sz="18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power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Who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can execute </a:t>
            </a:r>
            <a:r>
              <a:rPr lang="en-US" altLang="zh-TW" sz="1600" b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what command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on </a:t>
            </a:r>
            <a:r>
              <a:rPr lang="en-US" altLang="zh-TW" sz="1600" b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which host 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as </a:t>
            </a:r>
            <a:r>
              <a:rPr lang="en-US" altLang="zh-TW" sz="1600" b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whom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Each command executed through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sudo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will be logged (/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var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/log/auth.log)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Edit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/local/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sudoers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using </a:t>
            </a:r>
            <a:r>
              <a:rPr lang="en-US" altLang="zh-TW" sz="1800" b="1" dirty="0" err="1" smtClean="0">
                <a:ea typeface="新細明體" panose="02020500000000000000" pitchFamily="18" charset="-120"/>
              </a:rPr>
              <a:t>visudo</a:t>
            </a:r>
            <a:r>
              <a:rPr lang="en-US" altLang="zh-TW" sz="1800" b="1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command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err="1" smtClean="0">
                <a:ea typeface="新細明體" panose="02020500000000000000" pitchFamily="18" charset="-120"/>
              </a:rPr>
              <a:t>visudo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 can check mutual exclusive access of 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sudoers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 file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>
                <a:ea typeface="新細明體" panose="02020500000000000000" pitchFamily="18" charset="-120"/>
              </a:rPr>
              <a:t>Syntax check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b="1" dirty="0" smtClean="0">
                <a:ea typeface="新細明體" panose="02020500000000000000" pitchFamily="18" charset="-120"/>
              </a:rPr>
              <a:t>Change editor: </a:t>
            </a:r>
            <a:r>
              <a:rPr lang="en-US" altLang="zh-TW" sz="1600" b="1" dirty="0" err="1" smtClean="0">
                <a:ea typeface="新細明體" panose="02020500000000000000" pitchFamily="18" charset="-120"/>
              </a:rPr>
              <a:t>setenv</a:t>
            </a:r>
            <a:r>
              <a:rPr lang="en-US" altLang="zh-TW" sz="1600" b="1" dirty="0" smtClean="0">
                <a:ea typeface="新細明體" panose="02020500000000000000" pitchFamily="18" charset="-120"/>
              </a:rPr>
              <a:t> EDITOR &lt;editor you want&gt;</a:t>
            </a:r>
            <a:endParaRPr lang="en-US" altLang="zh-TW" sz="1600" dirty="0" smtClean="0"/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1600200" y="4362450"/>
            <a:ext cx="7239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Sep 20 02:10:08 NASA 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sudo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 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 TTY=pts/1 ; PWD=/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tmp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;                                                       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USER=root ; COMMAND=/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rc.d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/pf start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Becoming root (3)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257800"/>
          </a:xfrm>
        </p:spPr>
        <p:txBody>
          <a:bodyPr/>
          <a:lstStyle/>
          <a:p>
            <a:pPr lvl="1" eaLnBrk="1" hangingPunct="1"/>
            <a:r>
              <a:rPr lang="en-US" altLang="zh-TW" u="sng" dirty="0" err="1" smtClean="0">
                <a:ea typeface="新細明體" panose="02020500000000000000" pitchFamily="18" charset="-120"/>
              </a:rPr>
              <a:t>sudoers</a:t>
            </a:r>
            <a:r>
              <a:rPr lang="en-US" altLang="zh-TW" dirty="0" smtClean="0">
                <a:ea typeface="新細明體" panose="02020500000000000000" pitchFamily="18" charset="-120"/>
              </a:rPr>
              <a:t> format</a:t>
            </a:r>
          </a:p>
          <a:p>
            <a:pPr lvl="2" eaLnBrk="1" hangingPunct="1"/>
            <a:r>
              <a:rPr lang="en-US" altLang="zh-TW" b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Who</a:t>
            </a:r>
            <a:r>
              <a:rPr lang="en-US" altLang="zh-TW" dirty="0" smtClean="0">
                <a:ea typeface="新細明體" panose="02020500000000000000" pitchFamily="18" charset="-120"/>
              </a:rPr>
              <a:t> can execute </a:t>
            </a:r>
            <a:r>
              <a:rPr lang="en-US" altLang="zh-TW" b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what command</a:t>
            </a:r>
            <a:r>
              <a:rPr lang="en-US" altLang="zh-TW" dirty="0" smtClean="0">
                <a:ea typeface="新細明體" panose="02020500000000000000" pitchFamily="18" charset="-120"/>
              </a:rPr>
              <a:t> on </a:t>
            </a:r>
            <a:r>
              <a:rPr lang="en-US" altLang="zh-TW" b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which host </a:t>
            </a:r>
            <a:r>
              <a:rPr lang="en-US" altLang="zh-TW" dirty="0" smtClean="0">
                <a:ea typeface="新細明體" panose="02020500000000000000" pitchFamily="18" charset="-120"/>
              </a:rPr>
              <a:t>as </a:t>
            </a:r>
            <a:r>
              <a:rPr lang="en-US" altLang="zh-TW" b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whom</a:t>
            </a:r>
          </a:p>
          <a:p>
            <a:pPr lvl="3" eaLnBrk="1" hangingPunct="1"/>
            <a:r>
              <a:rPr lang="en-US" altLang="zh-TW" b="1" dirty="0" smtClean="0">
                <a:ea typeface="新細明體" panose="02020500000000000000" pitchFamily="18" charset="-120"/>
              </a:rPr>
              <a:t>The user (group) to whom the line applies</a:t>
            </a:r>
          </a:p>
          <a:p>
            <a:pPr lvl="3" eaLnBrk="1" hangingPunct="1"/>
            <a:r>
              <a:rPr lang="en-US" altLang="zh-TW" b="1" dirty="0" smtClean="0">
                <a:ea typeface="新細明體" panose="02020500000000000000" pitchFamily="18" charset="-120"/>
              </a:rPr>
              <a:t>The hosts on which the line should be noted</a:t>
            </a:r>
          </a:p>
          <a:p>
            <a:pPr lvl="3" eaLnBrk="1" hangingPunct="1"/>
            <a:r>
              <a:rPr lang="en-US" altLang="zh-TW" b="1" dirty="0" smtClean="0">
                <a:ea typeface="新細明體" panose="02020500000000000000" pitchFamily="18" charset="-120"/>
              </a:rPr>
              <a:t>The commands that the specified users may run</a:t>
            </a:r>
          </a:p>
          <a:p>
            <a:pPr lvl="3" eaLnBrk="1" hangingPunct="1"/>
            <a:r>
              <a:rPr lang="en-US" altLang="zh-TW" b="1" dirty="0" smtClean="0">
                <a:ea typeface="新細明體" panose="02020500000000000000" pitchFamily="18" charset="-120"/>
              </a:rPr>
              <a:t>The users as whom they may be executed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Use absolute path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Alias: create another name for groups of commands/hosts/users/run-as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905000" y="4191000"/>
            <a:ext cx="6176962" cy="1930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Host_Alias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BSD=bsd1,bsd2,alumni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Host_Alias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LINUX=linux1,linux2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DUMP=/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sbin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/dump, 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sbin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/restore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PRINT=/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lpc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, 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lprm</a:t>
            </a: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SHELLS=/bin/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sh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csh</a:t>
            </a: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Becoming root (4) 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600200" y="1371600"/>
            <a:ext cx="6176963" cy="5324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Host_Alias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BSD=bsd1,bsd2,alumni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Host_Alias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LINUX=linux1,linux2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PRINT=/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lpc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, 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lprm</a:t>
            </a: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SHELLS=/bin/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sh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csh</a:t>
            </a: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SU=/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su</a:t>
            </a: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User_Alias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wwwTA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=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jnlin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, 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ystseng</a:t>
            </a: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User_Alias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printTA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=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thchen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, 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jnlin</a:t>
            </a: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Runas_Alias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NOBODY=nobody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yench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</a:t>
            </a:r>
            <a:r>
              <a:rPr kumimoji="0" lang="en-US" altLang="zh-TW" sz="20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	ALL=ALL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l</a:t>
            </a:r>
            <a:r>
              <a:rPr kumimoji="0" lang="en-US" altLang="zh-TW" sz="20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ctseng</a:t>
            </a:r>
            <a:r>
              <a:rPr kumimoji="0" lang="en-US" altLang="zh-TW" sz="20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		ALL=(ALL)ALL,!SHELL,!SU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printTA</a:t>
            </a:r>
            <a:r>
              <a:rPr kumimoji="0" lang="en-US" altLang="zh-TW" sz="20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		</a:t>
            </a:r>
            <a:r>
              <a:rPr kumimoji="0" lang="en-US" altLang="zh-TW" sz="20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csduty</a:t>
            </a:r>
            <a:r>
              <a:rPr kumimoji="0" lang="en-US" altLang="zh-TW" sz="20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=PRINT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wwwTA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		BSD=(NOBODY)/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/bin/more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%wheel		ALL=NOPASSWD:/</a:t>
            </a:r>
            <a:r>
              <a:rPr kumimoji="0" lang="en-US" altLang="zh-TW" sz="2000" dirty="0" err="1">
                <a:latin typeface="Times" panose="02020603050405020304" pitchFamily="18" charset="0"/>
                <a:ea typeface="新細明體" panose="02020500000000000000" pitchFamily="18" charset="-120"/>
              </a:rPr>
              <a:t>sbin</a:t>
            </a:r>
            <a:r>
              <a:rPr kumimoji="0" lang="en-US" altLang="zh-TW" sz="2000" dirty="0">
                <a:latin typeface="Times" panose="02020603050405020304" pitchFamily="18" charset="0"/>
                <a:ea typeface="新細明體" panose="02020500000000000000" pitchFamily="18" charset="-120"/>
              </a:rPr>
              <a:t>/shutdown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6489631" y="10022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Important! 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Becoming root (5)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Someone cannot use 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sh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, /</a:t>
            </a:r>
            <a:r>
              <a:rPr kumimoji="0"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bin/</a:t>
            </a:r>
            <a:r>
              <a:rPr kumimoji="0" lang="en-US" altLang="zh-TW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csh</a:t>
            </a:r>
            <a:r>
              <a:rPr kumimoji="0"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 !!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But…there still some ways can make it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vim/more/less commands have “shell escape”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Execute shell commands within these editors/pagers</a:t>
            </a:r>
          </a:p>
          <a:p>
            <a:pPr lvl="2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sudo</a:t>
            </a:r>
            <a:r>
              <a:rPr lang="en-US" altLang="zh-TW" dirty="0" smtClean="0">
                <a:ea typeface="新細明體" panose="02020500000000000000" pitchFamily="18" charset="-120"/>
              </a:rPr>
              <a:t> vim -&gt; shell escape -&gt; execute 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ROOT SHELL</a:t>
            </a:r>
            <a:r>
              <a:rPr lang="en-US" altLang="zh-TW" dirty="0" smtClean="0">
                <a:ea typeface="新細明體" panose="02020500000000000000" pitchFamily="18" charset="-120"/>
              </a:rPr>
              <a:t>!!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495800" y="152400"/>
            <a:ext cx="4495800" cy="10772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16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     SHELLS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=/bin/</a:t>
            </a:r>
            <a:r>
              <a:rPr kumimoji="0" lang="en-US" altLang="zh-TW" sz="1600" dirty="0" err="1">
                <a:latin typeface="Times" panose="02020603050405020304" pitchFamily="18" charset="0"/>
                <a:ea typeface="新細明體" panose="02020500000000000000" pitchFamily="18" charset="-120"/>
              </a:rPr>
              <a:t>sh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sz="1600" dirty="0" err="1"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sz="1600" dirty="0" err="1">
                <a:latin typeface="Times" panose="02020603050405020304" pitchFamily="18" charset="0"/>
                <a:ea typeface="新細明體" panose="02020500000000000000" pitchFamily="18" charset="-120"/>
              </a:rPr>
              <a:t>csh</a:t>
            </a:r>
            <a:endParaRPr kumimoji="0" lang="en-US" altLang="zh-TW" sz="16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16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     SU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=/</a:t>
            </a:r>
            <a:r>
              <a:rPr kumimoji="0" lang="en-US" altLang="zh-TW" sz="16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sz="1600" dirty="0" err="1">
                <a:latin typeface="Times" panose="02020603050405020304" pitchFamily="18" charset="0"/>
                <a:ea typeface="新細明體" panose="02020500000000000000" pitchFamily="18" charset="-120"/>
              </a:rPr>
              <a:t>su</a:t>
            </a:r>
            <a:endParaRPr kumimoji="0" lang="en-US" altLang="zh-TW" sz="16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6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lctseng</a:t>
            </a:r>
            <a:r>
              <a:rPr kumimoji="0" lang="en-US" altLang="zh-TW" sz="16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              ALL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=(ALL)ALL,!SHELLS,!SU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031" y="3791962"/>
            <a:ext cx="8061489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Becoming root (6)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Someone cannot use 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sh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, /</a:t>
            </a:r>
            <a:r>
              <a:rPr kumimoji="0"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bin/</a:t>
            </a:r>
            <a:r>
              <a:rPr kumimoji="0" lang="en-US" altLang="zh-TW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csh</a:t>
            </a:r>
            <a:r>
              <a:rPr kumimoji="0"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 !!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But…there still some ways can make it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Shell is a program, and </a:t>
            </a:r>
            <a:r>
              <a:rPr lang="en-US" altLang="zh-TW" dirty="0" err="1">
                <a:ea typeface="新細明體" panose="02020500000000000000" pitchFamily="18" charset="-120"/>
              </a:rPr>
              <a:t>sudoers</a:t>
            </a:r>
            <a:r>
              <a:rPr lang="en-US" altLang="zh-TW" dirty="0">
                <a:ea typeface="新細明體" panose="02020500000000000000" pitchFamily="18" charset="-120"/>
              </a:rPr>
              <a:t> needs to specify absolute </a:t>
            </a:r>
            <a:r>
              <a:rPr lang="en-US" altLang="zh-TW" dirty="0" smtClean="0">
                <a:ea typeface="新細明體" panose="02020500000000000000" pitchFamily="18" charset="-120"/>
              </a:rPr>
              <a:t>path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Copy that program and executes it somewhere else</a:t>
            </a:r>
          </a:p>
          <a:p>
            <a:pPr lvl="1" eaLnBrk="1" hangingPunct="1"/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ROOT SHELL!!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495800" y="152400"/>
            <a:ext cx="4495800" cy="10772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16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     SHELLS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=/bin/</a:t>
            </a:r>
            <a:r>
              <a:rPr kumimoji="0" lang="en-US" altLang="zh-TW" sz="1600" dirty="0" err="1">
                <a:latin typeface="Times" panose="02020603050405020304" pitchFamily="18" charset="0"/>
                <a:ea typeface="新細明體" panose="02020500000000000000" pitchFamily="18" charset="-120"/>
              </a:rPr>
              <a:t>sh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sz="1600" dirty="0" err="1">
                <a:latin typeface="Times" panose="02020603050405020304" pitchFamily="18" charset="0"/>
                <a:ea typeface="新細明體" panose="02020500000000000000" pitchFamily="18" charset="-120"/>
              </a:rPr>
              <a:t>tcsh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, /bin/</a:t>
            </a:r>
            <a:r>
              <a:rPr kumimoji="0" lang="en-US" altLang="zh-TW" sz="1600" dirty="0" err="1">
                <a:latin typeface="Times" panose="02020603050405020304" pitchFamily="18" charset="0"/>
                <a:ea typeface="新細明體" panose="02020500000000000000" pitchFamily="18" charset="-120"/>
              </a:rPr>
              <a:t>csh</a:t>
            </a:r>
            <a:endParaRPr kumimoji="0" lang="en-US" altLang="zh-TW" sz="16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Cmnd_Alias</a:t>
            </a:r>
            <a:r>
              <a:rPr kumimoji="0" lang="en-US" altLang="zh-TW" sz="16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     SU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=/</a:t>
            </a:r>
            <a:r>
              <a:rPr kumimoji="0" lang="en-US" altLang="zh-TW" sz="1600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sz="1600" dirty="0" err="1">
                <a:latin typeface="Times" panose="02020603050405020304" pitchFamily="18" charset="0"/>
                <a:ea typeface="新細明體" panose="02020500000000000000" pitchFamily="18" charset="-120"/>
              </a:rPr>
              <a:t>su</a:t>
            </a:r>
            <a:endParaRPr kumimoji="0" lang="en-US" altLang="zh-TW" sz="16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600" dirty="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lctseng</a:t>
            </a:r>
            <a:r>
              <a:rPr kumimoji="0" lang="en-US" altLang="zh-TW" sz="16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              ALL</a:t>
            </a:r>
            <a:r>
              <a:rPr kumimoji="0" lang="en-US" altLang="zh-TW" sz="1600" dirty="0">
                <a:latin typeface="Times" panose="02020603050405020304" pitchFamily="18" charset="0"/>
                <a:ea typeface="新細明體" panose="02020500000000000000" pitchFamily="18" charset="-120"/>
              </a:rPr>
              <a:t>=(ALL)ALL,!SHELLS,!SU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310" y="3581400"/>
            <a:ext cx="7525226" cy="105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34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sudoers</a:t>
            </a:r>
            <a:r>
              <a:rPr lang="en-US" altLang="zh-TW" dirty="0" smtClean="0"/>
              <a:t> Example</a:t>
            </a:r>
            <a:endParaRPr lang="zh-TW" altLang="en-US" dirty="0"/>
          </a:p>
        </p:txBody>
      </p:sp>
      <p:sp>
        <p:nvSpPr>
          <p:cNvPr id="2867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lctseng</a:t>
            </a:r>
            <a:r>
              <a:rPr lang="en-US" altLang="zh-TW" dirty="0" smtClean="0"/>
              <a:t>	ALL=(ALL) ALL</a:t>
            </a:r>
          </a:p>
          <a:p>
            <a:r>
              <a:rPr lang="en-US" altLang="zh-TW" dirty="0" smtClean="0"/>
              <a:t>%wheel	ALL=(ALL) NOPASSWD: ALL</a:t>
            </a:r>
            <a:endParaRPr lang="zh-TW" altLang="en-US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14600"/>
            <a:ext cx="8080141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Advantage of sudo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Accountability is much improved because of </a:t>
            </a:r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command logging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Operators can do chores </a:t>
            </a:r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without unlimited root privileges</a:t>
            </a:r>
          </a:p>
          <a:p>
            <a:pPr eaLnBrk="1" hangingPunct="1">
              <a:lnSpc>
                <a:spcPct val="80000"/>
              </a:lnSpc>
            </a:pPr>
            <a:endParaRPr lang="en-US" altLang="zh-TW" sz="2000" dirty="0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The real </a:t>
            </a:r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root password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can be known to only one or two people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It</a:t>
            </a:r>
            <a:r>
              <a:rPr lang="en-US" altLang="zh-TW" sz="20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s </a:t>
            </a:r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faster to use </a:t>
            </a:r>
            <a:r>
              <a:rPr lang="en-US" altLang="zh-TW" sz="2000" dirty="0" err="1" smtClean="0">
                <a:solidFill>
                  <a:srgbClr val="FF0000"/>
                </a:solidFill>
                <a:ea typeface="新細明體" panose="02020500000000000000" pitchFamily="18" charset="-120"/>
              </a:rPr>
              <a:t>sudo</a:t>
            </a:r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than to run 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su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or login as root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Privileges can be revoked </a:t>
            </a:r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without the need to change the root password</a:t>
            </a:r>
          </a:p>
          <a:p>
            <a:pPr eaLnBrk="1" hangingPunct="1">
              <a:lnSpc>
                <a:spcPct val="80000"/>
              </a:lnSpc>
            </a:pPr>
            <a:endParaRPr lang="en-US" altLang="zh-TW" sz="2000" dirty="0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A </a:t>
            </a:r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canonical list 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of all users with root privileges is maintained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There is less chance of a root shell being left unattended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A</a:t>
            </a:r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 single file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can be used to control access for an </a:t>
            </a:r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entire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err="1" smtClean="0"/>
              <a:t>Sudo</a:t>
            </a:r>
            <a:r>
              <a:rPr kumimoji="1" lang="en-US" altLang="zh-TW" dirty="0" smtClean="0"/>
              <a:t> log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37217"/>
            <a:ext cx="7772400" cy="4648200"/>
          </a:xfrm>
        </p:spPr>
        <p:txBody>
          <a:bodyPr/>
          <a:lstStyle/>
          <a:p>
            <a:r>
              <a:rPr kumimoji="1" lang="en-US" altLang="zh-TW" dirty="0" smtClean="0"/>
              <a:t>/</a:t>
            </a:r>
            <a:r>
              <a:rPr kumimoji="1" lang="en-US" altLang="zh-TW" dirty="0" err="1" smtClean="0"/>
              <a:t>var</a:t>
            </a:r>
            <a:r>
              <a:rPr kumimoji="1" lang="en-US" altLang="zh-TW" dirty="0" smtClean="0"/>
              <a:t>/log/</a:t>
            </a:r>
            <a:r>
              <a:rPr kumimoji="1" lang="en-US" altLang="zh-TW" dirty="0" err="1" smtClean="0"/>
              <a:t>auth.log</a:t>
            </a:r>
            <a:endParaRPr kumimoji="1" lang="en-US" altLang="zh-TW" dirty="0" smtClean="0"/>
          </a:p>
          <a:p>
            <a:endParaRPr kumimoji="1"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981200"/>
            <a:ext cx="8534400" cy="51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7859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kumimoji="1" lang="en-US" altLang="zh-TW" dirty="0" smtClean="0"/>
              <a:t>Q&amp;A</a:t>
            </a:r>
            <a:endParaRPr kumimoji="1" lang="zh-TW" alt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04011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Steps to add a new user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816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Edit the password and group files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err="1" smtClean="0">
                <a:ea typeface="新細明體" panose="02020500000000000000" pitchFamily="18" charset="-120"/>
              </a:rPr>
              <a:t>vipw</a:t>
            </a:r>
            <a:r>
              <a:rPr lang="en-US" altLang="zh-TW" dirty="0" smtClean="0">
                <a:ea typeface="新細明體" panose="02020500000000000000" pitchFamily="18" charset="-120"/>
              </a:rPr>
              <a:t>, pw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Set an initial password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err="1" smtClean="0">
                <a:ea typeface="新細明體" panose="02020500000000000000" pitchFamily="18" charset="-120"/>
              </a:rPr>
              <a:t>passwd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Set quota (if enabled, see handbook for quota settings)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err="1" smtClean="0">
                <a:ea typeface="新細明體" panose="02020500000000000000" pitchFamily="18" charset="-120"/>
              </a:rPr>
              <a:t>edquota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Create user home directory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err="1" smtClean="0">
                <a:ea typeface="新細明體" panose="02020500000000000000" pitchFamily="18" charset="-120"/>
              </a:rPr>
              <a:t>mkdir</a:t>
            </a:r>
            <a:r>
              <a:rPr lang="en-US" altLang="zh-TW" dirty="0" smtClean="0">
                <a:ea typeface="新細明體" panose="02020500000000000000" pitchFamily="18" charset="-120"/>
              </a:rPr>
              <a:t> /home/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dirty="0">
                <a:ea typeface="新細明體" panose="02020500000000000000" pitchFamily="18" charset="-120"/>
              </a:rPr>
              <a:t>Copy startup files to user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dirty="0">
                <a:ea typeface="新細明體" panose="02020500000000000000" pitchFamily="18" charset="-120"/>
              </a:rPr>
              <a:t>s home (optional)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err="1" smtClean="0">
                <a:ea typeface="新細明體" panose="02020500000000000000" pitchFamily="18" charset="-120"/>
              </a:rPr>
              <a:t>cp</a:t>
            </a:r>
            <a:r>
              <a:rPr lang="en-US" altLang="zh-TW" dirty="0" smtClean="0">
                <a:ea typeface="新細明體" panose="02020500000000000000" pitchFamily="18" charset="-120"/>
              </a:rPr>
              <a:t> .</a:t>
            </a:r>
            <a:r>
              <a:rPr lang="en-US" altLang="zh-TW" dirty="0" err="1" smtClean="0">
                <a:ea typeface="新細明體" panose="02020500000000000000" pitchFamily="18" charset="-120"/>
              </a:rPr>
              <a:t>tcshrc</a:t>
            </a:r>
            <a:r>
              <a:rPr lang="en-US" altLang="zh-TW" dirty="0" smtClean="0">
                <a:ea typeface="新細明體" panose="02020500000000000000" pitchFamily="18" charset="-120"/>
              </a:rPr>
              <a:t> /home/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Set the file/directory owner to the user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err="1" smtClean="0">
                <a:solidFill>
                  <a:srgbClr val="000000"/>
                </a:solidFill>
                <a:ea typeface="新細明體" panose="02020500000000000000" pitchFamily="18" charset="-120"/>
              </a:rPr>
              <a:t>chown</a:t>
            </a:r>
            <a:r>
              <a:rPr lang="en-US" altLang="zh-TW" dirty="0" smtClean="0">
                <a:solidFill>
                  <a:srgbClr val="000000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dirty="0">
                <a:solidFill>
                  <a:srgbClr val="000000"/>
                </a:solidFill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solidFill>
                  <a:srgbClr val="000000"/>
                </a:solidFill>
                <a:ea typeface="新細明體" panose="02020500000000000000" pitchFamily="18" charset="-120"/>
              </a:rPr>
              <a:t>R </a:t>
            </a:r>
            <a:r>
              <a:rPr lang="en-US" altLang="zh-TW" dirty="0" err="1" smtClean="0">
                <a:solidFill>
                  <a:srgbClr val="000000"/>
                </a:solidFill>
                <a:ea typeface="新細明體" panose="02020500000000000000" pitchFamily="18" charset="-120"/>
              </a:rPr>
              <a:t>lctseng:cs</a:t>
            </a:r>
            <a:r>
              <a:rPr lang="en-US" altLang="zh-TW" dirty="0" smtClean="0">
                <a:solidFill>
                  <a:srgbClr val="000000"/>
                </a:solidFill>
                <a:ea typeface="新細明體" panose="02020500000000000000" pitchFamily="18" charset="-120"/>
              </a:rPr>
              <a:t> /home/</a:t>
            </a:r>
            <a:r>
              <a:rPr lang="en-US" altLang="zh-TW" dirty="0" err="1" smtClean="0">
                <a:solidFill>
                  <a:srgbClr val="000000"/>
                </a:solidFill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dirty="0" smtClean="0"/>
              <a:t>Unix-like </a:t>
            </a:r>
            <a:r>
              <a:rPr lang="en-US" altLang="zh-TW" dirty="0" err="1" smtClean="0"/>
              <a:t>Env</a:t>
            </a:r>
            <a:r>
              <a:rPr lang="en-US" altLang="zh-TW" dirty="0" smtClean="0"/>
              <a:t>. User</a:t>
            </a:r>
            <a:endParaRPr kumimoji="1"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052476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Unix-like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AIX</a:t>
            </a:r>
          </a:p>
          <a:p>
            <a:r>
              <a:rPr kumimoji="1" lang="en-US" altLang="zh-TW" dirty="0" smtClean="0"/>
              <a:t>Solaris, </a:t>
            </a:r>
            <a:r>
              <a:rPr kumimoji="1" lang="en-US" altLang="zh-TW" dirty="0" err="1" smtClean="0"/>
              <a:t>OpenSolaris</a:t>
            </a:r>
            <a:endParaRPr kumimoji="1" lang="en-US" altLang="zh-TW" dirty="0" smtClean="0"/>
          </a:p>
          <a:p>
            <a:r>
              <a:rPr lang="en-US" altLang="zh-TW" dirty="0" smtClean="0"/>
              <a:t>Linux</a:t>
            </a:r>
          </a:p>
          <a:p>
            <a:pPr lvl="1"/>
            <a:r>
              <a:rPr kumimoji="1" lang="en-US" altLang="zh-TW" dirty="0" err="1" smtClean="0"/>
              <a:t>Debian</a:t>
            </a:r>
            <a:endParaRPr kumimoji="1" lang="en-US" altLang="zh-TW" dirty="0" smtClean="0"/>
          </a:p>
          <a:p>
            <a:pPr lvl="1"/>
            <a:r>
              <a:rPr lang="en-US" altLang="zh-TW" dirty="0" err="1" smtClean="0"/>
              <a:t>Redhat</a:t>
            </a:r>
            <a:r>
              <a:rPr lang="en-US" altLang="zh-TW" dirty="0" smtClean="0"/>
              <a:t> Enterprise , CentOS</a:t>
            </a:r>
          </a:p>
          <a:p>
            <a:pPr lvl="1"/>
            <a:r>
              <a:rPr lang="en-US" altLang="zh-TW" dirty="0" smtClean="0"/>
              <a:t>Arch</a:t>
            </a:r>
          </a:p>
          <a:p>
            <a:r>
              <a:rPr kumimoji="1" lang="en-US" altLang="zh-TW" dirty="0" smtClean="0"/>
              <a:t>Mac</a:t>
            </a:r>
          </a:p>
          <a:p>
            <a:endParaRPr kumimoji="1" lang="en-US" altLang="zh-TW" dirty="0" smtClean="0"/>
          </a:p>
          <a:p>
            <a:r>
              <a:rPr kumimoji="1" lang="en-US" altLang="zh-TW" dirty="0" smtClean="0"/>
              <a:t>HP-UX</a:t>
            </a:r>
          </a:p>
          <a:p>
            <a:pPr lvl="1"/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88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60350"/>
            <a:ext cx="8001000" cy="8826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Manually to </a:t>
            </a:r>
            <a:r>
              <a:rPr lang="en-US" altLang="zh-TW" dirty="0" smtClean="0">
                <a:ea typeface="新細明體" pitchFamily="18" charset="-120"/>
              </a:rPr>
              <a:t>add a new </a:t>
            </a:r>
            <a:r>
              <a:rPr lang="en-US" altLang="zh-TW" dirty="0" smtClean="0">
                <a:ea typeface="新細明體" pitchFamily="18" charset="-120"/>
              </a:rPr>
              <a:t>user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4102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Add</a:t>
            </a:r>
            <a:r>
              <a:rPr lang="en-US" altLang="zh-TW" dirty="0" smtClean="0">
                <a:ea typeface="新細明體" panose="02020500000000000000" pitchFamily="18" charset="-120"/>
              </a:rPr>
              <a:t> to password and group files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err="1" smtClean="0">
                <a:ea typeface="新細明體" panose="02020500000000000000" pitchFamily="18" charset="-120"/>
              </a:rPr>
              <a:t>vipw</a:t>
            </a:r>
            <a:r>
              <a:rPr lang="en-US" altLang="zh-TW" dirty="0" smtClean="0">
                <a:ea typeface="新細明體" panose="02020500000000000000" pitchFamily="18" charset="-120"/>
              </a:rPr>
              <a:t>, </a:t>
            </a:r>
            <a:r>
              <a:rPr lang="en-US" altLang="zh-TW" dirty="0" smtClean="0">
                <a:ea typeface="新細明體" panose="02020500000000000000" pitchFamily="18" charset="-120"/>
              </a:rPr>
              <a:t>pw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smtClean="0">
                <a:ea typeface="新細明體" panose="02020500000000000000" pitchFamily="18" charset="-120"/>
              </a:rPr>
              <a:t>Edit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master.passwd</a:t>
            </a:r>
            <a:r>
              <a:rPr lang="en-US" altLang="zh-TW" dirty="0" smtClean="0">
                <a:ea typeface="新細明體" panose="02020500000000000000" pitchFamily="18" charset="-120"/>
              </a:rPr>
              <a:t> &amp;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/group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Set an initial password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err="1" smtClean="0">
                <a:ea typeface="新細明體" panose="02020500000000000000" pitchFamily="18" charset="-120"/>
              </a:rPr>
              <a:t>passwd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Set quota (if enabled, see handbook for quota settings)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err="1" smtClean="0">
                <a:ea typeface="新細明體" panose="02020500000000000000" pitchFamily="18" charset="-120"/>
              </a:rPr>
              <a:t>edquota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Create user home directory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err="1" smtClean="0">
                <a:ea typeface="新細明體" panose="02020500000000000000" pitchFamily="18" charset="-120"/>
              </a:rPr>
              <a:t>mkdir</a:t>
            </a:r>
            <a:r>
              <a:rPr lang="en-US" altLang="zh-TW" dirty="0" smtClean="0">
                <a:ea typeface="新細明體" panose="02020500000000000000" pitchFamily="18" charset="-120"/>
              </a:rPr>
              <a:t> /home/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dirty="0">
                <a:ea typeface="新細明體" panose="02020500000000000000" pitchFamily="18" charset="-120"/>
              </a:rPr>
              <a:t>Copy </a:t>
            </a:r>
            <a:r>
              <a:rPr lang="en-US" altLang="zh-TW" dirty="0" smtClean="0">
                <a:ea typeface="新細明體" panose="02020500000000000000" pitchFamily="18" charset="-120"/>
              </a:rPr>
              <a:t>default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</a:rPr>
              <a:t>files to user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dirty="0">
                <a:ea typeface="新細明體" panose="02020500000000000000" pitchFamily="18" charset="-120"/>
              </a:rPr>
              <a:t>s home (optional)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err="1" smtClean="0">
                <a:ea typeface="新細明體" panose="02020500000000000000" pitchFamily="18" charset="-120"/>
              </a:rPr>
              <a:t>cp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/share/</a:t>
            </a:r>
            <a:r>
              <a:rPr lang="en-US" altLang="zh-TW" dirty="0" err="1" smtClean="0">
                <a:ea typeface="新細明體" panose="02020500000000000000" pitchFamily="18" charset="-120"/>
              </a:rPr>
              <a:t>skel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dot.cshrc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smtClean="0">
                <a:ea typeface="新細明體" panose="02020500000000000000" pitchFamily="18" charset="-120"/>
              </a:rPr>
              <a:t>home/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r>
              <a:rPr lang="en-US" altLang="zh-TW" dirty="0" smtClean="0">
                <a:ea typeface="新細明體" panose="02020500000000000000" pitchFamily="18" charset="-120"/>
              </a:rPr>
              <a:t>/.</a:t>
            </a:r>
            <a:r>
              <a:rPr lang="en-US" altLang="zh-TW" dirty="0" err="1" smtClean="0">
                <a:ea typeface="新細明體" panose="02020500000000000000" pitchFamily="18" charset="-120"/>
              </a:rPr>
              <a:t>cshrc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Set the file/directory owner to the user</a:t>
            </a:r>
          </a:p>
          <a:p>
            <a:pPr marL="914400" lvl="1" indent="-457200" eaLnBrk="1" hangingPunct="1">
              <a:buFontTx/>
              <a:buChar char="&gt;"/>
            </a:pPr>
            <a:r>
              <a:rPr lang="en-US" altLang="zh-TW" dirty="0" err="1" smtClean="0">
                <a:solidFill>
                  <a:srgbClr val="000000"/>
                </a:solidFill>
                <a:ea typeface="新細明體" panose="02020500000000000000" pitchFamily="18" charset="-120"/>
              </a:rPr>
              <a:t>chown</a:t>
            </a:r>
            <a:r>
              <a:rPr lang="en-US" altLang="zh-TW" dirty="0" smtClean="0">
                <a:solidFill>
                  <a:srgbClr val="000000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dirty="0">
                <a:solidFill>
                  <a:srgbClr val="000000"/>
                </a:solidFill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solidFill>
                  <a:srgbClr val="000000"/>
                </a:solidFill>
                <a:ea typeface="新細明體" panose="02020500000000000000" pitchFamily="18" charset="-120"/>
              </a:rPr>
              <a:t>R </a:t>
            </a:r>
            <a:r>
              <a:rPr lang="en-US" altLang="zh-TW" dirty="0" err="1" smtClean="0">
                <a:solidFill>
                  <a:srgbClr val="000000"/>
                </a:solidFill>
                <a:ea typeface="新細明體" panose="02020500000000000000" pitchFamily="18" charset="-120"/>
              </a:rPr>
              <a:t>lctseng:cs</a:t>
            </a:r>
            <a:r>
              <a:rPr lang="en-US" altLang="zh-TW" dirty="0" smtClean="0">
                <a:solidFill>
                  <a:srgbClr val="000000"/>
                </a:solidFill>
                <a:ea typeface="新細明體" panose="02020500000000000000" pitchFamily="18" charset="-120"/>
              </a:rPr>
              <a:t> /home/</a:t>
            </a:r>
            <a:r>
              <a:rPr lang="en-US" altLang="zh-TW" dirty="0" err="1" smtClean="0">
                <a:solidFill>
                  <a:srgbClr val="000000"/>
                </a:solidFill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3419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Manually to add a new user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1. add user to /</a:t>
            </a:r>
            <a:r>
              <a:rPr kumimoji="1" lang="en-US" altLang="zh-TW" dirty="0" err="1" smtClean="0"/>
              <a:t>etc</a:t>
            </a:r>
            <a:r>
              <a:rPr kumimoji="1" lang="en-US" altLang="zh-TW" dirty="0" smtClean="0"/>
              <a:t>/</a:t>
            </a:r>
            <a:r>
              <a:rPr kumimoji="1" lang="en-US" altLang="zh-TW" dirty="0" err="1" smtClean="0"/>
              <a:t>master.passwd</a:t>
            </a:r>
            <a:endParaRPr kumimoji="1" lang="en-US" altLang="zh-TW" dirty="0" smtClean="0"/>
          </a:p>
          <a:p>
            <a:r>
              <a:rPr lang="en-US" altLang="zh-TW" dirty="0" smtClean="0"/>
              <a:t>2. add user to 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/group</a:t>
            </a:r>
          </a:p>
          <a:p>
            <a:r>
              <a:rPr kumimoji="1" lang="en-US" altLang="zh-TW" dirty="0" smtClean="0"/>
              <a:t>3. </a:t>
            </a:r>
            <a:r>
              <a:rPr kumimoji="1" lang="en-US" altLang="zh-TW" dirty="0" err="1" smtClean="0"/>
              <a:t>mkdir</a:t>
            </a:r>
            <a:r>
              <a:rPr kumimoji="1" lang="en-US" altLang="zh-TW" dirty="0" smtClean="0"/>
              <a:t> /home/user</a:t>
            </a:r>
          </a:p>
          <a:p>
            <a:r>
              <a:rPr lang="en-US" altLang="zh-TW" dirty="0" smtClean="0"/>
              <a:t>4. </a:t>
            </a:r>
            <a:r>
              <a:rPr lang="en-US" altLang="zh-TW" dirty="0" err="1" smtClean="0"/>
              <a:t>passwd</a:t>
            </a:r>
            <a:r>
              <a:rPr lang="en-US" altLang="zh-TW" dirty="0" smtClean="0"/>
              <a:t> user</a:t>
            </a:r>
          </a:p>
          <a:p>
            <a:r>
              <a:rPr lang="en-US" altLang="zh-TW" dirty="0" smtClean="0"/>
              <a:t>5. </a:t>
            </a:r>
            <a:r>
              <a:rPr lang="en-US" altLang="zh-TW" dirty="0" err="1" smtClean="0"/>
              <a:t>chown</a:t>
            </a:r>
            <a:r>
              <a:rPr lang="en-US" altLang="zh-TW" dirty="0" smtClean="0"/>
              <a:t> -R </a:t>
            </a:r>
            <a:r>
              <a:rPr lang="en-US" altLang="zh-TW" dirty="0" err="1" smtClean="0"/>
              <a:t>user:group</a:t>
            </a:r>
            <a:r>
              <a:rPr lang="en-US" altLang="zh-TW" dirty="0" smtClean="0"/>
              <a:t> /home/user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In some cases, you may need this step to do that. </a:t>
            </a:r>
          </a:p>
        </p:txBody>
      </p:sp>
    </p:spTree>
    <p:extLst>
      <p:ext uri="{BB962C8B-B14F-4D97-AF65-F5344CB8AC3E}">
        <p14:creationId xmlns:p14="http://schemas.microsoft.com/office/powerpoint/2010/main" val="576686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(1)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passwd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Store user information: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Login name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Encrypted password (* or x)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UID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Default GID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GECOS information</a:t>
            </a:r>
          </a:p>
          <a:p>
            <a:pPr lvl="3" eaLnBrk="1" hangingPunct="1"/>
            <a:r>
              <a:rPr lang="en-US" altLang="zh-TW" dirty="0" smtClean="0">
                <a:ea typeface="新細明體" panose="02020500000000000000" pitchFamily="18" charset="-120"/>
              </a:rPr>
              <a:t>Full name, office, extension, home phone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Home directory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Login shell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Each is separated by 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 smtClean="0">
                <a:ea typeface="新細明體" panose="02020500000000000000" pitchFamily="18" charset="-120"/>
              </a:rPr>
              <a:t>: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52600" y="5410201"/>
            <a:ext cx="60198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TW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lctseng@NASA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$ 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grep </a:t>
            </a:r>
            <a:r>
              <a:rPr lang="en-US" altLang="zh-TW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altLang="zh-TW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passwd</a:t>
            </a:r>
            <a:endParaRPr lang="en-US" altLang="zh-TW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/>
            <a:r>
              <a:rPr lang="en-US" altLang="zh-TW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:*:</a:t>
            </a:r>
            <a:r>
              <a:rPr lang="en-US" altLang="zh-TW" sz="1600" dirty="0">
                <a:latin typeface="Consolas" panose="020B0609020204030204" pitchFamily="49" charset="0"/>
                <a:cs typeface="Consolas" panose="020B0609020204030204" pitchFamily="49" charset="0"/>
              </a:rPr>
              <a:t>1002:20:User &amp;:/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home/</a:t>
            </a:r>
            <a:r>
              <a:rPr lang="en-US" altLang="zh-TW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lctseng</a:t>
            </a:r>
            <a:r>
              <a:rPr lang="en-US" altLang="zh-TW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:/bin/</a:t>
            </a:r>
            <a:r>
              <a:rPr lang="en-US" altLang="zh-TW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tcsh</a:t>
            </a:r>
            <a:endParaRPr lang="en-US" altLang="zh-TW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Encrypted password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The encrypted password is stored in shadow file for security reason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master.passwd</a:t>
            </a:r>
            <a:r>
              <a:rPr lang="en-US" altLang="zh-TW" dirty="0" smtClean="0">
                <a:ea typeface="新細明體" panose="02020500000000000000" pitchFamily="18" charset="-120"/>
              </a:rPr>
              <a:t>	(BSD)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/shadow		(Linux)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27088" y="3733800"/>
            <a:ext cx="749115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kumimoji="0" lang="en-US" altLang="zh-TW" sz="12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lctseng@NASA</a:t>
            </a:r>
            <a:r>
              <a:rPr kumimoji="0" lang="en-US" altLang="zh-TW" sz="12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2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2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kumimoji="0" lang="en-US" altLang="zh-TW" sz="12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$ </a:t>
            </a:r>
            <a:r>
              <a:rPr kumimoji="0" lang="en-US" altLang="zh-TW" sz="12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sudo</a:t>
            </a:r>
            <a:r>
              <a:rPr kumimoji="0" lang="en-US" altLang="zh-TW" sz="12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grep </a:t>
            </a:r>
            <a:r>
              <a:rPr kumimoji="0" lang="en-US" altLang="zh-TW" sz="12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2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2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master.passwd</a:t>
            </a:r>
            <a:endParaRPr kumimoji="0" lang="en-US" altLang="zh-TW" sz="12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kumimoji="0" lang="en-US" altLang="zh-TW" sz="12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2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:$</a:t>
            </a:r>
            <a:r>
              <a:rPr kumimoji="0" lang="en-US" altLang="zh-TW" sz="12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1$4KQcUPbi$/nVs5bPDUXoyLLxw9Yp9D.:1002:20::0:0:User &amp;:/</a:t>
            </a:r>
            <a:r>
              <a:rPr kumimoji="0" lang="en-US" altLang="zh-TW" sz="12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2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2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:/</a:t>
            </a:r>
            <a:r>
              <a:rPr kumimoji="0" lang="en-US" altLang="zh-TW" sz="12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bin/</a:t>
            </a:r>
            <a:r>
              <a:rPr kumimoji="0" lang="en-US" altLang="zh-TW" sz="12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tcsh</a:t>
            </a:r>
            <a:endParaRPr kumimoji="0" lang="en-US" altLang="zh-TW" sz="12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38199" y="2971800"/>
            <a:ext cx="577215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lctseng@NASA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$ grep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passwd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:*: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1002:20:User &amp;:/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:/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bin/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tcsh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610350" y="2984500"/>
            <a:ext cx="2478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passwd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 (BSD)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597651" y="4151590"/>
            <a:ext cx="2490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master.passwd</a:t>
            </a:r>
            <a:endParaRPr kumimoji="0" lang="en-US" altLang="zh-TW" dirty="0"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838200" y="5715000"/>
            <a:ext cx="702948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[lctseng@linux1 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] 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sudo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grep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passwd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:$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1$4KQcUPbi$/nVs5bPDUXoyLLxw9Yp9D.:14529:0:99999:7:::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597651" y="6222345"/>
            <a:ext cx="2592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dirty="0" err="1" smtClean="0"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/shadow(Linux)</a:t>
            </a:r>
            <a:endParaRPr kumimoji="0" lang="en-US" altLang="zh-TW" dirty="0"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838200" y="4876800"/>
            <a:ext cx="56388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[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lctseng@linux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etc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] grep 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passwd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None/>
            </a:pP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lctseng:x:1002:20:User 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&amp;:/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600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:/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bin/</a:t>
            </a: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tcsh</a:t>
            </a:r>
            <a:endParaRPr kumimoji="0" lang="en-US" altLang="zh-TW" sz="1600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572251" y="4985125"/>
            <a:ext cx="2611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passwd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 (Linux)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Step to add a new user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1. password and group file (3)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Encrypted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des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Plaintext: at most 8 characters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Cipher: 13 characters long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vFj42r/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HzGqXk</a:t>
            </a: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md5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Plaintext: arbitrary length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Cipher: 34 characters long started with </a:t>
            </a:r>
            <a:r>
              <a:rPr lang="en-US" altLang="zh-TW" sz="16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$1$</a:t>
            </a:r>
            <a:r>
              <a:rPr lang="en-US" altLang="zh-TW" sz="16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$1$xbFdBaRp$zXSp9e4y32ho0MB9Cu2iV0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sha512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Plaintext: arbitrary 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length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Cipher: 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106 </a:t>
            </a:r>
            <a:r>
              <a:rPr lang="en-US" altLang="zh-TW" sz="1600" dirty="0">
                <a:ea typeface="新細明體" panose="02020500000000000000" pitchFamily="18" charset="-120"/>
              </a:rPr>
              <a:t>characters long started with </a:t>
            </a:r>
            <a:r>
              <a:rPr lang="en-US" altLang="zh-TW" sz="16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$</a:t>
            </a:r>
            <a:r>
              <a:rPr lang="en-US" altLang="zh-TW" sz="1600" dirty="0">
                <a:ea typeface="新細明體" panose="02020500000000000000" pitchFamily="18" charset="-120"/>
              </a:rPr>
              <a:t>6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$</a:t>
            </a:r>
            <a:r>
              <a:rPr lang="en-US" altLang="zh-TW" sz="16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$6$o4B4Pa/ql3PpRAQo$196.cCzrTCOIpPqk.VX7EqR0YNtf0dRLdx5Hzl6S7uGaPz4EDJdoXnmsSf.A21xS2zimI1XsHAglCR2Pw7ols1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err="1" smtClean="0">
                <a:ea typeface="新細明體" panose="02020500000000000000" pitchFamily="18" charset="-120"/>
              </a:rPr>
              <a:t>login.conf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(5), “AUTHENTICATION”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section: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passwd_format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sz="1800" dirty="0" smtClean="0">
              <a:ea typeface="新細明體" panose="02020500000000000000" pitchFamily="18" charset="-12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752600" y="6214646"/>
            <a:ext cx="25146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kumimoji="0" lang="en-US" altLang="zh-TW" sz="1600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passwd_format</a:t>
            </a:r>
            <a:r>
              <a:rPr kumimoji="0" lang="en-US" altLang="zh-TW" sz="1600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=sha512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1861</TotalTime>
  <Words>1960</Words>
  <Application>Microsoft Macintosh PowerPoint</Application>
  <PresentationFormat>如螢幕大小 (4:3)</PresentationFormat>
  <Paragraphs>459</Paragraphs>
  <Slides>41</Slides>
  <Notes>9</Notes>
  <HiddenSlides>1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41</vt:i4>
      </vt:variant>
    </vt:vector>
  </HeadingPairs>
  <TitlesOfParts>
    <vt:vector size="54" baseType="lpstr">
      <vt:lpstr>Calibri</vt:lpstr>
      <vt:lpstr>Consolas</vt:lpstr>
      <vt:lpstr>Futura Md BT</vt:lpstr>
      <vt:lpstr>Times</vt:lpstr>
      <vt:lpstr>Times New Roman</vt:lpstr>
      <vt:lpstr>Verdana</vt:lpstr>
      <vt:lpstr>Wingdings</vt:lpstr>
      <vt:lpstr>華康標楷體(P)</vt:lpstr>
      <vt:lpstr>華康儷中黑(P)</vt:lpstr>
      <vt:lpstr>華康儷粗黑(P)</vt:lpstr>
      <vt:lpstr>新細明體</vt:lpstr>
      <vt:lpstr>Arial</vt:lpstr>
      <vt:lpstr>Computer Center</vt:lpstr>
      <vt:lpstr>User Management</vt:lpstr>
      <vt:lpstr>ID</vt:lpstr>
      <vt:lpstr>Adding New Users</vt:lpstr>
      <vt:lpstr>Steps to add a new user</vt:lpstr>
      <vt:lpstr>Manually to add a new user</vt:lpstr>
      <vt:lpstr>Manually to add a new user</vt:lpstr>
      <vt:lpstr>Step to add a new user –  1. password and group file (1)</vt:lpstr>
      <vt:lpstr>Step to add a new user –  1. password and group file (2)</vt:lpstr>
      <vt:lpstr>Step to add a new user –  1. password and group file (3)</vt:lpstr>
      <vt:lpstr>Step to add a new user –  1. password and group file (4)</vt:lpstr>
      <vt:lpstr>finger</vt:lpstr>
      <vt:lpstr>Step to add a new user –  1. password and group file (5)</vt:lpstr>
      <vt:lpstr>Step to add a new user –  1. password and group file (6)</vt:lpstr>
      <vt:lpstr>Step to add a new user –  1. password and group file (7)</vt:lpstr>
      <vt:lpstr>Step to add a new user –  1. password and group file (8)</vt:lpstr>
      <vt:lpstr>Step to add a new user –  1. password and group file (9)</vt:lpstr>
      <vt:lpstr>Step to add a new user –  1. password and group file (10)</vt:lpstr>
      <vt:lpstr>Step to add a new user –  2, 3, 4</vt:lpstr>
      <vt:lpstr>Step to add a new user –  5, 6</vt:lpstr>
      <vt:lpstr>Step to add a new user - adduser</vt:lpstr>
      <vt:lpstr>/etc/adduser.conf</vt:lpstr>
      <vt:lpstr>Remove accounts</vt:lpstr>
      <vt:lpstr>Disabling login</vt:lpstr>
      <vt:lpstr>FreeBSD user account related files</vt:lpstr>
      <vt:lpstr>/etc/pwd.db /etc/spwd.db</vt:lpstr>
      <vt:lpstr>pw</vt:lpstr>
      <vt:lpstr>Rootly Powers</vt:lpstr>
      <vt:lpstr>The Root</vt:lpstr>
      <vt:lpstr>Becoming root (1)</vt:lpstr>
      <vt:lpstr>sudo</vt:lpstr>
      <vt:lpstr>Becoming root (2)</vt:lpstr>
      <vt:lpstr>Becoming root (3)</vt:lpstr>
      <vt:lpstr>Becoming root (4) </vt:lpstr>
      <vt:lpstr>Becoming root (5)</vt:lpstr>
      <vt:lpstr>Becoming root (6)</vt:lpstr>
      <vt:lpstr>sudoers Example</vt:lpstr>
      <vt:lpstr>Advantage of sudo</vt:lpstr>
      <vt:lpstr>Sudo log</vt:lpstr>
      <vt:lpstr>Q&amp;A</vt:lpstr>
      <vt:lpstr>Unix-like Env. User</vt:lpstr>
      <vt:lpstr>Unix-like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Liang-Chi Tseng</dc:creator>
  <cp:lastModifiedBy>Microsoft Office 使用者</cp:lastModifiedBy>
  <cp:revision>289</cp:revision>
  <cp:lastPrinted>1601-01-01T00:00:00Z</cp:lastPrinted>
  <dcterms:created xsi:type="dcterms:W3CDTF">1601-01-01T00:00:00Z</dcterms:created>
  <dcterms:modified xsi:type="dcterms:W3CDTF">2016-10-13T10:14:50Z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